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vsd" ContentType="application/vnd.visio"/>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sldIdLst>
    <p:sldId id="256" r:id="rId2"/>
    <p:sldId id="331" r:id="rId3"/>
    <p:sldId id="367" r:id="rId4"/>
    <p:sldId id="354" r:id="rId5"/>
    <p:sldId id="369" r:id="rId6"/>
    <p:sldId id="355" r:id="rId7"/>
    <p:sldId id="356" r:id="rId8"/>
    <p:sldId id="370" r:id="rId9"/>
    <p:sldId id="357" r:id="rId10"/>
    <p:sldId id="344" r:id="rId11"/>
    <p:sldId id="341" r:id="rId12"/>
    <p:sldId id="343" r:id="rId13"/>
    <p:sldId id="333" r:id="rId14"/>
    <p:sldId id="335" r:id="rId15"/>
    <p:sldId id="399" r:id="rId16"/>
    <p:sldId id="338" r:id="rId17"/>
    <p:sldId id="401" r:id="rId18"/>
    <p:sldId id="346" r:id="rId19"/>
    <p:sldId id="347" r:id="rId20"/>
    <p:sldId id="372" r:id="rId21"/>
    <p:sldId id="348" r:id="rId22"/>
    <p:sldId id="349" r:id="rId23"/>
    <p:sldId id="350" r:id="rId24"/>
    <p:sldId id="351" r:id="rId25"/>
    <p:sldId id="373" r:id="rId26"/>
    <p:sldId id="374" r:id="rId27"/>
    <p:sldId id="375" r:id="rId28"/>
    <p:sldId id="376" r:id="rId29"/>
    <p:sldId id="377" r:id="rId30"/>
    <p:sldId id="378" r:id="rId31"/>
    <p:sldId id="379" r:id="rId32"/>
    <p:sldId id="380" r:id="rId33"/>
    <p:sldId id="381" r:id="rId34"/>
    <p:sldId id="382" r:id="rId35"/>
    <p:sldId id="400"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395" r:id="rId49"/>
    <p:sldId id="396" r:id="rId50"/>
    <p:sldId id="358" r:id="rId51"/>
    <p:sldId id="397" r:id="rId52"/>
    <p:sldId id="398" r:id="rId53"/>
    <p:sldId id="359" r:id="rId54"/>
    <p:sldId id="360" r:id="rId55"/>
    <p:sldId id="361" r:id="rId56"/>
    <p:sldId id="362" r:id="rId57"/>
    <p:sldId id="363" r:id="rId58"/>
    <p:sldId id="364" r:id="rId59"/>
    <p:sldId id="365" r:id="rId60"/>
    <p:sldId id="366" r:id="rId61"/>
    <p:sldId id="334" r:id="rId6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204">
          <p15:clr>
            <a:srgbClr val="A4A3A4"/>
          </p15:clr>
        </p15:guide>
        <p15:guide id="3" orient="horz" pos="1014">
          <p15:clr>
            <a:srgbClr val="A4A3A4"/>
          </p15:clr>
        </p15:guide>
        <p15:guide id="4" orient="horz" pos="1146">
          <p15:clr>
            <a:srgbClr val="A4A3A4"/>
          </p15:clr>
        </p15:guide>
        <p15:guide id="5" pos="2880">
          <p15:clr>
            <a:srgbClr val="A4A3A4"/>
          </p15:clr>
        </p15:guide>
        <p15:guide id="6" pos="4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EA870D"/>
    <a:srgbClr val="F1905F"/>
    <a:srgbClr val="E6701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892" autoAdjust="0"/>
    <p:restoredTop sz="73522" autoAdjust="0"/>
  </p:normalViewPr>
  <p:slideViewPr>
    <p:cSldViewPr snapToGrid="0">
      <p:cViewPr varScale="1">
        <p:scale>
          <a:sx n="49" d="100"/>
          <a:sy n="49" d="100"/>
        </p:scale>
        <p:origin x="-1472" y="-60"/>
      </p:cViewPr>
      <p:guideLst>
        <p:guide orient="horz" pos="2160"/>
        <p:guide orient="horz" pos="204"/>
        <p:guide orient="horz" pos="1014"/>
        <p:guide orient="horz" pos="1146"/>
        <p:guide pos="2880"/>
        <p:guide pos="43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view3D>
      <c:rotX val="30"/>
      <c:perspective val="30"/>
    </c:view3D>
    <c:plotArea>
      <c:layout/>
      <c:pie3DChart>
        <c:varyColors val="1"/>
        <c:ser>
          <c:idx val="0"/>
          <c:order val="0"/>
          <c:tx>
            <c:strRef>
              <c:f>Sheet1!$B$1</c:f>
              <c:strCache>
                <c:ptCount val="1"/>
                <c:pt idx="0">
                  <c:v>销售额</c:v>
                </c:pt>
              </c:strCache>
            </c:strRef>
          </c:tx>
          <c:cat>
            <c:strRef>
              <c:f>Sheet1!$A$2:$A$4</c:f>
              <c:strCache>
                <c:ptCount val="2"/>
                <c:pt idx="0">
                  <c:v>第一季度</c:v>
                </c:pt>
                <c:pt idx="1">
                  <c:v>第三季度</c:v>
                </c:pt>
              </c:strCache>
            </c:strRef>
          </c:cat>
          <c:val>
            <c:numRef>
              <c:f>Sheet1!$B$2:$B$4</c:f>
              <c:numCache>
                <c:formatCode>0%</c:formatCode>
                <c:ptCount val="3"/>
                <c:pt idx="0">
                  <c:v>0.30000000000000032</c:v>
                </c:pt>
                <c:pt idx="1">
                  <c:v>0.70000000000000062</c:v>
                </c:pt>
              </c:numCache>
            </c:numRef>
          </c:val>
        </c:ser>
        <c:dLbls/>
      </c:pie3DChart>
    </c:plotArea>
    <c:plotVisOnly val="1"/>
    <c:dispBlanksAs val="zero"/>
  </c:chart>
  <c:txPr>
    <a:bodyPr/>
    <a:lstStyle/>
    <a:p>
      <a:pPr>
        <a:defRPr sz="1800"/>
      </a:pPr>
      <a:endParaRPr lang="zh-CN"/>
    </a:p>
  </c:txPr>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DA81F2-2807-4B1F-B3D2-71D6B65ED137}" type="doc">
      <dgm:prSet loTypeId="urn:microsoft.com/office/officeart/2008/layout/HorizontalMultiLevelHierarchy" loCatId="hierarchy" qsTypeId="urn:microsoft.com/office/officeart/2005/8/quickstyle/simple2" qsCatId="simple" csTypeId="urn:microsoft.com/office/officeart/2005/8/colors/colorful1#1" csCatId="colorful" phldr="1"/>
      <dgm:spPr/>
      <dgm:t>
        <a:bodyPr/>
        <a:lstStyle/>
        <a:p>
          <a:endParaRPr lang="zh-CN" altLang="en-US"/>
        </a:p>
      </dgm:t>
    </dgm:pt>
    <dgm:pt modelId="{630C56F5-7335-4825-91AF-725C125A3D79}">
      <dgm:prSet phldrT="[文本]"/>
      <dgm:spPr/>
      <dgm:t>
        <a:bodyPr/>
        <a:lstStyle/>
        <a:p>
          <a:r>
            <a:rPr lang="zh-CN" altLang="en-US" dirty="0" smtClean="0"/>
            <a:t>素 养</a:t>
          </a:r>
          <a:endParaRPr lang="zh-CN" altLang="en-US" dirty="0"/>
        </a:p>
      </dgm:t>
    </dgm:pt>
    <dgm:pt modelId="{848E015B-003D-4A55-B1EC-9BD1979A2603}" type="parTrans" cxnId="{7F0637F8-E62E-4C5B-94A8-703789AA5F07}">
      <dgm:prSet/>
      <dgm:spPr/>
      <dgm:t>
        <a:bodyPr/>
        <a:lstStyle/>
        <a:p>
          <a:endParaRPr lang="zh-CN" altLang="en-US"/>
        </a:p>
      </dgm:t>
    </dgm:pt>
    <dgm:pt modelId="{568A2389-AF70-4CB1-8DC7-B435ADD707CA}" type="sibTrans" cxnId="{7F0637F8-E62E-4C5B-94A8-703789AA5F07}">
      <dgm:prSet/>
      <dgm:spPr/>
      <dgm:t>
        <a:bodyPr/>
        <a:lstStyle/>
        <a:p>
          <a:endParaRPr lang="zh-CN" altLang="en-US"/>
        </a:p>
      </dgm:t>
    </dgm:pt>
    <dgm:pt modelId="{3E833508-AF10-423E-AE4A-CA891462C642}">
      <dgm:prSet phldrT="[文本]"/>
      <dgm:spPr/>
      <dgm:t>
        <a:bodyPr/>
        <a:lstStyle/>
        <a:p>
          <a:r>
            <a:rPr lang="zh-CN" altLang="en-US" dirty="0" smtClean="0"/>
            <a:t>思 想</a:t>
          </a:r>
          <a:endParaRPr lang="zh-CN" altLang="en-US" dirty="0"/>
        </a:p>
      </dgm:t>
    </dgm:pt>
    <dgm:pt modelId="{18C2C079-1E43-4E28-BCE4-05B184F32E29}" type="parTrans" cxnId="{A5D30180-471C-4BB1-8439-D04BAFD47CEF}">
      <dgm:prSet/>
      <dgm:spPr/>
      <dgm:t>
        <a:bodyPr/>
        <a:lstStyle/>
        <a:p>
          <a:endParaRPr lang="zh-CN" altLang="en-US"/>
        </a:p>
      </dgm:t>
    </dgm:pt>
    <dgm:pt modelId="{8032A3C1-235C-460A-BFEF-C34B01A4F5D0}" type="sibTrans" cxnId="{A5D30180-471C-4BB1-8439-D04BAFD47CEF}">
      <dgm:prSet/>
      <dgm:spPr/>
      <dgm:t>
        <a:bodyPr/>
        <a:lstStyle/>
        <a:p>
          <a:endParaRPr lang="zh-CN" altLang="en-US"/>
        </a:p>
      </dgm:t>
    </dgm:pt>
    <dgm:pt modelId="{54690C62-A384-4DF7-948E-96AF53CE6A52}">
      <dgm:prSet phldrT="[文本]"/>
      <dgm:spPr/>
      <dgm:t>
        <a:bodyPr/>
        <a:lstStyle/>
        <a:p>
          <a:r>
            <a:rPr lang="zh-CN" altLang="en-US" dirty="0" smtClean="0"/>
            <a:t>身 体</a:t>
          </a:r>
          <a:endParaRPr lang="zh-CN" altLang="en-US" dirty="0"/>
        </a:p>
      </dgm:t>
    </dgm:pt>
    <dgm:pt modelId="{B1D0DFD4-0774-4206-B5EE-71321EC6C18A}" type="parTrans" cxnId="{359F0B2A-8E06-4D85-B306-4036D7CAAB55}">
      <dgm:prSet/>
      <dgm:spPr/>
      <dgm:t>
        <a:bodyPr/>
        <a:lstStyle/>
        <a:p>
          <a:endParaRPr lang="zh-CN" altLang="en-US"/>
        </a:p>
      </dgm:t>
    </dgm:pt>
    <dgm:pt modelId="{30DBB5B8-57FB-4426-93CE-252F2C934D7D}" type="sibTrans" cxnId="{359F0B2A-8E06-4D85-B306-4036D7CAAB55}">
      <dgm:prSet/>
      <dgm:spPr/>
      <dgm:t>
        <a:bodyPr/>
        <a:lstStyle/>
        <a:p>
          <a:endParaRPr lang="zh-CN" altLang="en-US"/>
        </a:p>
      </dgm:t>
    </dgm:pt>
    <dgm:pt modelId="{237A542B-7A1A-44EF-8401-AD382BB966C7}">
      <dgm:prSet/>
      <dgm:spPr/>
      <dgm:t>
        <a:bodyPr/>
        <a:lstStyle/>
        <a:p>
          <a:r>
            <a:rPr lang="zh-CN" altLang="en-US" dirty="0" smtClean="0"/>
            <a:t>劳 技</a:t>
          </a:r>
          <a:endParaRPr lang="zh-CN" altLang="en-US" dirty="0"/>
        </a:p>
      </dgm:t>
    </dgm:pt>
    <dgm:pt modelId="{8D19A1CB-CB5D-4B8D-9492-A43459AE22F2}" type="parTrans" cxnId="{42ACA163-0799-4812-8437-6E05839AD05E}">
      <dgm:prSet/>
      <dgm:spPr/>
      <dgm:t>
        <a:bodyPr/>
        <a:lstStyle/>
        <a:p>
          <a:endParaRPr lang="zh-CN" altLang="en-US"/>
        </a:p>
      </dgm:t>
    </dgm:pt>
    <dgm:pt modelId="{ED9F579B-AE7C-44BD-85D3-FA9186F310EE}" type="sibTrans" cxnId="{42ACA163-0799-4812-8437-6E05839AD05E}">
      <dgm:prSet/>
      <dgm:spPr/>
      <dgm:t>
        <a:bodyPr/>
        <a:lstStyle/>
        <a:p>
          <a:endParaRPr lang="zh-CN" altLang="en-US"/>
        </a:p>
      </dgm:t>
    </dgm:pt>
    <dgm:pt modelId="{E00A3871-9366-4371-B0E8-B084BF84038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3600" b="1" dirty="0" smtClean="0">
              <a:solidFill>
                <a:srgbClr val="FF0000"/>
              </a:solidFill>
            </a:rPr>
            <a:t>信 息</a:t>
          </a:r>
          <a:endParaRPr lang="zh-CN" altLang="en-US" sz="3600" b="1" dirty="0">
            <a:solidFill>
              <a:srgbClr val="FF0000"/>
            </a:solidFill>
          </a:endParaRPr>
        </a:p>
      </dgm:t>
    </dgm:pt>
    <dgm:pt modelId="{DC2DB8FE-8877-4185-82A5-1E288A481D86}" type="parTrans" cxnId="{72D96187-4271-4D36-A2EC-EB65CE340E99}">
      <dgm:prSet/>
      <dgm:spPr/>
      <dgm:t>
        <a:bodyPr/>
        <a:lstStyle/>
        <a:p>
          <a:endParaRPr lang="zh-CN" altLang="en-US"/>
        </a:p>
      </dgm:t>
    </dgm:pt>
    <dgm:pt modelId="{9DC89675-F352-4640-83BA-B1C6B0549C13}" type="sibTrans" cxnId="{72D96187-4271-4D36-A2EC-EB65CE340E99}">
      <dgm:prSet/>
      <dgm:spPr/>
      <dgm:t>
        <a:bodyPr/>
        <a:lstStyle/>
        <a:p>
          <a:endParaRPr lang="zh-CN" altLang="en-US"/>
        </a:p>
      </dgm:t>
    </dgm:pt>
    <dgm:pt modelId="{F6BE1CD5-3207-40D4-AAC7-1348D9F2BBCC}">
      <dgm:prSet/>
      <dgm:spPr/>
      <dgm:t>
        <a:bodyPr/>
        <a:lstStyle/>
        <a:p>
          <a:r>
            <a:rPr lang="zh-CN" altLang="en-US" dirty="0" smtClean="0"/>
            <a:t>媒 介</a:t>
          </a:r>
          <a:endParaRPr lang="zh-CN" altLang="en-US" dirty="0"/>
        </a:p>
      </dgm:t>
    </dgm:pt>
    <dgm:pt modelId="{DCFA1022-5AD1-4321-96C2-6FC367D1F134}" type="parTrans" cxnId="{4BD6CFBB-EBBB-4619-BB95-296417072AAA}">
      <dgm:prSet/>
      <dgm:spPr/>
      <dgm:t>
        <a:bodyPr/>
        <a:lstStyle/>
        <a:p>
          <a:endParaRPr lang="zh-CN" altLang="en-US"/>
        </a:p>
      </dgm:t>
    </dgm:pt>
    <dgm:pt modelId="{A6C6DA91-C9B4-4189-B9F7-2BE610FE4A47}" type="sibTrans" cxnId="{4BD6CFBB-EBBB-4619-BB95-296417072AAA}">
      <dgm:prSet/>
      <dgm:spPr/>
      <dgm:t>
        <a:bodyPr/>
        <a:lstStyle/>
        <a:p>
          <a:endParaRPr lang="zh-CN" altLang="en-US"/>
        </a:p>
      </dgm:t>
    </dgm:pt>
    <dgm:pt modelId="{FC2B19CA-6D31-4F01-836A-B48F92502AE1}">
      <dgm:prSet/>
      <dgm:spPr/>
      <dgm:t>
        <a:bodyPr/>
        <a:lstStyle/>
        <a:p>
          <a:r>
            <a:rPr lang="zh-CN" altLang="en-US" dirty="0" smtClean="0"/>
            <a:t>作 战</a:t>
          </a:r>
          <a:endParaRPr lang="zh-CN" altLang="en-US" dirty="0"/>
        </a:p>
      </dgm:t>
    </dgm:pt>
    <dgm:pt modelId="{133B9851-4FCA-42F6-84DB-160467C3B21F}" type="sibTrans" cxnId="{2AE676B0-AAD4-4869-AF26-DF0B3FF2FCD4}">
      <dgm:prSet/>
      <dgm:spPr/>
      <dgm:t>
        <a:bodyPr/>
        <a:lstStyle/>
        <a:p>
          <a:endParaRPr lang="zh-CN" altLang="en-US"/>
        </a:p>
      </dgm:t>
    </dgm:pt>
    <dgm:pt modelId="{8AB5CEE3-88FC-417B-AF96-9482760CD5FC}" type="parTrans" cxnId="{2AE676B0-AAD4-4869-AF26-DF0B3FF2FCD4}">
      <dgm:prSet/>
      <dgm:spPr/>
      <dgm:t>
        <a:bodyPr/>
        <a:lstStyle/>
        <a:p>
          <a:endParaRPr lang="zh-CN" altLang="en-US"/>
        </a:p>
      </dgm:t>
    </dgm:pt>
    <dgm:pt modelId="{D3C71B05-E2CA-43B0-A098-A70C3249F822}" type="pres">
      <dgm:prSet presAssocID="{6DDA81F2-2807-4B1F-B3D2-71D6B65ED137}" presName="Name0" presStyleCnt="0">
        <dgm:presLayoutVars>
          <dgm:chPref val="1"/>
          <dgm:dir/>
          <dgm:animOne val="branch"/>
          <dgm:animLvl val="lvl"/>
          <dgm:resizeHandles val="exact"/>
        </dgm:presLayoutVars>
      </dgm:prSet>
      <dgm:spPr/>
      <dgm:t>
        <a:bodyPr/>
        <a:lstStyle/>
        <a:p>
          <a:endParaRPr lang="zh-CN" altLang="en-US"/>
        </a:p>
      </dgm:t>
    </dgm:pt>
    <dgm:pt modelId="{13CA840A-AC49-4D0A-9384-5A4F36B42DD3}" type="pres">
      <dgm:prSet presAssocID="{630C56F5-7335-4825-91AF-725C125A3D79}" presName="root1" presStyleCnt="0"/>
      <dgm:spPr/>
    </dgm:pt>
    <dgm:pt modelId="{B2529CB0-A71F-438E-B301-1FBFB5192ED0}" type="pres">
      <dgm:prSet presAssocID="{630C56F5-7335-4825-91AF-725C125A3D79}" presName="LevelOneTextNode" presStyleLbl="node0" presStyleIdx="0" presStyleCnt="1">
        <dgm:presLayoutVars>
          <dgm:chPref val="3"/>
        </dgm:presLayoutVars>
      </dgm:prSet>
      <dgm:spPr/>
      <dgm:t>
        <a:bodyPr/>
        <a:lstStyle/>
        <a:p>
          <a:endParaRPr lang="zh-CN" altLang="en-US"/>
        </a:p>
      </dgm:t>
    </dgm:pt>
    <dgm:pt modelId="{FC96B2D9-69E9-4F88-9488-1F094F147A5D}" type="pres">
      <dgm:prSet presAssocID="{630C56F5-7335-4825-91AF-725C125A3D79}" presName="level2hierChild" presStyleCnt="0"/>
      <dgm:spPr/>
    </dgm:pt>
    <dgm:pt modelId="{28DD79E3-5F64-4C51-8EA3-C6C66B6749A9}" type="pres">
      <dgm:prSet presAssocID="{18C2C079-1E43-4E28-BCE4-05B184F32E29}" presName="conn2-1" presStyleLbl="parChTrans1D2" presStyleIdx="0" presStyleCnt="3"/>
      <dgm:spPr/>
      <dgm:t>
        <a:bodyPr/>
        <a:lstStyle/>
        <a:p>
          <a:endParaRPr lang="zh-CN" altLang="en-US"/>
        </a:p>
      </dgm:t>
    </dgm:pt>
    <dgm:pt modelId="{BD00E219-8941-46C4-AC07-6D99DBDD3E36}" type="pres">
      <dgm:prSet presAssocID="{18C2C079-1E43-4E28-BCE4-05B184F32E29}" presName="connTx" presStyleLbl="parChTrans1D2" presStyleIdx="0" presStyleCnt="3"/>
      <dgm:spPr/>
      <dgm:t>
        <a:bodyPr/>
        <a:lstStyle/>
        <a:p>
          <a:endParaRPr lang="zh-CN" altLang="en-US"/>
        </a:p>
      </dgm:t>
    </dgm:pt>
    <dgm:pt modelId="{85A7C6D6-1901-4F08-9577-92328517C551}" type="pres">
      <dgm:prSet presAssocID="{3E833508-AF10-423E-AE4A-CA891462C642}" presName="root2" presStyleCnt="0"/>
      <dgm:spPr/>
    </dgm:pt>
    <dgm:pt modelId="{3919F382-9AFD-4FC5-8D53-B58799ED7D56}" type="pres">
      <dgm:prSet presAssocID="{3E833508-AF10-423E-AE4A-CA891462C642}" presName="LevelTwoTextNode" presStyleLbl="node2" presStyleIdx="0" presStyleCnt="3">
        <dgm:presLayoutVars>
          <dgm:chPref val="3"/>
        </dgm:presLayoutVars>
      </dgm:prSet>
      <dgm:spPr/>
      <dgm:t>
        <a:bodyPr/>
        <a:lstStyle/>
        <a:p>
          <a:endParaRPr lang="zh-CN" altLang="en-US"/>
        </a:p>
      </dgm:t>
    </dgm:pt>
    <dgm:pt modelId="{C07DC73B-BFDA-480D-A1D1-73EE68EC6049}" type="pres">
      <dgm:prSet presAssocID="{3E833508-AF10-423E-AE4A-CA891462C642}" presName="level3hierChild" presStyleCnt="0"/>
      <dgm:spPr/>
    </dgm:pt>
    <dgm:pt modelId="{1E482033-6F38-44F2-94BD-9EBE38B2F560}" type="pres">
      <dgm:prSet presAssocID="{8D19A1CB-CB5D-4B8D-9492-A43459AE22F2}" presName="conn2-1" presStyleLbl="parChTrans1D2" presStyleIdx="1" presStyleCnt="3"/>
      <dgm:spPr/>
      <dgm:t>
        <a:bodyPr/>
        <a:lstStyle/>
        <a:p>
          <a:endParaRPr lang="zh-CN" altLang="en-US"/>
        </a:p>
      </dgm:t>
    </dgm:pt>
    <dgm:pt modelId="{BF49F405-6D93-4C57-AF3C-6374621B949F}" type="pres">
      <dgm:prSet presAssocID="{8D19A1CB-CB5D-4B8D-9492-A43459AE22F2}" presName="connTx" presStyleLbl="parChTrans1D2" presStyleIdx="1" presStyleCnt="3"/>
      <dgm:spPr/>
      <dgm:t>
        <a:bodyPr/>
        <a:lstStyle/>
        <a:p>
          <a:endParaRPr lang="zh-CN" altLang="en-US"/>
        </a:p>
      </dgm:t>
    </dgm:pt>
    <dgm:pt modelId="{6140AD43-2F9A-4701-97EE-31B76B4EC49F}" type="pres">
      <dgm:prSet presAssocID="{237A542B-7A1A-44EF-8401-AD382BB966C7}" presName="root2" presStyleCnt="0"/>
      <dgm:spPr/>
    </dgm:pt>
    <dgm:pt modelId="{6ED099DF-17F5-4115-BE38-BC551DD5647B}" type="pres">
      <dgm:prSet presAssocID="{237A542B-7A1A-44EF-8401-AD382BB966C7}" presName="LevelTwoTextNode" presStyleLbl="node2" presStyleIdx="1" presStyleCnt="3">
        <dgm:presLayoutVars>
          <dgm:chPref val="3"/>
        </dgm:presLayoutVars>
      </dgm:prSet>
      <dgm:spPr/>
      <dgm:t>
        <a:bodyPr/>
        <a:lstStyle/>
        <a:p>
          <a:endParaRPr lang="zh-CN" altLang="en-US"/>
        </a:p>
      </dgm:t>
    </dgm:pt>
    <dgm:pt modelId="{6B33DED4-23FA-4E80-B02F-247EA52E23FF}" type="pres">
      <dgm:prSet presAssocID="{237A542B-7A1A-44EF-8401-AD382BB966C7}" presName="level3hierChild" presStyleCnt="0"/>
      <dgm:spPr/>
    </dgm:pt>
    <dgm:pt modelId="{C0CD8B85-DEA9-4841-86EF-72C8DAE4E4D7}" type="pres">
      <dgm:prSet presAssocID="{DC2DB8FE-8877-4185-82A5-1E288A481D86}" presName="conn2-1" presStyleLbl="parChTrans1D3" presStyleIdx="0" presStyleCnt="3"/>
      <dgm:spPr/>
      <dgm:t>
        <a:bodyPr/>
        <a:lstStyle/>
        <a:p>
          <a:endParaRPr lang="zh-CN" altLang="en-US"/>
        </a:p>
      </dgm:t>
    </dgm:pt>
    <dgm:pt modelId="{ABB0DE75-4BBF-42A7-B143-2F8FBF683D2D}" type="pres">
      <dgm:prSet presAssocID="{DC2DB8FE-8877-4185-82A5-1E288A481D86}" presName="connTx" presStyleLbl="parChTrans1D3" presStyleIdx="0" presStyleCnt="3"/>
      <dgm:spPr/>
      <dgm:t>
        <a:bodyPr/>
        <a:lstStyle/>
        <a:p>
          <a:endParaRPr lang="zh-CN" altLang="en-US"/>
        </a:p>
      </dgm:t>
    </dgm:pt>
    <dgm:pt modelId="{44C68A2D-3601-490E-B929-9FBFE8AD3C97}" type="pres">
      <dgm:prSet presAssocID="{E00A3871-9366-4371-B0E8-B084BF84038A}" presName="root2" presStyleCnt="0"/>
      <dgm:spPr/>
    </dgm:pt>
    <dgm:pt modelId="{7E4D5914-FB36-40FF-962E-E375EA69F9DE}" type="pres">
      <dgm:prSet presAssocID="{E00A3871-9366-4371-B0E8-B084BF84038A}" presName="LevelTwoTextNode" presStyleLbl="node3" presStyleIdx="0" presStyleCnt="3" custScaleX="161051" custScaleY="161051">
        <dgm:presLayoutVars>
          <dgm:chPref val="3"/>
        </dgm:presLayoutVars>
      </dgm:prSet>
      <dgm:spPr/>
      <dgm:t>
        <a:bodyPr/>
        <a:lstStyle/>
        <a:p>
          <a:endParaRPr lang="zh-CN" altLang="en-US"/>
        </a:p>
      </dgm:t>
    </dgm:pt>
    <dgm:pt modelId="{08EB7234-6BE1-4437-B59B-982432DC592E}" type="pres">
      <dgm:prSet presAssocID="{E00A3871-9366-4371-B0E8-B084BF84038A}" presName="level3hierChild" presStyleCnt="0"/>
      <dgm:spPr/>
    </dgm:pt>
    <dgm:pt modelId="{018273EF-6150-422A-AC90-1306AEB2771E}" type="pres">
      <dgm:prSet presAssocID="{DCFA1022-5AD1-4321-96C2-6FC367D1F134}" presName="conn2-1" presStyleLbl="parChTrans1D3" presStyleIdx="1" presStyleCnt="3"/>
      <dgm:spPr/>
      <dgm:t>
        <a:bodyPr/>
        <a:lstStyle/>
        <a:p>
          <a:endParaRPr lang="zh-CN" altLang="en-US"/>
        </a:p>
      </dgm:t>
    </dgm:pt>
    <dgm:pt modelId="{AC147938-DF01-44DB-A0F3-AB7CA15E0532}" type="pres">
      <dgm:prSet presAssocID="{DCFA1022-5AD1-4321-96C2-6FC367D1F134}" presName="connTx" presStyleLbl="parChTrans1D3" presStyleIdx="1" presStyleCnt="3"/>
      <dgm:spPr/>
      <dgm:t>
        <a:bodyPr/>
        <a:lstStyle/>
        <a:p>
          <a:endParaRPr lang="zh-CN" altLang="en-US"/>
        </a:p>
      </dgm:t>
    </dgm:pt>
    <dgm:pt modelId="{BD9C8D2C-ACF1-434C-AECE-909EE4AC1D25}" type="pres">
      <dgm:prSet presAssocID="{F6BE1CD5-3207-40D4-AAC7-1348D9F2BBCC}" presName="root2" presStyleCnt="0"/>
      <dgm:spPr/>
    </dgm:pt>
    <dgm:pt modelId="{F6A327A9-3AC4-4A12-9959-AD5ABB3A737B}" type="pres">
      <dgm:prSet presAssocID="{F6BE1CD5-3207-40D4-AAC7-1348D9F2BBCC}" presName="LevelTwoTextNode" presStyleLbl="node3" presStyleIdx="1" presStyleCnt="3">
        <dgm:presLayoutVars>
          <dgm:chPref val="3"/>
        </dgm:presLayoutVars>
      </dgm:prSet>
      <dgm:spPr/>
      <dgm:t>
        <a:bodyPr/>
        <a:lstStyle/>
        <a:p>
          <a:endParaRPr lang="zh-CN" altLang="en-US"/>
        </a:p>
      </dgm:t>
    </dgm:pt>
    <dgm:pt modelId="{47EA7FF4-87EA-43CB-9500-60F4150EC209}" type="pres">
      <dgm:prSet presAssocID="{F6BE1CD5-3207-40D4-AAC7-1348D9F2BBCC}" presName="level3hierChild" presStyleCnt="0"/>
      <dgm:spPr/>
    </dgm:pt>
    <dgm:pt modelId="{6B994563-F823-4424-94C5-8DA0CB5F3DA6}" type="pres">
      <dgm:prSet presAssocID="{8AB5CEE3-88FC-417B-AF96-9482760CD5FC}" presName="conn2-1" presStyleLbl="parChTrans1D3" presStyleIdx="2" presStyleCnt="3"/>
      <dgm:spPr/>
      <dgm:t>
        <a:bodyPr/>
        <a:lstStyle/>
        <a:p>
          <a:endParaRPr lang="zh-CN" altLang="en-US"/>
        </a:p>
      </dgm:t>
    </dgm:pt>
    <dgm:pt modelId="{C75E2F65-BA00-416B-8E35-7027B0040089}" type="pres">
      <dgm:prSet presAssocID="{8AB5CEE3-88FC-417B-AF96-9482760CD5FC}" presName="connTx" presStyleLbl="parChTrans1D3" presStyleIdx="2" presStyleCnt="3"/>
      <dgm:spPr/>
      <dgm:t>
        <a:bodyPr/>
        <a:lstStyle/>
        <a:p>
          <a:endParaRPr lang="zh-CN" altLang="en-US"/>
        </a:p>
      </dgm:t>
    </dgm:pt>
    <dgm:pt modelId="{6964BED8-0933-40AF-B442-2AA6B833EB40}" type="pres">
      <dgm:prSet presAssocID="{FC2B19CA-6D31-4F01-836A-B48F92502AE1}" presName="root2" presStyleCnt="0"/>
      <dgm:spPr/>
    </dgm:pt>
    <dgm:pt modelId="{D72AA999-D058-4BB3-B187-93D333ECCED3}" type="pres">
      <dgm:prSet presAssocID="{FC2B19CA-6D31-4F01-836A-B48F92502AE1}" presName="LevelTwoTextNode" presStyleLbl="node3" presStyleIdx="2" presStyleCnt="3">
        <dgm:presLayoutVars>
          <dgm:chPref val="3"/>
        </dgm:presLayoutVars>
      </dgm:prSet>
      <dgm:spPr/>
      <dgm:t>
        <a:bodyPr/>
        <a:lstStyle/>
        <a:p>
          <a:endParaRPr lang="zh-CN" altLang="en-US"/>
        </a:p>
      </dgm:t>
    </dgm:pt>
    <dgm:pt modelId="{3300261A-D41A-4FF0-987D-E68856C55F63}" type="pres">
      <dgm:prSet presAssocID="{FC2B19CA-6D31-4F01-836A-B48F92502AE1}" presName="level3hierChild" presStyleCnt="0"/>
      <dgm:spPr/>
    </dgm:pt>
    <dgm:pt modelId="{2496886E-B084-47A6-BEFB-0095CF941FFE}" type="pres">
      <dgm:prSet presAssocID="{B1D0DFD4-0774-4206-B5EE-71321EC6C18A}" presName="conn2-1" presStyleLbl="parChTrans1D2" presStyleIdx="2" presStyleCnt="3"/>
      <dgm:spPr/>
      <dgm:t>
        <a:bodyPr/>
        <a:lstStyle/>
        <a:p>
          <a:endParaRPr lang="zh-CN" altLang="en-US"/>
        </a:p>
      </dgm:t>
    </dgm:pt>
    <dgm:pt modelId="{78B4C95F-2A05-4924-9E44-3ABF9A9B3D6B}" type="pres">
      <dgm:prSet presAssocID="{B1D0DFD4-0774-4206-B5EE-71321EC6C18A}" presName="connTx" presStyleLbl="parChTrans1D2" presStyleIdx="2" presStyleCnt="3"/>
      <dgm:spPr/>
      <dgm:t>
        <a:bodyPr/>
        <a:lstStyle/>
        <a:p>
          <a:endParaRPr lang="zh-CN" altLang="en-US"/>
        </a:p>
      </dgm:t>
    </dgm:pt>
    <dgm:pt modelId="{FC82C3B9-D5C1-4FBF-BA5C-640B75BFBE1E}" type="pres">
      <dgm:prSet presAssocID="{54690C62-A384-4DF7-948E-96AF53CE6A52}" presName="root2" presStyleCnt="0"/>
      <dgm:spPr/>
    </dgm:pt>
    <dgm:pt modelId="{76618C8C-DF9B-4ECC-B90A-69DFFF3F3A85}" type="pres">
      <dgm:prSet presAssocID="{54690C62-A384-4DF7-948E-96AF53CE6A52}" presName="LevelTwoTextNode" presStyleLbl="node2" presStyleIdx="2" presStyleCnt="3">
        <dgm:presLayoutVars>
          <dgm:chPref val="3"/>
        </dgm:presLayoutVars>
      </dgm:prSet>
      <dgm:spPr/>
      <dgm:t>
        <a:bodyPr/>
        <a:lstStyle/>
        <a:p>
          <a:endParaRPr lang="zh-CN" altLang="en-US"/>
        </a:p>
      </dgm:t>
    </dgm:pt>
    <dgm:pt modelId="{05219DF8-E44E-4803-B719-759DACB5E8FD}" type="pres">
      <dgm:prSet presAssocID="{54690C62-A384-4DF7-948E-96AF53CE6A52}" presName="level3hierChild" presStyleCnt="0"/>
      <dgm:spPr/>
    </dgm:pt>
  </dgm:ptLst>
  <dgm:cxnLst>
    <dgm:cxn modelId="{D8F4D21B-67A9-4052-B694-8EB5CDC64FEB}" type="presOf" srcId="{8D19A1CB-CB5D-4B8D-9492-A43459AE22F2}" destId="{1E482033-6F38-44F2-94BD-9EBE38B2F560}" srcOrd="0" destOrd="0" presId="urn:microsoft.com/office/officeart/2008/layout/HorizontalMultiLevelHierarchy"/>
    <dgm:cxn modelId="{891FE53B-7EB6-4CFE-892E-D30CA0B25E9D}" type="presOf" srcId="{18C2C079-1E43-4E28-BCE4-05B184F32E29}" destId="{28DD79E3-5F64-4C51-8EA3-C6C66B6749A9}" srcOrd="0" destOrd="0" presId="urn:microsoft.com/office/officeart/2008/layout/HorizontalMultiLevelHierarchy"/>
    <dgm:cxn modelId="{789F6FFE-263B-4A32-AAF0-657A4432781A}" type="presOf" srcId="{8D19A1CB-CB5D-4B8D-9492-A43459AE22F2}" destId="{BF49F405-6D93-4C57-AF3C-6374621B949F}" srcOrd="1" destOrd="0" presId="urn:microsoft.com/office/officeart/2008/layout/HorizontalMultiLevelHierarchy"/>
    <dgm:cxn modelId="{FAE2FAE4-7F56-4C9D-84C5-5DD5EC25256B}" type="presOf" srcId="{237A542B-7A1A-44EF-8401-AD382BB966C7}" destId="{6ED099DF-17F5-4115-BE38-BC551DD5647B}" srcOrd="0" destOrd="0" presId="urn:microsoft.com/office/officeart/2008/layout/HorizontalMultiLevelHierarchy"/>
    <dgm:cxn modelId="{2AE676B0-AAD4-4869-AF26-DF0B3FF2FCD4}" srcId="{237A542B-7A1A-44EF-8401-AD382BB966C7}" destId="{FC2B19CA-6D31-4F01-836A-B48F92502AE1}" srcOrd="2" destOrd="0" parTransId="{8AB5CEE3-88FC-417B-AF96-9482760CD5FC}" sibTransId="{133B9851-4FCA-42F6-84DB-160467C3B21F}"/>
    <dgm:cxn modelId="{C203CC63-0DBD-44C3-A5CB-25157721EDCC}" type="presOf" srcId="{8AB5CEE3-88FC-417B-AF96-9482760CD5FC}" destId="{6B994563-F823-4424-94C5-8DA0CB5F3DA6}" srcOrd="0" destOrd="0" presId="urn:microsoft.com/office/officeart/2008/layout/HorizontalMultiLevelHierarchy"/>
    <dgm:cxn modelId="{E5194382-252D-4366-9F59-A4F886C1E967}" type="presOf" srcId="{630C56F5-7335-4825-91AF-725C125A3D79}" destId="{B2529CB0-A71F-438E-B301-1FBFB5192ED0}" srcOrd="0" destOrd="0" presId="urn:microsoft.com/office/officeart/2008/layout/HorizontalMultiLevelHierarchy"/>
    <dgm:cxn modelId="{DDC0077B-E602-414D-A614-00DBC32386DD}" type="presOf" srcId="{8AB5CEE3-88FC-417B-AF96-9482760CD5FC}" destId="{C75E2F65-BA00-416B-8E35-7027B0040089}" srcOrd="1" destOrd="0" presId="urn:microsoft.com/office/officeart/2008/layout/HorizontalMultiLevelHierarchy"/>
    <dgm:cxn modelId="{1FE91AC9-AF23-4A28-87DD-298F9F9AD4CA}" type="presOf" srcId="{B1D0DFD4-0774-4206-B5EE-71321EC6C18A}" destId="{78B4C95F-2A05-4924-9E44-3ABF9A9B3D6B}" srcOrd="1" destOrd="0" presId="urn:microsoft.com/office/officeart/2008/layout/HorizontalMultiLevelHierarchy"/>
    <dgm:cxn modelId="{B42D017F-03F9-444F-AC02-5B2DE7732DB3}" type="presOf" srcId="{DC2DB8FE-8877-4185-82A5-1E288A481D86}" destId="{ABB0DE75-4BBF-42A7-B143-2F8FBF683D2D}" srcOrd="1" destOrd="0" presId="urn:microsoft.com/office/officeart/2008/layout/HorizontalMultiLevelHierarchy"/>
    <dgm:cxn modelId="{E79E34D4-0267-417C-B04B-A5631322D37E}" type="presOf" srcId="{FC2B19CA-6D31-4F01-836A-B48F92502AE1}" destId="{D72AA999-D058-4BB3-B187-93D333ECCED3}" srcOrd="0" destOrd="0" presId="urn:microsoft.com/office/officeart/2008/layout/HorizontalMultiLevelHierarchy"/>
    <dgm:cxn modelId="{F1A2B743-6E87-495B-B3B7-0729A335B144}" type="presOf" srcId="{E00A3871-9366-4371-B0E8-B084BF84038A}" destId="{7E4D5914-FB36-40FF-962E-E375EA69F9DE}" srcOrd="0" destOrd="0" presId="urn:microsoft.com/office/officeart/2008/layout/HorizontalMultiLevelHierarchy"/>
    <dgm:cxn modelId="{5B008603-9794-46DC-8072-3891E7EDB16D}" type="presOf" srcId="{DC2DB8FE-8877-4185-82A5-1E288A481D86}" destId="{C0CD8B85-DEA9-4841-86EF-72C8DAE4E4D7}" srcOrd="0" destOrd="0" presId="urn:microsoft.com/office/officeart/2008/layout/HorizontalMultiLevelHierarchy"/>
    <dgm:cxn modelId="{DA06031C-B2D3-4203-A241-04EBBCF3CC99}" type="presOf" srcId="{B1D0DFD4-0774-4206-B5EE-71321EC6C18A}" destId="{2496886E-B084-47A6-BEFB-0095CF941FFE}" srcOrd="0" destOrd="0" presId="urn:microsoft.com/office/officeart/2008/layout/HorizontalMultiLevelHierarchy"/>
    <dgm:cxn modelId="{913C6CF1-5C74-4A4B-9127-E30025847468}" type="presOf" srcId="{6DDA81F2-2807-4B1F-B3D2-71D6B65ED137}" destId="{D3C71B05-E2CA-43B0-A098-A70C3249F822}" srcOrd="0" destOrd="0" presId="urn:microsoft.com/office/officeart/2008/layout/HorizontalMultiLevelHierarchy"/>
    <dgm:cxn modelId="{C65409CF-0EA0-4288-A69A-D88D4A0C9DB5}" type="presOf" srcId="{DCFA1022-5AD1-4321-96C2-6FC367D1F134}" destId="{018273EF-6150-422A-AC90-1306AEB2771E}" srcOrd="0" destOrd="0" presId="urn:microsoft.com/office/officeart/2008/layout/HorizontalMultiLevelHierarchy"/>
    <dgm:cxn modelId="{42ACA163-0799-4812-8437-6E05839AD05E}" srcId="{630C56F5-7335-4825-91AF-725C125A3D79}" destId="{237A542B-7A1A-44EF-8401-AD382BB966C7}" srcOrd="1" destOrd="0" parTransId="{8D19A1CB-CB5D-4B8D-9492-A43459AE22F2}" sibTransId="{ED9F579B-AE7C-44BD-85D3-FA9186F310EE}"/>
    <dgm:cxn modelId="{E2B8A5B6-5DB2-466B-BD85-8A46BE03CAFF}" type="presOf" srcId="{54690C62-A384-4DF7-948E-96AF53CE6A52}" destId="{76618C8C-DF9B-4ECC-B90A-69DFFF3F3A85}" srcOrd="0" destOrd="0" presId="urn:microsoft.com/office/officeart/2008/layout/HorizontalMultiLevelHierarchy"/>
    <dgm:cxn modelId="{A9106052-BAE7-4680-8286-1390A8DE6643}" type="presOf" srcId="{F6BE1CD5-3207-40D4-AAC7-1348D9F2BBCC}" destId="{F6A327A9-3AC4-4A12-9959-AD5ABB3A737B}" srcOrd="0" destOrd="0" presId="urn:microsoft.com/office/officeart/2008/layout/HorizontalMultiLevelHierarchy"/>
    <dgm:cxn modelId="{4BD6CFBB-EBBB-4619-BB95-296417072AAA}" srcId="{237A542B-7A1A-44EF-8401-AD382BB966C7}" destId="{F6BE1CD5-3207-40D4-AAC7-1348D9F2BBCC}" srcOrd="1" destOrd="0" parTransId="{DCFA1022-5AD1-4321-96C2-6FC367D1F134}" sibTransId="{A6C6DA91-C9B4-4189-B9F7-2BE610FE4A47}"/>
    <dgm:cxn modelId="{297CB080-F9A7-4407-8915-4C45A5F69291}" type="presOf" srcId="{18C2C079-1E43-4E28-BCE4-05B184F32E29}" destId="{BD00E219-8941-46C4-AC07-6D99DBDD3E36}" srcOrd="1" destOrd="0" presId="urn:microsoft.com/office/officeart/2008/layout/HorizontalMultiLevelHierarchy"/>
    <dgm:cxn modelId="{359F0B2A-8E06-4D85-B306-4036D7CAAB55}" srcId="{630C56F5-7335-4825-91AF-725C125A3D79}" destId="{54690C62-A384-4DF7-948E-96AF53CE6A52}" srcOrd="2" destOrd="0" parTransId="{B1D0DFD4-0774-4206-B5EE-71321EC6C18A}" sibTransId="{30DBB5B8-57FB-4426-93CE-252F2C934D7D}"/>
    <dgm:cxn modelId="{7F0637F8-E62E-4C5B-94A8-703789AA5F07}" srcId="{6DDA81F2-2807-4B1F-B3D2-71D6B65ED137}" destId="{630C56F5-7335-4825-91AF-725C125A3D79}" srcOrd="0" destOrd="0" parTransId="{848E015B-003D-4A55-B1EC-9BD1979A2603}" sibTransId="{568A2389-AF70-4CB1-8DC7-B435ADD707CA}"/>
    <dgm:cxn modelId="{A5D30180-471C-4BB1-8439-D04BAFD47CEF}" srcId="{630C56F5-7335-4825-91AF-725C125A3D79}" destId="{3E833508-AF10-423E-AE4A-CA891462C642}" srcOrd="0" destOrd="0" parTransId="{18C2C079-1E43-4E28-BCE4-05B184F32E29}" sibTransId="{8032A3C1-235C-460A-BFEF-C34B01A4F5D0}"/>
    <dgm:cxn modelId="{AF07CAF8-7240-449A-A8E3-C76FA16CC6E0}" type="presOf" srcId="{DCFA1022-5AD1-4321-96C2-6FC367D1F134}" destId="{AC147938-DF01-44DB-A0F3-AB7CA15E0532}" srcOrd="1" destOrd="0" presId="urn:microsoft.com/office/officeart/2008/layout/HorizontalMultiLevelHierarchy"/>
    <dgm:cxn modelId="{58B8E08C-6CD8-49E5-B504-117FE9C4F32A}" type="presOf" srcId="{3E833508-AF10-423E-AE4A-CA891462C642}" destId="{3919F382-9AFD-4FC5-8D53-B58799ED7D56}" srcOrd="0" destOrd="0" presId="urn:microsoft.com/office/officeart/2008/layout/HorizontalMultiLevelHierarchy"/>
    <dgm:cxn modelId="{72D96187-4271-4D36-A2EC-EB65CE340E99}" srcId="{237A542B-7A1A-44EF-8401-AD382BB966C7}" destId="{E00A3871-9366-4371-B0E8-B084BF84038A}" srcOrd="0" destOrd="0" parTransId="{DC2DB8FE-8877-4185-82A5-1E288A481D86}" sibTransId="{9DC89675-F352-4640-83BA-B1C6B0549C13}"/>
    <dgm:cxn modelId="{A11D8781-A3AB-4D25-A9E2-EE3A6189B316}" type="presParOf" srcId="{D3C71B05-E2CA-43B0-A098-A70C3249F822}" destId="{13CA840A-AC49-4D0A-9384-5A4F36B42DD3}" srcOrd="0" destOrd="0" presId="urn:microsoft.com/office/officeart/2008/layout/HorizontalMultiLevelHierarchy"/>
    <dgm:cxn modelId="{4492B8C6-D545-46B4-834E-4FAE3936E1EA}" type="presParOf" srcId="{13CA840A-AC49-4D0A-9384-5A4F36B42DD3}" destId="{B2529CB0-A71F-438E-B301-1FBFB5192ED0}" srcOrd="0" destOrd="0" presId="urn:microsoft.com/office/officeart/2008/layout/HorizontalMultiLevelHierarchy"/>
    <dgm:cxn modelId="{ADF1793C-9C03-4441-A51E-90DBC16FFA21}" type="presParOf" srcId="{13CA840A-AC49-4D0A-9384-5A4F36B42DD3}" destId="{FC96B2D9-69E9-4F88-9488-1F094F147A5D}" srcOrd="1" destOrd="0" presId="urn:microsoft.com/office/officeart/2008/layout/HorizontalMultiLevelHierarchy"/>
    <dgm:cxn modelId="{62ADB83F-B468-4D5F-A512-E84D31AB9746}" type="presParOf" srcId="{FC96B2D9-69E9-4F88-9488-1F094F147A5D}" destId="{28DD79E3-5F64-4C51-8EA3-C6C66B6749A9}" srcOrd="0" destOrd="0" presId="urn:microsoft.com/office/officeart/2008/layout/HorizontalMultiLevelHierarchy"/>
    <dgm:cxn modelId="{3915C76E-1525-4B6A-9F76-33975CF4204F}" type="presParOf" srcId="{28DD79E3-5F64-4C51-8EA3-C6C66B6749A9}" destId="{BD00E219-8941-46C4-AC07-6D99DBDD3E36}" srcOrd="0" destOrd="0" presId="urn:microsoft.com/office/officeart/2008/layout/HorizontalMultiLevelHierarchy"/>
    <dgm:cxn modelId="{327497AF-DE5E-48D7-8464-FEFDC535FC9A}" type="presParOf" srcId="{FC96B2D9-69E9-4F88-9488-1F094F147A5D}" destId="{85A7C6D6-1901-4F08-9577-92328517C551}" srcOrd="1" destOrd="0" presId="urn:microsoft.com/office/officeart/2008/layout/HorizontalMultiLevelHierarchy"/>
    <dgm:cxn modelId="{3BEF74B5-048E-49F0-9E01-99BF5515336E}" type="presParOf" srcId="{85A7C6D6-1901-4F08-9577-92328517C551}" destId="{3919F382-9AFD-4FC5-8D53-B58799ED7D56}" srcOrd="0" destOrd="0" presId="urn:microsoft.com/office/officeart/2008/layout/HorizontalMultiLevelHierarchy"/>
    <dgm:cxn modelId="{25012260-8DE5-412F-8790-10EED4797534}" type="presParOf" srcId="{85A7C6D6-1901-4F08-9577-92328517C551}" destId="{C07DC73B-BFDA-480D-A1D1-73EE68EC6049}" srcOrd="1" destOrd="0" presId="urn:microsoft.com/office/officeart/2008/layout/HorizontalMultiLevelHierarchy"/>
    <dgm:cxn modelId="{D50EDC4D-7E8F-46A1-B6B7-5B5D03542A74}" type="presParOf" srcId="{FC96B2D9-69E9-4F88-9488-1F094F147A5D}" destId="{1E482033-6F38-44F2-94BD-9EBE38B2F560}" srcOrd="2" destOrd="0" presId="urn:microsoft.com/office/officeart/2008/layout/HorizontalMultiLevelHierarchy"/>
    <dgm:cxn modelId="{C2274D13-BE1C-48B0-8EEF-B7305D7E4A3E}" type="presParOf" srcId="{1E482033-6F38-44F2-94BD-9EBE38B2F560}" destId="{BF49F405-6D93-4C57-AF3C-6374621B949F}" srcOrd="0" destOrd="0" presId="urn:microsoft.com/office/officeart/2008/layout/HorizontalMultiLevelHierarchy"/>
    <dgm:cxn modelId="{2020AF9F-50B1-4A3A-B17C-C0D11496790C}" type="presParOf" srcId="{FC96B2D9-69E9-4F88-9488-1F094F147A5D}" destId="{6140AD43-2F9A-4701-97EE-31B76B4EC49F}" srcOrd="3" destOrd="0" presId="urn:microsoft.com/office/officeart/2008/layout/HorizontalMultiLevelHierarchy"/>
    <dgm:cxn modelId="{9F6A0D90-AB1B-4336-8C28-92B61E38218F}" type="presParOf" srcId="{6140AD43-2F9A-4701-97EE-31B76B4EC49F}" destId="{6ED099DF-17F5-4115-BE38-BC551DD5647B}" srcOrd="0" destOrd="0" presId="urn:microsoft.com/office/officeart/2008/layout/HorizontalMultiLevelHierarchy"/>
    <dgm:cxn modelId="{8D32E84E-F0C1-4841-89DA-8D8F6ADC5BC0}" type="presParOf" srcId="{6140AD43-2F9A-4701-97EE-31B76B4EC49F}" destId="{6B33DED4-23FA-4E80-B02F-247EA52E23FF}" srcOrd="1" destOrd="0" presId="urn:microsoft.com/office/officeart/2008/layout/HorizontalMultiLevelHierarchy"/>
    <dgm:cxn modelId="{B2BEB3E5-13A1-44F1-AE9E-F396AD156070}" type="presParOf" srcId="{6B33DED4-23FA-4E80-B02F-247EA52E23FF}" destId="{C0CD8B85-DEA9-4841-86EF-72C8DAE4E4D7}" srcOrd="0" destOrd="0" presId="urn:microsoft.com/office/officeart/2008/layout/HorizontalMultiLevelHierarchy"/>
    <dgm:cxn modelId="{B98FFA39-B083-40F0-9276-E402156DD0ED}" type="presParOf" srcId="{C0CD8B85-DEA9-4841-86EF-72C8DAE4E4D7}" destId="{ABB0DE75-4BBF-42A7-B143-2F8FBF683D2D}" srcOrd="0" destOrd="0" presId="urn:microsoft.com/office/officeart/2008/layout/HorizontalMultiLevelHierarchy"/>
    <dgm:cxn modelId="{27A764D9-DD3F-4A23-B424-E34A7E593104}" type="presParOf" srcId="{6B33DED4-23FA-4E80-B02F-247EA52E23FF}" destId="{44C68A2D-3601-490E-B929-9FBFE8AD3C97}" srcOrd="1" destOrd="0" presId="urn:microsoft.com/office/officeart/2008/layout/HorizontalMultiLevelHierarchy"/>
    <dgm:cxn modelId="{1BBAC3C6-C36C-4A2D-B768-999CCE7D6BDA}" type="presParOf" srcId="{44C68A2D-3601-490E-B929-9FBFE8AD3C97}" destId="{7E4D5914-FB36-40FF-962E-E375EA69F9DE}" srcOrd="0" destOrd="0" presId="urn:microsoft.com/office/officeart/2008/layout/HorizontalMultiLevelHierarchy"/>
    <dgm:cxn modelId="{61391789-E7D3-4374-8E2E-42378FF30589}" type="presParOf" srcId="{44C68A2D-3601-490E-B929-9FBFE8AD3C97}" destId="{08EB7234-6BE1-4437-B59B-982432DC592E}" srcOrd="1" destOrd="0" presId="urn:microsoft.com/office/officeart/2008/layout/HorizontalMultiLevelHierarchy"/>
    <dgm:cxn modelId="{4C7F8DAC-0248-4F04-A865-227CC97E6FEE}" type="presParOf" srcId="{6B33DED4-23FA-4E80-B02F-247EA52E23FF}" destId="{018273EF-6150-422A-AC90-1306AEB2771E}" srcOrd="2" destOrd="0" presId="urn:microsoft.com/office/officeart/2008/layout/HorizontalMultiLevelHierarchy"/>
    <dgm:cxn modelId="{7A260C06-379F-4D57-9433-F1F0982A5F0A}" type="presParOf" srcId="{018273EF-6150-422A-AC90-1306AEB2771E}" destId="{AC147938-DF01-44DB-A0F3-AB7CA15E0532}" srcOrd="0" destOrd="0" presId="urn:microsoft.com/office/officeart/2008/layout/HorizontalMultiLevelHierarchy"/>
    <dgm:cxn modelId="{B97C3670-194A-404D-979D-4D47AEBE956B}" type="presParOf" srcId="{6B33DED4-23FA-4E80-B02F-247EA52E23FF}" destId="{BD9C8D2C-ACF1-434C-AECE-909EE4AC1D25}" srcOrd="3" destOrd="0" presId="urn:microsoft.com/office/officeart/2008/layout/HorizontalMultiLevelHierarchy"/>
    <dgm:cxn modelId="{E0871365-2C3B-48E1-8B49-2B704381A85E}" type="presParOf" srcId="{BD9C8D2C-ACF1-434C-AECE-909EE4AC1D25}" destId="{F6A327A9-3AC4-4A12-9959-AD5ABB3A737B}" srcOrd="0" destOrd="0" presId="urn:microsoft.com/office/officeart/2008/layout/HorizontalMultiLevelHierarchy"/>
    <dgm:cxn modelId="{D8E5212E-1A8E-4544-8E48-F096071C41D9}" type="presParOf" srcId="{BD9C8D2C-ACF1-434C-AECE-909EE4AC1D25}" destId="{47EA7FF4-87EA-43CB-9500-60F4150EC209}" srcOrd="1" destOrd="0" presId="urn:microsoft.com/office/officeart/2008/layout/HorizontalMultiLevelHierarchy"/>
    <dgm:cxn modelId="{1217CFBE-F048-458B-8509-3C8209C6C1C5}" type="presParOf" srcId="{6B33DED4-23FA-4E80-B02F-247EA52E23FF}" destId="{6B994563-F823-4424-94C5-8DA0CB5F3DA6}" srcOrd="4" destOrd="0" presId="urn:microsoft.com/office/officeart/2008/layout/HorizontalMultiLevelHierarchy"/>
    <dgm:cxn modelId="{2EC9F2A3-0E40-4FA4-A518-C16467DFCFF8}" type="presParOf" srcId="{6B994563-F823-4424-94C5-8DA0CB5F3DA6}" destId="{C75E2F65-BA00-416B-8E35-7027B0040089}" srcOrd="0" destOrd="0" presId="urn:microsoft.com/office/officeart/2008/layout/HorizontalMultiLevelHierarchy"/>
    <dgm:cxn modelId="{E4F8D158-948B-4C96-98ED-6D3F4086114F}" type="presParOf" srcId="{6B33DED4-23FA-4E80-B02F-247EA52E23FF}" destId="{6964BED8-0933-40AF-B442-2AA6B833EB40}" srcOrd="5" destOrd="0" presId="urn:microsoft.com/office/officeart/2008/layout/HorizontalMultiLevelHierarchy"/>
    <dgm:cxn modelId="{07FB2F41-F0D0-44CD-AA10-2607CD62E510}" type="presParOf" srcId="{6964BED8-0933-40AF-B442-2AA6B833EB40}" destId="{D72AA999-D058-4BB3-B187-93D333ECCED3}" srcOrd="0" destOrd="0" presId="urn:microsoft.com/office/officeart/2008/layout/HorizontalMultiLevelHierarchy"/>
    <dgm:cxn modelId="{5D918D06-9E5D-4BE6-9710-BB087FB7FA0C}" type="presParOf" srcId="{6964BED8-0933-40AF-B442-2AA6B833EB40}" destId="{3300261A-D41A-4FF0-987D-E68856C55F63}" srcOrd="1" destOrd="0" presId="urn:microsoft.com/office/officeart/2008/layout/HorizontalMultiLevelHierarchy"/>
    <dgm:cxn modelId="{EA75635A-E75F-4F5E-9FDC-B8B950E088F1}" type="presParOf" srcId="{FC96B2D9-69E9-4F88-9488-1F094F147A5D}" destId="{2496886E-B084-47A6-BEFB-0095CF941FFE}" srcOrd="4" destOrd="0" presId="urn:microsoft.com/office/officeart/2008/layout/HorizontalMultiLevelHierarchy"/>
    <dgm:cxn modelId="{C38D2E30-B91C-41EF-B4F5-A649AD620A34}" type="presParOf" srcId="{2496886E-B084-47A6-BEFB-0095CF941FFE}" destId="{78B4C95F-2A05-4924-9E44-3ABF9A9B3D6B}" srcOrd="0" destOrd="0" presId="urn:microsoft.com/office/officeart/2008/layout/HorizontalMultiLevelHierarchy"/>
    <dgm:cxn modelId="{C7FF0312-0C60-4B58-900E-0F9CD4B11B13}" type="presParOf" srcId="{FC96B2D9-69E9-4F88-9488-1F094F147A5D}" destId="{FC82C3B9-D5C1-4FBF-BA5C-640B75BFBE1E}" srcOrd="5" destOrd="0" presId="urn:microsoft.com/office/officeart/2008/layout/HorizontalMultiLevelHierarchy"/>
    <dgm:cxn modelId="{89C693FF-9134-477A-AC6A-2D32D184FEEF}" type="presParOf" srcId="{FC82C3B9-D5C1-4FBF-BA5C-640B75BFBE1E}" destId="{76618C8C-DF9B-4ECC-B90A-69DFFF3F3A85}" srcOrd="0" destOrd="0" presId="urn:microsoft.com/office/officeart/2008/layout/HorizontalMultiLevelHierarchy"/>
    <dgm:cxn modelId="{97441EDA-04AF-4260-BB9C-8EB734644949}" type="presParOf" srcId="{FC82C3B9-D5C1-4FBF-BA5C-640B75BFBE1E}" destId="{05219DF8-E44E-4803-B719-759DACB5E8FD}" srcOrd="1" destOrd="0" presId="urn:microsoft.com/office/officeart/2008/layout/HorizontalMultiLevelHierarchy"/>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Header Placeholder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zh-CN" altLang="zh-CN"/>
          </a:p>
        </p:txBody>
      </p:sp>
      <p:sp>
        <p:nvSpPr>
          <p:cNvPr id="2051" name="Date Placeholder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pPr>
              <a:defRPr/>
            </a:pPr>
            <a:fld id="{704FD7C8-1CD4-498B-8E94-5FFFBB963666}" type="datetime1">
              <a:rPr lang="en-US" altLang="zh-CN"/>
              <a:pPr>
                <a:defRPr/>
              </a:pPr>
              <a:t>7/5/2017</a:t>
            </a:fld>
            <a:endParaRPr lang="en-US" altLang="zh-CN"/>
          </a:p>
        </p:txBody>
      </p:sp>
      <p:sp>
        <p:nvSpPr>
          <p:cNvPr id="2052" name="Slide Image Placeholder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sp>
      <p:sp>
        <p:nvSpPr>
          <p:cNvPr id="2053" name="Notes Placeholder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mpd="sng">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zh-CN" smtClean="0"/>
              <a:t>Click to edit Master text styles</a:t>
            </a:r>
          </a:p>
          <a:p>
            <a:pPr>
              <a:defRPr/>
            </a:pPr>
            <a:r>
              <a:rPr lang="zh-CN" altLang="zh-CN" smtClean="0"/>
              <a:t>Second level</a:t>
            </a:r>
          </a:p>
          <a:p>
            <a:pPr>
              <a:defRPr/>
            </a:pPr>
            <a:r>
              <a:rPr lang="zh-CN" altLang="zh-CN" smtClean="0"/>
              <a:t>Third level</a:t>
            </a:r>
          </a:p>
          <a:p>
            <a:pPr>
              <a:defRPr/>
            </a:pPr>
            <a:r>
              <a:rPr lang="zh-CN" altLang="zh-CN" smtClean="0"/>
              <a:t>Fourth level</a:t>
            </a:r>
          </a:p>
          <a:p>
            <a:pPr>
              <a:defRPr/>
            </a:pPr>
            <a:r>
              <a:rPr lang="zh-CN" altLang="zh-CN" smtClean="0"/>
              <a:t>Fifth level</a:t>
            </a:r>
          </a:p>
        </p:txBody>
      </p:sp>
      <p:sp>
        <p:nvSpPr>
          <p:cNvPr id="2054" name="Footer Placeholder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lvl1pPr>
          </a:lstStyle>
          <a:p>
            <a:pPr>
              <a:defRPr/>
            </a:pPr>
            <a:endParaRPr lang="zh-CN" altLang="zh-CN"/>
          </a:p>
        </p:txBody>
      </p:sp>
      <p:sp>
        <p:nvSpPr>
          <p:cNvPr id="2055" name="Slide Number Placeholder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lvl1pPr>
          </a:lstStyle>
          <a:p>
            <a:pPr>
              <a:defRPr/>
            </a:pPr>
            <a:fld id="{FC182A1B-B723-4F0F-854A-A5B73E16D835}" type="slidenum">
              <a:rPr lang="en-US" altLang="zh-CN"/>
              <a:pPr>
                <a:defRPr/>
              </a:pPr>
              <a:t>‹#›</a:t>
            </a:fld>
            <a:endParaRPr lang="en-US" altLang="zh-CN"/>
          </a:p>
        </p:txBody>
      </p:sp>
    </p:spTree>
    <p:extLst>
      <p:ext uri="{BB962C8B-B14F-4D97-AF65-F5344CB8AC3E}">
        <p14:creationId xmlns:p14="http://schemas.microsoft.com/office/powerpoint/2010/main" xmlns="" val="2136152023"/>
      </p:ext>
    </p:extLst>
  </p:cSld>
  <p:clrMap bg1="dk2" tx1="lt1" bg2="dk1" tx2="lt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aike.baidu.com/view/262489.htm" TargetMode="External"/><Relationship Id="rId7" Type="http://schemas.openxmlformats.org/officeDocument/2006/relationships/hyperlink" Target="http://baike.baidu.com/view/72652.ht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baike.baidu.com/view/1563.htm" TargetMode="External"/><Relationship Id="rId5" Type="http://schemas.openxmlformats.org/officeDocument/2006/relationships/hyperlink" Target="http://baike.baidu.com/view/2252130.htm" TargetMode="External"/><Relationship Id="rId4" Type="http://schemas.openxmlformats.org/officeDocument/2006/relationships/hyperlink" Target="http://baike.baidu.com/view/2831554.ht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baike.baidu.com/view/3930.htm"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baike.baidu.com/view/23880.htm" TargetMode="External"/><Relationship Id="rId5" Type="http://schemas.openxmlformats.org/officeDocument/2006/relationships/hyperlink" Target="http://baike.baidu.com/view/6825.htm" TargetMode="External"/><Relationship Id="rId4" Type="http://schemas.openxmlformats.org/officeDocument/2006/relationships/hyperlink" Target="http://baike.baidu.com/view/68389.ht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自我介绍。</a:t>
            </a:r>
          </a:p>
        </p:txBody>
      </p:sp>
      <p:sp>
        <p:nvSpPr>
          <p:cNvPr id="410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399206-8C31-40EF-8935-622B64AF7A78}" type="datetime1">
              <a:rPr lang="en-US" altLang="zh-CN" smtClean="0"/>
              <a:pPr/>
              <a:t>7/5/2017</a:t>
            </a:fld>
            <a:endParaRPr lang="en-US" altLang="zh-CN" smtClean="0"/>
          </a:p>
        </p:txBody>
      </p:sp>
      <p:sp>
        <p:nvSpPr>
          <p:cNvPr id="410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EC80F1-9320-41F0-8AB9-33CF79F26B86}" type="slidenum">
              <a:rPr lang="en-US" altLang="zh-CN" smtClean="0"/>
              <a:pPr/>
              <a:t>1</a:t>
            </a:fld>
            <a:endParaRPr lang="en-US" altLang="zh-CN" smtClean="0"/>
          </a:p>
        </p:txBody>
      </p:sp>
    </p:spTree>
    <p:extLst>
      <p:ext uri="{BB962C8B-B14F-4D97-AF65-F5344CB8AC3E}">
        <p14:creationId xmlns:p14="http://schemas.microsoft.com/office/powerpoint/2010/main" xmlns="" val="4106633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7/5/2017</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10</a:t>
            </a:fld>
            <a:endParaRPr lang="en-US" altLang="zh-CN" smtClean="0"/>
          </a:p>
        </p:txBody>
      </p:sp>
    </p:spTree>
    <p:extLst>
      <p:ext uri="{BB962C8B-B14F-4D97-AF65-F5344CB8AC3E}">
        <p14:creationId xmlns:p14="http://schemas.microsoft.com/office/powerpoint/2010/main" xmlns="" val="86140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12</a:t>
            </a:fld>
            <a:endParaRPr lang="en-US" altLang="zh-CN"/>
          </a:p>
        </p:txBody>
      </p:sp>
    </p:spTree>
    <p:extLst>
      <p:ext uri="{BB962C8B-B14F-4D97-AF65-F5344CB8AC3E}">
        <p14:creationId xmlns:p14="http://schemas.microsoft.com/office/powerpoint/2010/main" xmlns="" val="3423368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14</a:t>
            </a:fld>
            <a:endParaRPr lang="en-US" altLang="zh-CN"/>
          </a:p>
        </p:txBody>
      </p:sp>
    </p:spTree>
    <p:extLst>
      <p:ext uri="{BB962C8B-B14F-4D97-AF65-F5344CB8AC3E}">
        <p14:creationId xmlns:p14="http://schemas.microsoft.com/office/powerpoint/2010/main" xmlns="" val="4030478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信息“使用”场景表现思想：</a:t>
            </a:r>
            <a:r>
              <a:rPr lang="zh-CN" altLang="en-US" sz="1200" dirty="0" smtClean="0">
                <a:solidFill>
                  <a:schemeClr val="bg2"/>
                </a:solidFill>
                <a:latin typeface="微软雅黑" panose="020B0503020204020204" pitchFamily="34" charset="-122"/>
                <a:ea typeface="微软雅黑" panose="020B0503020204020204" pitchFamily="34" charset="-122"/>
              </a:rPr>
              <a:t>信息本身的</a:t>
            </a:r>
            <a:r>
              <a:rPr lang="zh-CN" altLang="en-US" sz="1200" dirty="0" smtClean="0">
                <a:solidFill>
                  <a:srgbClr val="FF0000"/>
                </a:solidFill>
                <a:latin typeface="微软雅黑" panose="020B0503020204020204" pitchFamily="34" charset="-122"/>
                <a:ea typeface="微软雅黑" panose="020B0503020204020204" pitchFamily="34" charset="-122"/>
              </a:rPr>
              <a:t>量</a:t>
            </a:r>
            <a:r>
              <a:rPr lang="zh-CN" altLang="en-US" sz="1200" dirty="0" smtClean="0">
                <a:solidFill>
                  <a:schemeClr val="bg2"/>
                </a:solidFill>
                <a:latin typeface="微软雅黑" panose="020B0503020204020204" pitchFamily="34" charset="-122"/>
                <a:ea typeface="微软雅黑" panose="020B0503020204020204" pitchFamily="34" charset="-122"/>
              </a:rPr>
              <a:t>和</a:t>
            </a:r>
            <a:r>
              <a:rPr lang="zh-CN" altLang="en-US" sz="1200" dirty="0" smtClean="0">
                <a:solidFill>
                  <a:srgbClr val="FF0000"/>
                </a:solidFill>
                <a:latin typeface="微软雅黑" panose="020B0503020204020204" pitchFamily="34" charset="-122"/>
                <a:ea typeface="微软雅黑" panose="020B0503020204020204" pitchFamily="34" charset="-122"/>
              </a:rPr>
              <a:t>质</a:t>
            </a:r>
            <a:r>
              <a:rPr lang="zh-CN" altLang="en-US" sz="1200" dirty="0" smtClean="0">
                <a:solidFill>
                  <a:schemeClr val="bg2"/>
                </a:solidFill>
                <a:latin typeface="微软雅黑" panose="020B0503020204020204" pitchFamily="34" charset="-122"/>
                <a:ea typeface="微软雅黑" panose="020B0503020204020204" pitchFamily="34" charset="-122"/>
              </a:rPr>
              <a:t>，信息使用者的</a:t>
            </a:r>
            <a:r>
              <a:rPr lang="zh-CN" altLang="en-US" sz="1200" dirty="0" smtClean="0">
                <a:solidFill>
                  <a:srgbClr val="FF0000"/>
                </a:solidFill>
                <a:latin typeface="微软雅黑" panose="020B0503020204020204" pitchFamily="34" charset="-122"/>
                <a:ea typeface="微软雅黑" panose="020B0503020204020204" pitchFamily="34" charset="-122"/>
              </a:rPr>
              <a:t>精神</a:t>
            </a:r>
            <a:r>
              <a:rPr lang="zh-CN" altLang="en-US" sz="1200" dirty="0" smtClean="0">
                <a:solidFill>
                  <a:schemeClr val="bg2"/>
                </a:solidFill>
                <a:latin typeface="微软雅黑" panose="020B0503020204020204" pitchFamily="34" charset="-122"/>
                <a:ea typeface="微软雅黑" panose="020B0503020204020204" pitchFamily="34" charset="-122"/>
              </a:rPr>
              <a:t>和</a:t>
            </a:r>
            <a:r>
              <a:rPr lang="zh-CN" altLang="en-US" sz="1200" dirty="0" smtClean="0">
                <a:solidFill>
                  <a:srgbClr val="FF0000"/>
                </a:solidFill>
                <a:latin typeface="微软雅黑" panose="020B0503020204020204" pitchFamily="34" charset="-122"/>
                <a:ea typeface="微软雅黑" panose="020B0503020204020204" pitchFamily="34" charset="-122"/>
              </a:rPr>
              <a:t>效率</a:t>
            </a:r>
            <a:r>
              <a:rPr lang="zh-CN" altLang="en-US" sz="1200" dirty="0" smtClean="0">
                <a:solidFill>
                  <a:schemeClr val="bg2"/>
                </a:solidFill>
                <a:latin typeface="微软雅黑" panose="020B0503020204020204" pitchFamily="34" charset="-122"/>
                <a:ea typeface="微软雅黑" panose="020B0503020204020204" pitchFamily="34" charset="-122"/>
              </a:rPr>
              <a:t>。</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bg2"/>
                </a:solidFill>
                <a:latin typeface="微软雅黑" panose="020B0503020204020204" pitchFamily="34" charset="-122"/>
                <a:ea typeface="微软雅黑" panose="020B0503020204020204" pitchFamily="34" charset="-122"/>
              </a:rPr>
              <a:t>准备演讲稿材料：</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1</a:t>
            </a:r>
            <a:r>
              <a:rPr lang="zh-CN" altLang="en-US" sz="1200" dirty="0" smtClean="0">
                <a:solidFill>
                  <a:schemeClr val="bg2"/>
                </a:solidFill>
                <a:latin typeface="微软雅黑" panose="020B0503020204020204" pitchFamily="34" charset="-122"/>
                <a:ea typeface="微软雅黑" panose="020B0503020204020204" pitchFamily="34" charset="-122"/>
              </a:rPr>
              <a:t>、了解竞选的相关流程</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2</a:t>
            </a:r>
            <a:r>
              <a:rPr lang="zh-CN" altLang="en-US" sz="1200" dirty="0" smtClean="0">
                <a:solidFill>
                  <a:schemeClr val="bg2"/>
                </a:solidFill>
                <a:latin typeface="微软雅黑" panose="020B0503020204020204" pitchFamily="34" charset="-122"/>
                <a:ea typeface="微软雅黑" panose="020B0503020204020204" pitchFamily="34" charset="-122"/>
              </a:rPr>
              <a:t>、了解学生会和体育部的相关日常活动和组织结构。</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3</a:t>
            </a:r>
            <a:r>
              <a:rPr lang="zh-CN" altLang="en-US" sz="1200" dirty="0" smtClean="0">
                <a:solidFill>
                  <a:schemeClr val="bg2"/>
                </a:solidFill>
                <a:latin typeface="微软雅黑" panose="020B0503020204020204" pitchFamily="34" charset="-122"/>
                <a:ea typeface="微软雅黑" panose="020B0503020204020204" pitchFamily="34" charset="-122"/>
              </a:rPr>
              <a:t>、准备演讲稿：竞选演讲稿的形式，内容、演讲注意的事项等。</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4</a:t>
            </a:r>
            <a:r>
              <a:rPr lang="zh-CN" altLang="en-US" sz="1200" dirty="0" smtClean="0">
                <a:solidFill>
                  <a:schemeClr val="bg2"/>
                </a:solidFill>
                <a:latin typeface="微软雅黑" panose="020B0503020204020204" pitchFamily="34" charset="-122"/>
                <a:ea typeface="微软雅黑" panose="020B0503020204020204" pitchFamily="34" charset="-122"/>
              </a:rPr>
              <a:t>、整理演讲稿</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写大纲，具体内容。</a:t>
            </a:r>
            <a:endParaRPr lang="en-US" altLang="zh-CN" sz="1200" dirty="0" smtClean="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15</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17</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fontScale="92500"/>
          </a:bodyPr>
          <a:lstStyle/>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尊重知识、终身学习、勇于创新</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观念</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善于将社会对人人的要求自觉地转化为个人内在的信息需求</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社会发展需求</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对信息有敏感性和洞察力，迅速有效的发现并掌握有价值的信息</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解决问题的关键</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信息意识的提高是一个循序渐进、不断培养和反复实践的过程。</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当代大学生面对多种不同的传播媒体获取信息，在这些信息面前，大学生所缺乏的是：</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    信息敏感性</a:t>
            </a:r>
            <a:r>
              <a:rPr lang="zh-CN" altLang="en-US" sz="1200" baseline="0" dirty="0" smtClean="0">
                <a:solidFill>
                  <a:schemeClr val="bg2"/>
                </a:solidFill>
                <a:latin typeface="微软雅黑" panose="020B0503020204020204" pitchFamily="34" charset="-122"/>
                <a:ea typeface="微软雅黑" panose="020B0503020204020204" pitchFamily="34" charset="-122"/>
              </a:rPr>
              <a:t>，总是处于被动接受；</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    信息创造性，总是拿来主义；</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    信息评估意识不强，面临纷乱的复杂信息时，不能做出正确的判断</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    重藏轻用的陈旧观念，什么意思呢？就是对信息意识的理解较为狭隘，思路不开阔</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短短的一次课不能说明什么，需要长期的实践</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dirty="0" smtClean="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18</a:t>
            </a:fld>
            <a:endParaRPr lang="en-US" altLang="zh-CN"/>
          </a:p>
        </p:txBody>
      </p:sp>
    </p:spTree>
    <p:extLst>
      <p:ext uri="{BB962C8B-B14F-4D97-AF65-F5344CB8AC3E}">
        <p14:creationId xmlns:p14="http://schemas.microsoft.com/office/powerpoint/2010/main" xmlns="" val="157354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marL="0" marR="0" indent="0" algn="l" defTabSz="0" rtl="0" eaLnBrk="0" fontAlgn="base" latinLnBrk="0" hangingPunct="0">
              <a:lnSpc>
                <a:spcPct val="150000"/>
              </a:lnSpc>
              <a:spcBef>
                <a:spcPct val="30000"/>
              </a:spcBef>
              <a:spcAft>
                <a:spcPct val="0"/>
              </a:spcAft>
              <a:buClr>
                <a:srgbClr val="E67016"/>
              </a:buClr>
              <a:buSzTx/>
              <a:buFont typeface="Wingdings" pitchFamily="2" charset="2"/>
              <a:buNone/>
              <a:tabLst/>
              <a:defRPr/>
            </a:pPr>
            <a:r>
              <a:rPr lang="en-US" altLang="zh-CN" sz="1200" b="0" i="0" kern="1200" dirty="0" smtClean="0">
                <a:solidFill>
                  <a:schemeClr val="tx1"/>
                </a:solidFill>
                <a:latin typeface="Arial" panose="020B0604020202020204" pitchFamily="34" charset="0"/>
                <a:ea typeface="+mn-ea"/>
                <a:cs typeface="+mn-cs"/>
              </a:rPr>
              <a:t>1990</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9</a:t>
            </a:r>
            <a:r>
              <a:rPr lang="zh-CN" altLang="en-US" sz="1200" b="0" i="0" kern="1200" dirty="0" smtClean="0">
                <a:solidFill>
                  <a:schemeClr val="tx1"/>
                </a:solidFill>
                <a:latin typeface="Arial" panose="020B0604020202020204" pitchFamily="34" charset="0"/>
                <a:ea typeface="+mn-ea"/>
                <a:cs typeface="+mn-cs"/>
              </a:rPr>
              <a:t>月我国颁布了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中华人民共和国著作权法</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，把计算机软件列为享有著作权保护的作品；</a:t>
            </a:r>
            <a:r>
              <a:rPr lang="en-US" altLang="zh-CN" sz="1200" b="0" i="0" kern="1200" dirty="0" smtClean="0">
                <a:solidFill>
                  <a:schemeClr val="tx1"/>
                </a:solidFill>
                <a:latin typeface="Arial" panose="020B0604020202020204" pitchFamily="34" charset="0"/>
                <a:ea typeface="+mn-ea"/>
                <a:cs typeface="+mn-cs"/>
              </a:rPr>
              <a:t>1991</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6</a:t>
            </a:r>
            <a:r>
              <a:rPr lang="zh-CN" altLang="en-US" sz="1200" b="0" i="0" kern="1200" dirty="0" smtClean="0">
                <a:solidFill>
                  <a:schemeClr val="tx1"/>
                </a:solidFill>
                <a:latin typeface="Arial" panose="020B0604020202020204" pitchFamily="34" charset="0"/>
                <a:ea typeface="+mn-ea"/>
                <a:cs typeface="+mn-cs"/>
              </a:rPr>
              <a:t>月，颁布了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计算机软件保护条例</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，规定计算机软件是个人或者团体的智力产品，同专利、著作一样受法律的保护任何未经授权的使用、复制都是非法的，按规定要受到法律的制裁。 </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人们在使用计算机软件或数据时，应遵照国家有关法律规定，尊重其作品的版权，这是使用计算机的基本道德规范。，建议人们养成良好的道德规范，具体是：</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应该使用正版软件，坚决抵制盗版，尊重软件作者的知识产权；</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不对软件进行非法复制；</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不要为了保护自己的软件资源而制造病毒保护程序；</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不要擅自纂改他人计算机内的系统信息资源； </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dirty="0" smtClean="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19</a:t>
            </a:fld>
            <a:endParaRPr lang="en-US" altLang="zh-CN"/>
          </a:p>
        </p:txBody>
      </p:sp>
    </p:spTree>
    <p:extLst>
      <p:ext uri="{BB962C8B-B14F-4D97-AF65-F5344CB8AC3E}">
        <p14:creationId xmlns:p14="http://schemas.microsoft.com/office/powerpoint/2010/main" xmlns="" val="3516543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0" i="0" kern="1200" dirty="0" smtClean="0">
                <a:solidFill>
                  <a:schemeClr val="tx1"/>
                </a:solidFill>
                <a:latin typeface="Arial" panose="020B0604020202020204" pitchFamily="34" charset="0"/>
                <a:ea typeface="+mn-ea"/>
                <a:cs typeface="+mn-cs"/>
              </a:rPr>
              <a:t>1990</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9</a:t>
            </a:r>
            <a:r>
              <a:rPr lang="zh-CN" altLang="en-US" sz="1200" b="0" i="0" kern="1200" dirty="0" smtClean="0">
                <a:solidFill>
                  <a:schemeClr val="tx1"/>
                </a:solidFill>
                <a:latin typeface="Arial" panose="020B0604020202020204" pitchFamily="34" charset="0"/>
                <a:ea typeface="+mn-ea"/>
                <a:cs typeface="+mn-cs"/>
              </a:rPr>
              <a:t>月我国颁布了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中华人民共和国著作权法</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，把计算机软件列为享有著作权保护的作品；</a:t>
            </a:r>
            <a:r>
              <a:rPr lang="en-US" altLang="zh-CN" sz="1200" b="0" i="0" kern="1200" dirty="0" smtClean="0">
                <a:solidFill>
                  <a:schemeClr val="tx1"/>
                </a:solidFill>
                <a:latin typeface="Arial" panose="020B0604020202020204" pitchFamily="34" charset="0"/>
                <a:ea typeface="+mn-ea"/>
                <a:cs typeface="+mn-cs"/>
              </a:rPr>
              <a:t>1991</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6</a:t>
            </a:r>
            <a:r>
              <a:rPr lang="zh-CN" altLang="en-US" sz="1200" b="0" i="0" kern="1200" dirty="0" smtClean="0">
                <a:solidFill>
                  <a:schemeClr val="tx1"/>
                </a:solidFill>
                <a:latin typeface="Arial" panose="020B0604020202020204" pitchFamily="34" charset="0"/>
                <a:ea typeface="+mn-ea"/>
                <a:cs typeface="+mn-cs"/>
              </a:rPr>
              <a:t>月，颁布了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计算机软件保护条例</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，规定计算机软件是个人或者团体的智力产品，同专利、著作一样受法律的保护任何未经授权的使用、复制都是非法的，按规定要受到法律的制裁。 </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刘某均、刘某飞系亲兄弟，</a:t>
            </a:r>
            <a:r>
              <a:rPr lang="en-US" altLang="zh-CN" sz="1200" b="0" i="0" kern="1200" dirty="0" smtClean="0">
                <a:solidFill>
                  <a:schemeClr val="tx1"/>
                </a:solidFill>
                <a:latin typeface="Arial" panose="020B0604020202020204" pitchFamily="34" charset="0"/>
                <a:ea typeface="+mn-ea"/>
                <a:cs typeface="+mn-cs"/>
              </a:rPr>
              <a:t>2012</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5</a:t>
            </a:r>
            <a:r>
              <a:rPr lang="zh-CN" altLang="en-US" sz="1200" b="0" i="0" kern="1200" dirty="0" smtClean="0">
                <a:solidFill>
                  <a:schemeClr val="tx1"/>
                </a:solidFill>
                <a:latin typeface="Arial" panose="020B0604020202020204" pitchFamily="34" charset="0"/>
                <a:ea typeface="+mn-ea"/>
                <a:cs typeface="+mn-cs"/>
              </a:rPr>
              <a:t>月通过互联网结识了一网友（另案处理），该网友愿意将破解的某知名软件公司的产品注册码出售给二人牟利。兄弟俩觉得有利可图，遂共同出资</a:t>
            </a:r>
            <a:r>
              <a:rPr lang="en-US" altLang="zh-CN" sz="1200" b="0" i="0" kern="1200" dirty="0" smtClean="0">
                <a:solidFill>
                  <a:schemeClr val="tx1"/>
                </a:solidFill>
                <a:latin typeface="Arial" panose="020B0604020202020204" pitchFamily="34" charset="0"/>
                <a:ea typeface="+mn-ea"/>
                <a:cs typeface="+mn-cs"/>
              </a:rPr>
              <a:t>1800</a:t>
            </a:r>
            <a:r>
              <a:rPr lang="zh-CN" altLang="en-US" sz="1200" b="0" i="0" kern="1200" dirty="0" smtClean="0">
                <a:solidFill>
                  <a:schemeClr val="tx1"/>
                </a:solidFill>
                <a:latin typeface="Arial" panose="020B0604020202020204" pitchFamily="34" charset="0"/>
                <a:ea typeface="+mn-ea"/>
                <a:cs typeface="+mn-cs"/>
              </a:rPr>
              <a:t>元向网友购买了该破解程序，之后两人将破解后的软件下载并非法进行刻录，并在外包装上私自印上侵权的商标。为实现牟利，两人在淘宝网上分别注册网店，大量销售侵权软件。通过调取其二人淘宝网用户名的交易记录，核算出非法经营数额共</a:t>
            </a:r>
            <a:r>
              <a:rPr lang="en-US" altLang="zh-CN" sz="1200" b="0" i="0" kern="1200" dirty="0" smtClean="0">
                <a:solidFill>
                  <a:schemeClr val="tx1"/>
                </a:solidFill>
                <a:latin typeface="Arial" panose="020B0604020202020204" pitchFamily="34" charset="0"/>
                <a:ea typeface="+mn-ea"/>
                <a:cs typeface="+mn-cs"/>
              </a:rPr>
              <a:t>104462.32</a:t>
            </a:r>
            <a:r>
              <a:rPr lang="zh-CN" altLang="en-US" sz="1200" b="0" i="0" kern="1200" dirty="0" smtClean="0">
                <a:solidFill>
                  <a:schemeClr val="tx1"/>
                </a:solidFill>
                <a:latin typeface="Arial" panose="020B0604020202020204" pitchFamily="34" charset="0"/>
                <a:ea typeface="+mn-ea"/>
                <a:cs typeface="+mn-cs"/>
              </a:rPr>
              <a:t>元。</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20</a:t>
            </a:fld>
            <a:endParaRPr lang="en-US" altLang="zh-CN"/>
          </a:p>
        </p:txBody>
      </p:sp>
    </p:spTree>
    <p:extLst>
      <p:ext uri="{BB962C8B-B14F-4D97-AF65-F5344CB8AC3E}">
        <p14:creationId xmlns:p14="http://schemas.microsoft.com/office/powerpoint/2010/main" xmlns="" val="3023143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信息获取的能力就是指得到信息的一种能力！首先我们要知道这些知识从哪里来呢？首先要明确方向</a:t>
            </a:r>
            <a:endParaRPr lang="en-US" altLang="zh-CN" dirty="0" smtClean="0"/>
          </a:p>
          <a:p>
            <a:r>
              <a:rPr lang="zh-CN" altLang="en-US" dirty="0" smtClean="0"/>
              <a:t>一：网络信息：电子期刊、电子图书、数据库（中国知网   万方数据库等等）   电子文档</a:t>
            </a:r>
            <a:endParaRPr lang="en-US" altLang="zh-CN" dirty="0" smtClean="0"/>
          </a:p>
          <a:p>
            <a:r>
              <a:rPr lang="zh-CN" altLang="en-US" dirty="0" smtClean="0"/>
              <a:t>二：文献：图书，期刊，音像读物等等都属于文献，我们在找文献的时候一般会有日期</a:t>
            </a:r>
            <a:r>
              <a:rPr lang="zh-CN" altLang="en-US" baseline="0" dirty="0" smtClean="0"/>
              <a:t>  作者姓名  文章题目等等来找</a:t>
            </a:r>
            <a:endParaRPr lang="en-US" altLang="zh-CN" baseline="0" dirty="0" smtClean="0"/>
          </a:p>
          <a:p>
            <a:r>
              <a:rPr lang="zh-CN" altLang="en-US" dirty="0" smtClean="0"/>
              <a:t>找找这些资源以后我们要如何用呢？在用之前，我们要有判断有用没用，有用的拿过来，没用的就要舍掉，什么又是有用的呢？从软件角度来说，</a:t>
            </a:r>
            <a:endParaRPr lang="en-US" altLang="zh-CN" dirty="0" smtClean="0"/>
          </a:p>
          <a:p>
            <a:endParaRPr lang="en-US" altLang="zh-CN" dirty="0" smtClean="0"/>
          </a:p>
          <a:p>
            <a:r>
              <a:rPr lang="zh-CN" altLang="en-US" dirty="0" smtClean="0"/>
              <a:t>信息分析：广义上指，在占有所需信息的基础上对信息进行整理、综合、分析、推理，从而发现新的知识或发明新的技术的过程。</a:t>
            </a:r>
            <a:endParaRPr lang="en-US" altLang="zh-CN" dirty="0" smtClean="0"/>
          </a:p>
          <a:p>
            <a:r>
              <a:rPr lang="en-US" altLang="zh-CN" dirty="0" smtClean="0"/>
              <a:t>	          </a:t>
            </a:r>
            <a:r>
              <a:rPr lang="zh-CN" altLang="en-US" dirty="0" smtClean="0"/>
              <a:t>狭义上指，在进行信息调研的基础上，对大量已知信息的内容进行整序和科学抽象为主要特征的信息深加工的活动，其目的是为了获取经过增值的信息产品，从而为决策提供支持和预测服务。</a:t>
            </a:r>
            <a:endParaRPr lang="en-US" altLang="zh-CN" dirty="0" smtClean="0"/>
          </a:p>
          <a:p>
            <a:endParaRPr lang="en-US" altLang="zh-CN" dirty="0" smtClean="0"/>
          </a:p>
          <a:p>
            <a:r>
              <a:rPr lang="zh-CN" altLang="en-US" dirty="0" smtClean="0"/>
              <a:t>信息评价的目的在于信息的价值，如果这个信息在特定的问题中能够被利用并且发挥了他的功能，那么就是有价值的，评价信息的最终目标就是解决问题</a:t>
            </a: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21</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smtClean="0"/>
          </a:p>
          <a:p>
            <a:r>
              <a:rPr lang="en-US" altLang="zh-CN" dirty="0" smtClean="0"/>
              <a:t>1. </a:t>
            </a:r>
            <a:r>
              <a:rPr lang="zh-CN" altLang="en-US" dirty="0" smtClean="0"/>
              <a:t>信息输入技术：键盘输入，鼠标输入，语音输入，文字图像识别 网络输入</a:t>
            </a:r>
            <a:endParaRPr lang="en-US" altLang="zh-CN" dirty="0" smtClean="0"/>
          </a:p>
          <a:p>
            <a:r>
              <a:rPr lang="en-US" altLang="zh-CN" dirty="0" smtClean="0"/>
              <a:t>2. </a:t>
            </a:r>
            <a:r>
              <a:rPr lang="zh-CN" altLang="en-US" dirty="0" smtClean="0"/>
              <a:t>信息组织技术：比方说数据库，如何把各种信息汇总成一个表格，以供后人使用呢？</a:t>
            </a:r>
            <a:endParaRPr lang="en-US" altLang="zh-CN" dirty="0" smtClean="0"/>
          </a:p>
          <a:p>
            <a:r>
              <a:rPr lang="en-US" altLang="zh-CN" dirty="0" smtClean="0"/>
              <a:t>       </a:t>
            </a:r>
            <a:r>
              <a:rPr lang="zh-CN" altLang="en-US" dirty="0" smtClean="0"/>
              <a:t>元数据技术、数据挖掘、数据仓库、知识发现、标记语言、数据库技术、数字图书馆技术、智能代理技术、多媒体技术、人工智能技术等。</a:t>
            </a:r>
            <a:endParaRPr lang="en-US" altLang="zh-CN" dirty="0" smtClean="0"/>
          </a:p>
          <a:p>
            <a:r>
              <a:rPr lang="en-US" altLang="zh-CN" sz="1200" b="0" i="0" kern="1200" dirty="0" smtClean="0">
                <a:solidFill>
                  <a:schemeClr val="tx1"/>
                </a:solidFill>
                <a:latin typeface="Arial" panose="020B0604020202020204" pitchFamily="34" charset="0"/>
                <a:ea typeface="+mn-ea"/>
                <a:cs typeface="+mn-cs"/>
              </a:rPr>
              <a:t>			       </a:t>
            </a:r>
            <a:r>
              <a:rPr lang="zh-CN" altLang="en-US" sz="1200" b="0" i="0" kern="1200" dirty="0" smtClean="0">
                <a:solidFill>
                  <a:schemeClr val="tx1"/>
                </a:solidFill>
                <a:latin typeface="Arial" panose="020B0604020202020204" pitchFamily="34" charset="0"/>
                <a:ea typeface="+mn-ea"/>
                <a:cs typeface="+mn-cs"/>
              </a:rPr>
              <a:t>数据挖掘（英语：</a:t>
            </a:r>
            <a:r>
              <a:rPr lang="en-US" altLang="zh-CN" sz="1200" b="0" i="0" kern="1200" dirty="0" smtClean="0">
                <a:solidFill>
                  <a:schemeClr val="tx1"/>
                </a:solidFill>
                <a:latin typeface="Arial" panose="020B0604020202020204" pitchFamily="34" charset="0"/>
                <a:ea typeface="+mn-ea"/>
                <a:cs typeface="+mn-cs"/>
              </a:rPr>
              <a:t>Data mining</a:t>
            </a:r>
            <a:r>
              <a:rPr lang="zh-CN" altLang="en-US" sz="1200" b="0" i="0" kern="1200" dirty="0" smtClean="0">
                <a:solidFill>
                  <a:schemeClr val="tx1"/>
                </a:solidFill>
                <a:latin typeface="Arial" panose="020B0604020202020204" pitchFamily="34" charset="0"/>
                <a:ea typeface="+mn-ea"/>
                <a:cs typeface="+mn-cs"/>
              </a:rPr>
              <a:t>），又译为资料探勘、数据采矿。它是数据库知识发现（英语：</a:t>
            </a:r>
            <a:r>
              <a:rPr lang="en-US" altLang="zh-CN" sz="1200" b="0" i="0" kern="1200" dirty="0" smtClean="0">
                <a:solidFill>
                  <a:schemeClr val="tx1"/>
                </a:solidFill>
                <a:latin typeface="Arial" panose="020B0604020202020204" pitchFamily="34" charset="0"/>
                <a:ea typeface="+mn-ea"/>
                <a:cs typeface="+mn-cs"/>
              </a:rPr>
              <a:t>Knowledge-Discovery in Databases</a:t>
            </a:r>
            <a:r>
              <a:rPr lang="zh-CN" altLang="en-US" sz="1200" b="0" i="0" kern="1200" dirty="0" smtClean="0">
                <a:solidFill>
                  <a:schemeClr val="tx1"/>
                </a:solidFill>
                <a:latin typeface="Arial" panose="020B0604020202020204" pitchFamily="34" charset="0"/>
                <a:ea typeface="+mn-ea"/>
                <a:cs typeface="+mn-cs"/>
              </a:rPr>
              <a:t>，简称：</a:t>
            </a:r>
            <a:r>
              <a:rPr lang="en-US" altLang="zh-CN" sz="1200" b="0" i="0" kern="1200" dirty="0" smtClean="0">
                <a:solidFill>
                  <a:schemeClr val="tx1"/>
                </a:solidFill>
                <a:latin typeface="Arial" panose="020B0604020202020204" pitchFamily="34" charset="0"/>
                <a:ea typeface="+mn-ea"/>
                <a:cs typeface="+mn-cs"/>
              </a:rPr>
              <a:t>KDD)</a:t>
            </a:r>
            <a:r>
              <a:rPr lang="zh-CN" altLang="en-US" sz="1200" b="0" i="0" kern="1200" dirty="0" smtClean="0">
                <a:solidFill>
                  <a:schemeClr val="tx1"/>
                </a:solidFill>
                <a:latin typeface="Arial" panose="020B0604020202020204" pitchFamily="34" charset="0"/>
                <a:ea typeface="+mn-ea"/>
                <a:cs typeface="+mn-cs"/>
              </a:rPr>
              <a:t>中的一个步骤。数据挖掘一般是指从大量的数据中通过算法搜索隐藏于其中信息的过程。数据挖掘通常与计算机科学有关，并通过统计、在线分析处理、情报检索、机器学习、专家系统（依靠过去的经验法则）和模式识别等诸多方法来实现上述目标。</a:t>
            </a:r>
            <a:endParaRPr lang="en-US" altLang="zh-CN" dirty="0" smtClean="0"/>
          </a:p>
          <a:p>
            <a:r>
              <a:rPr lang="en-US" altLang="zh-CN" dirty="0" smtClean="0"/>
              <a:t>3. </a:t>
            </a:r>
            <a:r>
              <a:rPr lang="zh-CN" altLang="en-US" dirty="0" smtClean="0"/>
              <a:t>信息存储技术：是各科学技术得以存在和发展的基础。缩微存储技术、声像存储技术、计算机存储技术（最简单的</a:t>
            </a:r>
            <a:r>
              <a:rPr lang="en-US" altLang="zh-CN" dirty="0" smtClean="0"/>
              <a:t>U</a:t>
            </a:r>
            <a:r>
              <a:rPr lang="zh-CN" altLang="en-US" dirty="0" smtClean="0"/>
              <a:t>盘，移动硬盘）</a:t>
            </a:r>
            <a:endParaRPr lang="en-US" altLang="zh-CN" dirty="0" smtClean="0"/>
          </a:p>
          <a:p>
            <a:r>
              <a:rPr lang="zh-CN" altLang="en-US" dirty="0" smtClean="0"/>
              <a:t>存储技术都包括哪些呢？容量，传输速度，存取时间，使用时间等等</a:t>
            </a: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22</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None/>
              <a:defRPr/>
            </a:pP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7/5/2017</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2</a:t>
            </a:fld>
            <a:endParaRPr lang="en-US" altLang="zh-CN" smtClean="0"/>
          </a:p>
        </p:txBody>
      </p:sp>
    </p:spTree>
    <p:extLst>
      <p:ext uri="{BB962C8B-B14F-4D97-AF65-F5344CB8AC3E}">
        <p14:creationId xmlns:p14="http://schemas.microsoft.com/office/powerpoint/2010/main" xmlns="" val="861400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sz="1200" b="0" i="0" kern="1200" dirty="0" smtClean="0">
                <a:solidFill>
                  <a:schemeClr val="tx1"/>
                </a:solidFill>
                <a:latin typeface="Arial" panose="020B0604020202020204" pitchFamily="34" charset="0"/>
                <a:ea typeface="+mn-ea"/>
                <a:cs typeface="+mn-cs"/>
              </a:rPr>
              <a:t>CNKI </a:t>
            </a:r>
            <a:r>
              <a:rPr lang="zh-CN" altLang="en-US" sz="1200" b="0" i="0" kern="1200" dirty="0" smtClean="0">
                <a:solidFill>
                  <a:schemeClr val="tx1"/>
                </a:solidFill>
                <a:latin typeface="Arial" panose="020B0604020202020204" pitchFamily="34" charset="0"/>
                <a:ea typeface="+mn-ea"/>
                <a:cs typeface="+mn-cs"/>
              </a:rPr>
              <a:t>即是</a:t>
            </a:r>
            <a:r>
              <a:rPr lang="zh-CN" altLang="en-US" sz="1200" b="0" i="0" u="none" strike="noStrike" kern="1200" dirty="0" smtClean="0">
                <a:solidFill>
                  <a:schemeClr val="tx1"/>
                </a:solidFill>
                <a:latin typeface="Arial" panose="020B0604020202020204" pitchFamily="34" charset="0"/>
                <a:ea typeface="+mn-ea"/>
                <a:cs typeface="+mn-cs"/>
                <a:hlinkClick r:id="rId3"/>
              </a:rPr>
              <a:t>中国知识基础设施工程</a:t>
            </a:r>
            <a:r>
              <a:rPr lang="zh-CN" altLang="en-US" sz="1200" b="0" i="0" kern="1200" dirty="0" smtClean="0">
                <a:solidFill>
                  <a:schemeClr val="tx1"/>
                </a:solidFill>
                <a:latin typeface="Arial" panose="020B0604020202020204" pitchFamily="34" charset="0"/>
                <a:ea typeface="+mn-ea"/>
                <a:cs typeface="+mn-cs"/>
              </a:rPr>
              <a:t>（</a:t>
            </a:r>
            <a:r>
              <a:rPr lang="en-US" sz="1200" b="0" i="0" kern="1200" dirty="0" smtClean="0">
                <a:solidFill>
                  <a:schemeClr val="tx1"/>
                </a:solidFill>
                <a:latin typeface="Arial" panose="020B0604020202020204" pitchFamily="34" charset="0"/>
                <a:ea typeface="+mn-ea"/>
                <a:cs typeface="+mn-cs"/>
              </a:rPr>
              <a:t>China National Knowledge Infrastructure）。</a:t>
            </a:r>
            <a:r>
              <a:rPr lang="en-US" sz="1200" b="0" i="0" u="none" strike="noStrike" kern="1200" dirty="0" smtClean="0">
                <a:solidFill>
                  <a:schemeClr val="tx1"/>
                </a:solidFill>
                <a:latin typeface="Arial" panose="020B0604020202020204" pitchFamily="34" charset="0"/>
                <a:ea typeface="+mn-ea"/>
                <a:cs typeface="+mn-cs"/>
                <a:hlinkClick r:id="rId4"/>
              </a:rPr>
              <a:t>CNKI</a:t>
            </a:r>
            <a:r>
              <a:rPr lang="zh-CN" altLang="en-US" sz="1200" b="0" i="0" u="none" strike="noStrike" kern="1200" dirty="0" smtClean="0">
                <a:solidFill>
                  <a:schemeClr val="tx1"/>
                </a:solidFill>
                <a:latin typeface="Arial" panose="020B0604020202020204" pitchFamily="34" charset="0"/>
                <a:ea typeface="+mn-ea"/>
                <a:cs typeface="+mn-cs"/>
                <a:hlinkClick r:id="rId4"/>
              </a:rPr>
              <a:t>工程</a:t>
            </a:r>
            <a:r>
              <a:rPr lang="zh-CN" altLang="en-US" sz="1200" b="0" i="0" kern="1200" dirty="0" smtClean="0">
                <a:solidFill>
                  <a:schemeClr val="tx1"/>
                </a:solidFill>
                <a:latin typeface="Arial" panose="020B0604020202020204" pitchFamily="34" charset="0"/>
                <a:ea typeface="+mn-ea"/>
                <a:cs typeface="+mn-cs"/>
              </a:rPr>
              <a:t>是以实现全社会</a:t>
            </a:r>
            <a:r>
              <a:rPr lang="zh-CN" altLang="en-US" sz="1200" b="0" i="0" u="none" strike="noStrike" kern="1200" dirty="0" smtClean="0">
                <a:solidFill>
                  <a:schemeClr val="tx1"/>
                </a:solidFill>
                <a:latin typeface="Arial" panose="020B0604020202020204" pitchFamily="34" charset="0"/>
                <a:ea typeface="+mn-ea"/>
                <a:cs typeface="+mn-cs"/>
                <a:hlinkClick r:id="rId5"/>
              </a:rPr>
              <a:t>知识资源</a:t>
            </a:r>
            <a:r>
              <a:rPr lang="zh-CN" altLang="en-US" sz="1200" b="0" i="0" kern="1200" dirty="0" smtClean="0">
                <a:solidFill>
                  <a:schemeClr val="tx1"/>
                </a:solidFill>
                <a:latin typeface="Arial" panose="020B0604020202020204" pitchFamily="34" charset="0"/>
                <a:ea typeface="+mn-ea"/>
                <a:cs typeface="+mn-cs"/>
              </a:rPr>
              <a:t>传播共享与增值利用为目标的信息化建设项目，由</a:t>
            </a:r>
            <a:r>
              <a:rPr lang="zh-CN" altLang="en-US" sz="1200" b="0" i="0" u="none" strike="noStrike" kern="1200" dirty="0" smtClean="0">
                <a:solidFill>
                  <a:schemeClr val="tx1"/>
                </a:solidFill>
                <a:latin typeface="Arial" panose="020B0604020202020204" pitchFamily="34" charset="0"/>
                <a:ea typeface="+mn-ea"/>
                <a:cs typeface="+mn-cs"/>
                <a:hlinkClick r:id="rId6"/>
              </a:rPr>
              <a:t>清华大学</a:t>
            </a:r>
            <a:r>
              <a:rPr lang="zh-CN" altLang="en-US" sz="1200" b="0" i="0" kern="1200" dirty="0" smtClean="0">
                <a:solidFill>
                  <a:schemeClr val="tx1"/>
                </a:solidFill>
                <a:latin typeface="Arial" panose="020B0604020202020204" pitchFamily="34" charset="0"/>
                <a:ea typeface="+mn-ea"/>
                <a:cs typeface="+mn-cs"/>
              </a:rPr>
              <a:t>、</a:t>
            </a:r>
            <a:r>
              <a:rPr lang="zh-CN" altLang="en-US" sz="1200" b="0" i="0" u="none" strike="noStrike" kern="1200" dirty="0" smtClean="0">
                <a:solidFill>
                  <a:schemeClr val="tx1"/>
                </a:solidFill>
                <a:latin typeface="Arial" panose="020B0604020202020204" pitchFamily="34" charset="0"/>
                <a:ea typeface="+mn-ea"/>
                <a:cs typeface="+mn-cs"/>
                <a:hlinkClick r:id="rId7"/>
              </a:rPr>
              <a:t>清华同方</a:t>
            </a:r>
            <a:r>
              <a:rPr lang="zh-CN" altLang="en-US" sz="1200" b="0" i="0" kern="1200" dirty="0" smtClean="0">
                <a:solidFill>
                  <a:schemeClr val="tx1"/>
                </a:solidFill>
                <a:latin typeface="Arial" panose="020B0604020202020204" pitchFamily="34" charset="0"/>
                <a:ea typeface="+mn-ea"/>
                <a:cs typeface="+mn-cs"/>
              </a:rPr>
              <a:t>发起，始建于</a:t>
            </a:r>
            <a:r>
              <a:rPr lang="en-US" altLang="zh-CN" sz="1200" b="0" i="0" kern="1200" dirty="0" smtClean="0">
                <a:solidFill>
                  <a:schemeClr val="tx1"/>
                </a:solidFill>
                <a:latin typeface="Arial" panose="020B0604020202020204" pitchFamily="34" charset="0"/>
                <a:ea typeface="+mn-ea"/>
                <a:cs typeface="+mn-cs"/>
              </a:rPr>
              <a:t>1999</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6</a:t>
            </a:r>
            <a:r>
              <a:rPr lang="zh-CN" altLang="en-US" sz="1200" b="0" i="0" kern="1200" dirty="0" smtClean="0">
                <a:solidFill>
                  <a:schemeClr val="tx1"/>
                </a:solidFill>
                <a:latin typeface="Arial" panose="020B0604020202020204" pitchFamily="34" charset="0"/>
                <a:ea typeface="+mn-ea"/>
                <a:cs typeface="+mn-cs"/>
              </a:rPr>
              <a:t>月。</a:t>
            </a:r>
            <a:endParaRPr lang="en-US" altLang="zh-CN" sz="1200" b="0" i="0" kern="1200" dirty="0" smtClean="0">
              <a:solidFill>
                <a:schemeClr val="tx1"/>
              </a:solidFill>
              <a:latin typeface="Arial" panose="020B0604020202020204" pitchFamily="34" charset="0"/>
              <a:ea typeface="+mn-ea"/>
              <a:cs typeface="+mn-cs"/>
            </a:endParaRPr>
          </a:p>
          <a:p>
            <a:endParaRPr lang="en-US" altLang="zh-CN" sz="1200" b="0" i="0" kern="1200" dirty="0" smtClean="0">
              <a:solidFill>
                <a:schemeClr val="tx1"/>
              </a:solidFill>
              <a:latin typeface="Arial" panose="020B0604020202020204" pitchFamily="34" charset="0"/>
              <a:ea typeface="+mn-ea"/>
              <a:cs typeface="+mn-cs"/>
            </a:endParaRPr>
          </a:p>
          <a:p>
            <a:r>
              <a:rPr lang="zh-CN" altLang="en-US" dirty="0" smtClean="0"/>
              <a:t>万方数据股份有限公司成立于</a:t>
            </a:r>
            <a:r>
              <a:rPr lang="en-US" altLang="zh-CN" dirty="0" smtClean="0"/>
              <a:t>2000</a:t>
            </a:r>
            <a:r>
              <a:rPr lang="zh-CN" altLang="en-US" dirty="0" smtClean="0"/>
              <a:t>年，是由中国科技信息研究所以万方数据（集团）公司为基础，联合中国文化产业投资基金、中国科技出版传媒有限公司、北京知金科技投资有限公司、四川省科技信息研究所和科技文献出版社发起组建的高新技术股份有限公司。</a:t>
            </a:r>
            <a:endParaRPr lang="en-US" altLang="zh-CN" dirty="0" smtClean="0"/>
          </a:p>
          <a:p>
            <a:endParaRPr lang="zh-CN" altLang="en-US"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万方数据股份有限公司是国内首批以信息服务为核心的股份制高新技术企业，是在互联网领域，集信息资源产品、信息增值服务和信息处理方案为一体的综合信息服务商。</a:t>
            </a:r>
            <a:br>
              <a:rPr lang="zh-CN" altLang="en-US" dirty="0" smtClean="0"/>
            </a:b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23</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24</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25</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30</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首先病毒，木马，蠕虫统称为电脑病毒。病毒（包含蠕虫）的共同特征是自我复制、传播、破坏电脑文件，对电脑造成数据上不可逆转的损坏。而木马独有特征是伪装成正常应用骗取用户信任而入侵，潜伏在电脑中盗取用户资料与信息。</a:t>
            </a:r>
            <a:endParaRPr lang="en-US" altLang="zh-CN" dirty="0" smtClean="0"/>
          </a:p>
          <a:p>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拒绝服务攻击</a:t>
            </a:r>
            <a:r>
              <a:rPr lang="en-US" altLang="zh-CN"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Dos:Denialof</a:t>
            </a:r>
            <a:r>
              <a:rPr lang="en-US" altLang="zh-CN" sz="1200" b="0" i="0" kern="1200" dirty="0" smtClean="0">
                <a:solidFill>
                  <a:schemeClr val="tx1"/>
                </a:solidFill>
                <a:effectLst/>
                <a:latin typeface="Arial" panose="020B0604020202020204" pitchFamily="34" charset="0"/>
                <a:ea typeface="+mn-ea"/>
                <a:cs typeface="+mn-cs"/>
              </a:rPr>
              <a:t> Service)</a:t>
            </a:r>
            <a:r>
              <a:rPr lang="zh-CN" altLang="en-US" sz="1200" b="0" i="0" kern="1200" dirty="0" smtClean="0">
                <a:solidFill>
                  <a:schemeClr val="tx1"/>
                </a:solidFill>
                <a:effectLst/>
                <a:latin typeface="Arial" panose="020B0604020202020204" pitchFamily="34" charset="0"/>
                <a:ea typeface="+mn-ea"/>
                <a:cs typeface="+mn-cs"/>
              </a:rPr>
              <a:t>使目标系统或者网络不能提供正常的服务</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DNS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smtClean="0">
                <a:solidFill>
                  <a:schemeClr val="tx1"/>
                </a:solidFill>
                <a:effectLst/>
                <a:latin typeface="Arial" panose="020B0604020202020204" pitchFamily="34" charset="0"/>
                <a:ea typeface="+mn-ea"/>
                <a:cs typeface="+mn-cs"/>
              </a:rPr>
              <a:t>Domain Name System</a:t>
            </a:r>
            <a:r>
              <a:rPr lang="zh-CN" altLang="en-US" sz="1200" b="0" i="0" kern="1200" dirty="0" smtClean="0">
                <a:solidFill>
                  <a:schemeClr val="tx1"/>
                </a:solidFill>
                <a:effectLst/>
                <a:latin typeface="Arial" panose="020B0604020202020204" pitchFamily="34" charset="0"/>
                <a:ea typeface="+mn-ea"/>
                <a:cs typeface="+mn-cs"/>
              </a:rPr>
              <a:t>，域名系统），因特网上作为域名和</a:t>
            </a:r>
            <a:r>
              <a:rPr lang="en-US" altLang="zh-CN" sz="1200" b="0" i="0" u="none" strike="noStrike" kern="1200" dirty="0" smtClean="0">
                <a:solidFill>
                  <a:schemeClr val="tx1"/>
                </a:solidFill>
                <a:effectLst/>
                <a:latin typeface="Arial" panose="020B0604020202020204" pitchFamily="34" charset="0"/>
                <a:ea typeface="+mn-ea"/>
                <a:cs typeface="+mn-cs"/>
                <a:hlinkClick r:id="rId3"/>
              </a:rPr>
              <a:t>IP</a:t>
            </a:r>
            <a:r>
              <a:rPr lang="zh-CN" altLang="en-US" sz="1200" b="0" i="0" u="none" strike="noStrike" kern="1200" dirty="0" smtClean="0">
                <a:solidFill>
                  <a:schemeClr val="tx1"/>
                </a:solidFill>
                <a:effectLst/>
                <a:latin typeface="Arial" panose="020B0604020202020204" pitchFamily="34" charset="0"/>
                <a:ea typeface="+mn-ea"/>
                <a:cs typeface="+mn-cs"/>
                <a:hlinkClick r:id="rId3"/>
              </a:rPr>
              <a:t>地址</a:t>
            </a:r>
            <a:r>
              <a:rPr lang="zh-CN" altLang="en-US" sz="1200" b="0" i="0" kern="1200" dirty="0" smtClean="0">
                <a:solidFill>
                  <a:schemeClr val="tx1"/>
                </a:solidFill>
                <a:effectLst/>
                <a:latin typeface="Arial" panose="020B0604020202020204" pitchFamily="34" charset="0"/>
                <a:ea typeface="+mn-ea"/>
                <a:cs typeface="+mn-cs"/>
              </a:rPr>
              <a:t>相互映射的一个</a:t>
            </a:r>
            <a:r>
              <a:rPr lang="zh-CN" altLang="en-US" sz="1200" b="0" i="0" u="none" strike="noStrike" kern="1200" dirty="0" smtClean="0">
                <a:solidFill>
                  <a:schemeClr val="tx1"/>
                </a:solidFill>
                <a:effectLst/>
                <a:latin typeface="Arial" panose="020B0604020202020204" pitchFamily="34" charset="0"/>
                <a:ea typeface="+mn-ea"/>
                <a:cs typeface="+mn-cs"/>
                <a:hlinkClick r:id="rId4"/>
              </a:rPr>
              <a:t>分布式数据库</a:t>
            </a:r>
            <a:r>
              <a:rPr lang="zh-CN" altLang="en-US" sz="1200" b="0" i="0" kern="1200" dirty="0" smtClean="0">
                <a:solidFill>
                  <a:schemeClr val="tx1"/>
                </a:solidFill>
                <a:effectLst/>
                <a:latin typeface="Arial" panose="020B0604020202020204" pitchFamily="34" charset="0"/>
                <a:ea typeface="+mn-ea"/>
                <a:cs typeface="+mn-cs"/>
              </a:rPr>
              <a:t>，能够使用户更方便的访问</a:t>
            </a:r>
            <a:r>
              <a:rPr lang="zh-CN" altLang="en-US" sz="1200" b="0" i="0" u="none" strike="noStrike" kern="1200" dirty="0" smtClean="0">
                <a:solidFill>
                  <a:schemeClr val="tx1"/>
                </a:solidFill>
                <a:effectLst/>
                <a:latin typeface="Arial" panose="020B0604020202020204" pitchFamily="34" charset="0"/>
                <a:ea typeface="+mn-ea"/>
                <a:cs typeface="+mn-cs"/>
                <a:hlinkClick r:id="rId5"/>
              </a:rPr>
              <a:t>互联网</a:t>
            </a:r>
            <a:r>
              <a:rPr lang="zh-CN" altLang="en-US" sz="1200" b="0" i="0" kern="1200" dirty="0" smtClean="0">
                <a:solidFill>
                  <a:schemeClr val="tx1"/>
                </a:solidFill>
                <a:effectLst/>
                <a:latin typeface="Arial" panose="020B0604020202020204" pitchFamily="34" charset="0"/>
                <a:ea typeface="+mn-ea"/>
                <a:cs typeface="+mn-cs"/>
              </a:rPr>
              <a:t>，而不用去记住能够被机器直接读取的</a:t>
            </a:r>
            <a:r>
              <a:rPr lang="en-US" altLang="zh-CN" sz="1200" b="0" i="0" kern="1200" dirty="0" smtClean="0">
                <a:solidFill>
                  <a:schemeClr val="tx1"/>
                </a:solidFill>
                <a:effectLst/>
                <a:latin typeface="Arial" panose="020B0604020202020204" pitchFamily="34" charset="0"/>
                <a:ea typeface="+mn-ea"/>
                <a:cs typeface="+mn-cs"/>
              </a:rPr>
              <a:t>IP</a:t>
            </a:r>
            <a:r>
              <a:rPr lang="zh-CN" altLang="en-US" sz="1200" b="0" i="0" kern="1200" dirty="0" smtClean="0">
                <a:solidFill>
                  <a:schemeClr val="tx1"/>
                </a:solidFill>
                <a:effectLst/>
                <a:latin typeface="Arial" panose="020B0604020202020204" pitchFamily="34" charset="0"/>
                <a:ea typeface="+mn-ea"/>
                <a:cs typeface="+mn-cs"/>
              </a:rPr>
              <a:t>数串。通过</a:t>
            </a:r>
            <a:r>
              <a:rPr lang="zh-CN" altLang="en-US" sz="1200" b="0" i="0" u="none" strike="noStrike" kern="1200" dirty="0" smtClean="0">
                <a:solidFill>
                  <a:schemeClr val="tx1"/>
                </a:solidFill>
                <a:effectLst/>
                <a:latin typeface="Arial" panose="020B0604020202020204" pitchFamily="34" charset="0"/>
                <a:ea typeface="+mn-ea"/>
                <a:cs typeface="+mn-cs"/>
                <a:hlinkClick r:id="rId6"/>
              </a:rPr>
              <a:t>主机</a:t>
            </a:r>
            <a:r>
              <a:rPr lang="zh-CN" altLang="en-US" sz="1200" b="0" i="0" kern="1200" dirty="0" smtClean="0">
                <a:solidFill>
                  <a:schemeClr val="tx1"/>
                </a:solidFill>
                <a:effectLst/>
                <a:latin typeface="Arial" panose="020B0604020202020204" pitchFamily="34" charset="0"/>
                <a:ea typeface="+mn-ea"/>
                <a:cs typeface="+mn-cs"/>
              </a:rPr>
              <a:t>名，最终得到该主机名对应的</a:t>
            </a:r>
            <a:r>
              <a:rPr lang="en-US" altLang="zh-CN" sz="1200" b="0" i="0" kern="1200" dirty="0" smtClean="0">
                <a:solidFill>
                  <a:schemeClr val="tx1"/>
                </a:solidFill>
                <a:effectLst/>
                <a:latin typeface="Arial" panose="020B0604020202020204" pitchFamily="34" charset="0"/>
                <a:ea typeface="+mn-ea"/>
                <a:cs typeface="+mn-cs"/>
              </a:rPr>
              <a:t>IP</a:t>
            </a:r>
            <a:r>
              <a:rPr lang="zh-CN" altLang="en-US" sz="1200" b="0" i="0" kern="1200" dirty="0" smtClean="0">
                <a:solidFill>
                  <a:schemeClr val="tx1"/>
                </a:solidFill>
                <a:effectLst/>
                <a:latin typeface="Arial" panose="020B0604020202020204" pitchFamily="34" charset="0"/>
                <a:ea typeface="+mn-ea"/>
                <a:cs typeface="+mn-cs"/>
              </a:rPr>
              <a:t>地址的过程叫做域名解析（或主机名解析）。</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35</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36</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38</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41</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6"/>
          <p:cNvSpPr txBox="1">
            <a:spLocks noGrp="1" noChangeArrowheads="1"/>
          </p:cNvSpPr>
          <p:nvPr/>
        </p:nvSpPr>
        <p:spPr bwMode="auto">
          <a:xfrm>
            <a:off x="3881395" y="8685878"/>
            <a:ext cx="2975072" cy="456704"/>
          </a:xfrm>
          <a:prstGeom prst="rect">
            <a:avLst/>
          </a:prstGeom>
          <a:noFill/>
          <a:ln w="9525">
            <a:noFill/>
            <a:round/>
            <a:headEnd/>
            <a:tailEnd/>
          </a:ln>
        </p:spPr>
        <p:txBody>
          <a:bodyPr lIns="0" tIns="0" rIns="0" bIns="0" anchor="b" anchorCtr="1"/>
          <a:lstStyle/>
          <a:p>
            <a:pPr algn="r" defTabSz="394199">
              <a:lnSpc>
                <a:spcPct val="99000"/>
              </a:lnSpc>
              <a:buClr>
                <a:srgbClr val="000000"/>
              </a:buClr>
              <a:buSzPct val="45000"/>
              <a:tabLst>
                <a:tab pos="473332" algn="l"/>
                <a:tab pos="4416780" algn="ctr"/>
                <a:tab pos="8519959" algn="r"/>
              </a:tabLst>
            </a:pPr>
            <a:fld id="{8B50B8CE-6391-4253-855A-6EB47B4791CB}" type="slidenum">
              <a:rPr lang="zh-CN" altLang="en-GB" sz="1200">
                <a:solidFill>
                  <a:srgbClr val="FFFFFF"/>
                </a:solidFill>
                <a:latin typeface="Bitstream Vera Sans" pitchFamily="32" charset="0"/>
                <a:cs typeface="Lucida Sans Unicode" pitchFamily="34" charset="0"/>
              </a:rPr>
              <a:pPr algn="r" defTabSz="394199">
                <a:lnSpc>
                  <a:spcPct val="99000"/>
                </a:lnSpc>
                <a:buClr>
                  <a:srgbClr val="000000"/>
                </a:buClr>
                <a:buSzPct val="45000"/>
                <a:tabLst>
                  <a:tab pos="473332" algn="l"/>
                  <a:tab pos="4416780" algn="ctr"/>
                  <a:tab pos="8519959" algn="r"/>
                </a:tabLst>
              </a:pPr>
              <a:t>46</a:t>
            </a:fld>
            <a:endParaRPr lang="en-GB" altLang="zh-CN" sz="1200" dirty="0">
              <a:solidFill>
                <a:srgbClr val="FFFFFF"/>
              </a:solidFill>
              <a:latin typeface="Bitstream Vera Sans" pitchFamily="32" charset="0"/>
              <a:cs typeface="Lucida Sans Unicode" pitchFamily="34" charset="0"/>
            </a:endParaRPr>
          </a:p>
        </p:txBody>
      </p:sp>
      <p:sp>
        <p:nvSpPr>
          <p:cNvPr id="105474" name="Rectangle 7"/>
          <p:cNvSpPr txBox="1">
            <a:spLocks noGrp="1" noChangeArrowheads="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defTabSz="914423">
              <a:defRPr/>
            </a:pPr>
            <a:fld id="{FD0ED32D-D83E-4227-B8D5-CC35A9482BB1}" type="slidenum">
              <a:rPr lang="zh-CN" altLang="en-US" sz="1200">
                <a:latin typeface="Arial" charset="0"/>
                <a:ea typeface="+mn-ea"/>
              </a:rPr>
              <a:pPr algn="r" defTabSz="914423">
                <a:defRPr/>
              </a:pPr>
              <a:t>46</a:t>
            </a:fld>
            <a:endParaRPr lang="en-US" altLang="zh-CN" sz="1200" dirty="0">
              <a:latin typeface="Arial" charset="0"/>
              <a:ea typeface="+mn-ea"/>
            </a:endParaRPr>
          </a:p>
        </p:txBody>
      </p:sp>
      <p:sp>
        <p:nvSpPr>
          <p:cNvPr id="869380" name="Rectangle 7"/>
          <p:cNvSpPr txBox="1">
            <a:spLocks noGrp="1" noChangeArrowheads="1"/>
          </p:cNvSpPr>
          <p:nvPr/>
        </p:nvSpPr>
        <p:spPr bwMode="auto">
          <a:xfrm>
            <a:off x="3884463" y="8685878"/>
            <a:ext cx="2972004" cy="456704"/>
          </a:xfrm>
          <a:prstGeom prst="rect">
            <a:avLst/>
          </a:prstGeom>
          <a:noFill/>
          <a:ln w="9525">
            <a:noFill/>
            <a:miter lim="800000"/>
            <a:headEnd/>
            <a:tailEnd/>
          </a:ln>
        </p:spPr>
        <p:txBody>
          <a:bodyPr lIns="91431" tIns="45716" rIns="91431" bIns="45716" anchor="b"/>
          <a:lstStyle/>
          <a:p>
            <a:pPr algn="r" defTabSz="914423"/>
            <a:fld id="{E98199D4-F702-4477-BBDA-0A4629640827}" type="slidenum">
              <a:rPr lang="zh-CN" altLang="en-US" sz="1200"/>
              <a:pPr algn="r" defTabSz="914423"/>
              <a:t>46</a:t>
            </a:fld>
            <a:endParaRPr lang="en-US" altLang="zh-CN" sz="1200" dirty="0"/>
          </a:p>
        </p:txBody>
      </p:sp>
      <p:sp>
        <p:nvSpPr>
          <p:cNvPr id="869381" name="Rectangle 2"/>
          <p:cNvSpPr>
            <a:spLocks noGrp="1" noRot="1" noChangeAspect="1" noChangeArrowheads="1" noTextEdit="1"/>
          </p:cNvSpPr>
          <p:nvPr>
            <p:ph type="sldImg"/>
          </p:nvPr>
        </p:nvSpPr>
        <p:spPr>
          <a:ln/>
        </p:spPr>
      </p:sp>
      <p:sp>
        <p:nvSpPr>
          <p:cNvPr id="869382" name="Rectangle 3"/>
          <p:cNvSpPr>
            <a:spLocks noGrp="1" noChangeArrowheads="1"/>
          </p:cNvSpPr>
          <p:nvPr>
            <p:ph type="body" idx="1"/>
          </p:nvPr>
        </p:nvSpPr>
        <p:spPr>
          <a:xfrm>
            <a:off x="685494" y="4342939"/>
            <a:ext cx="5487013" cy="4114587"/>
          </a:xfrm>
          <a:prstGeom prst="rect">
            <a:avLst/>
          </a:prstGeom>
          <a:noFill/>
          <a:ln/>
        </p:spPr>
        <p:txBody>
          <a:bodyPr lIns="84408" tIns="42204" rIns="84408" bIns="42204"/>
          <a:lstStyle/>
          <a:p>
            <a:pPr eaLnBrk="1" hangingPunct="1"/>
            <a:endParaRPr lang="zh-CN" altLang="en-US" smtClean="0">
              <a:latin typeface="Arial" pitchFamily="34" charset="0"/>
            </a:endParaRPr>
          </a:p>
        </p:txBody>
      </p:sp>
    </p:spTree>
    <p:extLst>
      <p:ext uri="{BB962C8B-B14F-4D97-AF65-F5344CB8AC3E}">
        <p14:creationId xmlns:p14="http://schemas.microsoft.com/office/powerpoint/2010/main" xmlns="" val="2430060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50</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7/5/2017</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3</a:t>
            </a:fld>
            <a:endParaRPr lang="en-US" altLang="zh-CN" smtClean="0"/>
          </a:p>
        </p:txBody>
      </p:sp>
    </p:spTree>
    <p:extLst>
      <p:ext uri="{BB962C8B-B14F-4D97-AF65-F5344CB8AC3E}">
        <p14:creationId xmlns:p14="http://schemas.microsoft.com/office/powerpoint/2010/main" xmlns="" val="861400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期刊论文和会议论文一般都是在会议或者期刊上交流的论文</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51</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mtClean="0"/>
              <a:t>期刊论文和会议论文一般都是在会议或者期刊上交流的论文</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52</a:t>
            </a:fld>
            <a:endParaRPr lang="en-US" altLang="zh-CN"/>
          </a:p>
        </p:txBody>
      </p:sp>
    </p:spTree>
    <p:extLst>
      <p:ext uri="{BB962C8B-B14F-4D97-AF65-F5344CB8AC3E}">
        <p14:creationId xmlns:p14="http://schemas.microsoft.com/office/powerpoint/2010/main" xmlns="" val="138801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buFont typeface="Calibri Light" panose="020F0302020204030204" pitchFamily="34" charset="0"/>
              <a:buAutoNum type="arabicPeriod"/>
            </a:pPr>
            <a:r>
              <a:rPr lang="zh-CN" altLang="en-US" dirty="0" smtClean="0"/>
              <a:t>简单讲解每一部分的要做的事情和达到的目标以及最终目标。</a:t>
            </a:r>
            <a:endParaRPr lang="en-US" altLang="zh-CN" dirty="0" smtClean="0"/>
          </a:p>
          <a:p>
            <a:pPr marL="228600" indent="-228600">
              <a:buFont typeface="Calibri Light" panose="020F0302020204030204" pitchFamily="34" charset="0"/>
              <a:buAutoNum type="arabicPeriod"/>
            </a:pPr>
            <a:r>
              <a:rPr lang="zh-CN" altLang="en-US" dirty="0" smtClean="0"/>
              <a:t>强调课程的整体性，有机性。</a:t>
            </a:r>
            <a:endParaRPr lang="en-US" altLang="zh-CN" dirty="0" smtClean="0"/>
          </a:p>
          <a:p>
            <a:pPr marL="228600" indent="-228600">
              <a:buFont typeface="Calibri Light" panose="020F0302020204030204" pitchFamily="34" charset="0"/>
              <a:buAutoNum type="arabicPeriod"/>
            </a:pPr>
            <a:r>
              <a:rPr lang="zh-CN" altLang="en-US" dirty="0" smtClean="0"/>
              <a:t>本部分强调信息素养意识的重要性。</a:t>
            </a:r>
          </a:p>
        </p:txBody>
      </p:sp>
      <p:sp>
        <p:nvSpPr>
          <p:cNvPr id="1434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79FCA8-D483-4CD2-BAD4-460084385BBC}" type="datetime1">
              <a:rPr lang="en-US" altLang="zh-CN" smtClean="0"/>
              <a:pPr/>
              <a:t>7/5/2017</a:t>
            </a:fld>
            <a:endParaRPr lang="en-US" altLang="zh-CN" smtClean="0"/>
          </a:p>
        </p:txBody>
      </p:sp>
      <p:sp>
        <p:nvSpPr>
          <p:cNvPr id="1434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B4E6-4ABA-4BA6-A8F1-523A11748440}" type="slidenum">
              <a:rPr lang="en-US" altLang="zh-CN" smtClean="0"/>
              <a:pPr/>
              <a:t>4</a:t>
            </a:fld>
            <a:endParaRPr lang="en-US" altLang="zh-CN" smtClean="0"/>
          </a:p>
        </p:txBody>
      </p:sp>
    </p:spTree>
    <p:extLst>
      <p:ext uri="{BB962C8B-B14F-4D97-AF65-F5344CB8AC3E}">
        <p14:creationId xmlns:p14="http://schemas.microsoft.com/office/powerpoint/2010/main" xmlns="" val="424809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a:buFont typeface="Calibri Light" panose="020F0302020204030204" pitchFamily="34" charset="0"/>
              <a:buNone/>
            </a:pPr>
            <a:endParaRPr lang="zh-CN" altLang="en-US" dirty="0" smtClean="0"/>
          </a:p>
        </p:txBody>
      </p:sp>
      <p:sp>
        <p:nvSpPr>
          <p:cNvPr id="1434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79FCA8-D483-4CD2-BAD4-460084385BBC}" type="datetime1">
              <a:rPr lang="en-US" altLang="zh-CN" smtClean="0"/>
              <a:pPr/>
              <a:t>7/5/2017</a:t>
            </a:fld>
            <a:endParaRPr lang="en-US" altLang="zh-CN" smtClean="0"/>
          </a:p>
        </p:txBody>
      </p:sp>
      <p:sp>
        <p:nvSpPr>
          <p:cNvPr id="1434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B4E6-4ABA-4BA6-A8F1-523A11748440}" type="slidenum">
              <a:rPr lang="en-US" altLang="zh-CN" smtClean="0"/>
              <a:pPr/>
              <a:t>5</a:t>
            </a:fld>
            <a:endParaRPr lang="en-US" altLang="zh-CN" smtClean="0"/>
          </a:p>
        </p:txBody>
      </p:sp>
    </p:spTree>
    <p:extLst>
      <p:ext uri="{BB962C8B-B14F-4D97-AF65-F5344CB8AC3E}">
        <p14:creationId xmlns:p14="http://schemas.microsoft.com/office/powerpoint/2010/main" xmlns="" val="424809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7/5/2017</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6</a:t>
            </a:fld>
            <a:endParaRPr lang="en-US" altLang="zh-CN" smtClean="0"/>
          </a:p>
        </p:txBody>
      </p:sp>
    </p:spTree>
    <p:extLst>
      <p:ext uri="{BB962C8B-B14F-4D97-AF65-F5344CB8AC3E}">
        <p14:creationId xmlns:p14="http://schemas.microsoft.com/office/powerpoint/2010/main" xmlns="" val="86140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7</a:t>
            </a:fld>
            <a:endParaRPr lang="en-US" altLang="zh-CN"/>
          </a:p>
        </p:txBody>
      </p:sp>
    </p:spTree>
    <p:extLst>
      <p:ext uri="{BB962C8B-B14F-4D97-AF65-F5344CB8AC3E}">
        <p14:creationId xmlns:p14="http://schemas.microsoft.com/office/powerpoint/2010/main" xmlns="" val="79217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7/5/2017</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8</a:t>
            </a:fld>
            <a:endParaRPr lang="en-US" altLang="zh-CN"/>
          </a:p>
        </p:txBody>
      </p:sp>
    </p:spTree>
    <p:extLst>
      <p:ext uri="{BB962C8B-B14F-4D97-AF65-F5344CB8AC3E}">
        <p14:creationId xmlns:p14="http://schemas.microsoft.com/office/powerpoint/2010/main" xmlns="" val="79217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7/5/2017</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9</a:t>
            </a:fld>
            <a:endParaRPr lang="en-US" altLang="zh-CN" smtClean="0"/>
          </a:p>
        </p:txBody>
      </p:sp>
    </p:spTree>
    <p:extLst>
      <p:ext uri="{BB962C8B-B14F-4D97-AF65-F5344CB8AC3E}">
        <p14:creationId xmlns:p14="http://schemas.microsoft.com/office/powerpoint/2010/main" xmlns="" val="86140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E759E529-9D5F-4A3A-B1BD-987114C4526E}" type="datetime1">
              <a:rPr lang="zh-CN" altLang="en-US"/>
              <a:pPr>
                <a:defRPr/>
              </a:pPr>
              <a:t>2017/7/5</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E30E114-DD1F-4063-AB2A-47F88E7358B5}"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326121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907088" y="2938463"/>
            <a:ext cx="7388225" cy="46021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3C31B86D-4772-42A2-B42B-7775EE1E6144}" type="datetime1">
              <a:rPr lang="zh-CN" altLang="en-US"/>
              <a:pPr>
                <a:defRPr/>
              </a:pPr>
              <a:t>2017/7/5</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A58AA4F-10A5-4247-939D-02B4ACC76EE3}"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2912659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314325"/>
            <a:ext cx="1846262" cy="60944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09650" y="314325"/>
            <a:ext cx="5389563" cy="60944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C9889CE4-ED94-4EA4-A1E1-FB9D5C3F6256}" type="datetime1">
              <a:rPr lang="zh-CN" altLang="en-US"/>
              <a:pPr>
                <a:defRPr/>
              </a:pPr>
              <a:t>2017/7/5</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E1131E1-404A-446E-9149-2E4299602F11}"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2142450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950" y="111125"/>
            <a:ext cx="7124700" cy="1285875"/>
          </a:xfrm>
        </p:spPr>
        <p:txBody>
          <a:bodyPr/>
          <a:lstStyle>
            <a:lvl1pPr>
              <a:defRPr sz="4000">
                <a:solidFill>
                  <a:schemeClr val="tx2">
                    <a:lumMod val="25000"/>
                  </a:schemeClr>
                </a:solidFill>
              </a:defRPr>
            </a:lvl1p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B491B5C2-121F-4BEA-97E7-1E8EC3C366F6}" type="datetime1">
              <a:rPr lang="zh-CN" altLang="en-US"/>
              <a:pPr>
                <a:defRPr/>
              </a:pPr>
              <a:t>2017/7/5</a:t>
            </a:fld>
            <a:endParaRPr lang="en-US" altLang="zh-CN" sz="18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25B6AC9-F54D-4215-8922-BEE3958438AB}"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323789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907088" y="2938463"/>
            <a:ext cx="7388225" cy="4602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C3F510F4-B9AA-4210-9161-52164580274C}" type="datetime1">
              <a:rPr lang="zh-CN" altLang="en-US"/>
              <a:pPr>
                <a:defRPr/>
              </a:pPr>
              <a:t>2017/7/5</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66304E4-2CE5-41C3-92F1-EF9E6AB48183}"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93805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01A44864-7159-4E6F-806C-D971BF7B76F3}" type="datetime1">
              <a:rPr lang="zh-CN" altLang="en-US"/>
              <a:pPr>
                <a:defRPr/>
              </a:pPr>
              <a:t>2017/7/5</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659C014F-26E7-46D4-9C0B-C269FB7CA4CF}"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82744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09650" y="1806575"/>
            <a:ext cx="3617913" cy="4602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79963" y="1806575"/>
            <a:ext cx="3617912" cy="4602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49C55852-67FE-4E6A-ADEF-3ED5C7832701}" type="datetime1">
              <a:rPr lang="zh-CN" altLang="en-US"/>
              <a:pPr>
                <a:defRPr/>
              </a:pPr>
              <a:t>2017/7/5</a:t>
            </a:fld>
            <a:endParaRPr lang="en-US" altLang="zh-CN"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B9E98C4-61A7-4385-992D-4EAFFD94592C}"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246035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DFCE73AE-6F38-414E-A81A-582D912FCC4A}" type="datetime1">
              <a:rPr lang="zh-CN" altLang="en-US"/>
              <a:pPr>
                <a:defRPr/>
              </a:pPr>
              <a:t>2017/7/5</a:t>
            </a:fld>
            <a:endParaRPr lang="en-US" altLang="zh-CN" sz="18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5853CD49-9252-4E0D-B022-72C097C13C1E}"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1128186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BBE31F17-736D-42BE-8A87-0AAD320962F2}" type="datetime1">
              <a:rPr lang="zh-CN" altLang="en-US"/>
              <a:pPr>
                <a:defRPr/>
              </a:pPr>
              <a:t>2017/7/5</a:t>
            </a:fld>
            <a:endParaRPr lang="en-US" altLang="zh-CN" sz="18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2F61915E-6C68-4A50-99EB-C84C6582E163}"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1068746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88C6629-F3DE-4851-B977-8AE4D9E5B0DB}" type="datetime1">
              <a:rPr lang="zh-CN" altLang="en-US"/>
              <a:pPr>
                <a:defRPr/>
              </a:pPr>
              <a:t>2017/7/5</a:t>
            </a:fld>
            <a:endParaRPr lang="en-US" altLang="zh-CN" sz="18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4D94D482-E4C1-4C21-9E1C-E8F1FE3DF4DB}"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3688509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88919CE3-CFAA-4497-BA75-8951314ECA05}" type="datetime1">
              <a:rPr lang="zh-CN" altLang="en-US"/>
              <a:pPr>
                <a:defRPr/>
              </a:pPr>
              <a:t>2017/7/5</a:t>
            </a:fld>
            <a:endParaRPr lang="en-US" altLang="zh-CN"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8F1186F-D6BE-41F2-B0A6-02D9C02673E2}"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214666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FF26B975-4DEE-4415-8ECB-14AA25DD8CFF}" type="datetime1">
              <a:rPr lang="zh-CN" altLang="en-US"/>
              <a:pPr>
                <a:defRPr/>
              </a:pPr>
              <a:t>2017/7/5</a:t>
            </a:fld>
            <a:endParaRPr lang="en-US" altLang="zh-CN"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97A2E270-F233-478E-B44F-A14EB50E9062}"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xmlns="" val="19318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E29121"/>
            </a:gs>
            <a:gs pos="100000">
              <a:srgbClr val="CE3000"/>
            </a:gs>
          </a:gsLst>
          <a:lin ang="5400000" scaled="1"/>
        </a:gradFill>
        <a:effectLst/>
      </p:bgPr>
    </p:bg>
    <p:spTree>
      <p:nvGrpSpPr>
        <p:cNvPr id="1" name=""/>
        <p:cNvGrpSpPr/>
        <p:nvPr/>
      </p:nvGrpSpPr>
      <p:grpSpPr>
        <a:xfrm>
          <a:off x="0" y="0"/>
          <a:ext cx="0" cy="0"/>
          <a:chOff x="0" y="0"/>
          <a:chExt cx="0" cy="0"/>
        </a:xfrm>
      </p:grpSpPr>
      <p:sp>
        <p:nvSpPr>
          <p:cNvPr id="1056" name="Rectangular Callout 101"/>
          <p:cNvSpPr>
            <a:spLocks noChangeAspect="1"/>
          </p:cNvSpPr>
          <p:nvPr/>
        </p:nvSpPr>
        <p:spPr bwMode="auto">
          <a:xfrm>
            <a:off x="319088" y="1452563"/>
            <a:ext cx="773112" cy="773112"/>
          </a:xfrm>
          <a:prstGeom prst="wedgeRectCallout">
            <a:avLst>
              <a:gd name="adj1" fmla="val -19995"/>
              <a:gd name="adj2" fmla="val 65000"/>
            </a:avLst>
          </a:prstGeom>
          <a:solidFill>
            <a:srgbClr val="FFE181">
              <a:alpha val="5098"/>
            </a:srgbClr>
          </a:solidFill>
          <a:ln w="63500" cap="rnd">
            <a:solidFill>
              <a:srgbClr val="FFE181">
                <a:alpha val="29803"/>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26" name="Oval 55"/>
          <p:cNvSpPr>
            <a:spLocks noChangeAspect="1"/>
          </p:cNvSpPr>
          <p:nvPr/>
        </p:nvSpPr>
        <p:spPr bwMode="auto">
          <a:xfrm>
            <a:off x="2424113" y="4872038"/>
            <a:ext cx="1743075" cy="1909762"/>
          </a:xfrm>
          <a:prstGeom prst="wedgeRectCallout">
            <a:avLst>
              <a:gd name="adj1" fmla="val -13921"/>
              <a:gd name="adj2" fmla="val 63694"/>
            </a:avLst>
          </a:prstGeom>
          <a:solidFill>
            <a:srgbClr val="FDC51B">
              <a:alpha val="7059"/>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27" name="Rectangular Callout 52"/>
          <p:cNvSpPr>
            <a:spLocks noChangeAspect="1"/>
          </p:cNvSpPr>
          <p:nvPr/>
        </p:nvSpPr>
        <p:spPr bwMode="auto">
          <a:xfrm>
            <a:off x="2279650" y="4879975"/>
            <a:ext cx="1909763" cy="1909763"/>
          </a:xfrm>
          <a:prstGeom prst="wedgeRectCallout">
            <a:avLst>
              <a:gd name="adj1" fmla="val -19995"/>
              <a:gd name="adj2" fmla="val 65000"/>
            </a:avLst>
          </a:prstGeom>
          <a:solidFill>
            <a:srgbClr val="FDC51B">
              <a:alpha val="9804"/>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31" name="Rectangular Callout 130"/>
          <p:cNvSpPr>
            <a:spLocks noChangeAspect="1"/>
          </p:cNvSpPr>
          <p:nvPr/>
        </p:nvSpPr>
        <p:spPr bwMode="auto">
          <a:xfrm>
            <a:off x="-36513" y="-41275"/>
            <a:ext cx="9180513" cy="1909763"/>
          </a:xfrm>
          <a:prstGeom prst="wedgeRectCallout">
            <a:avLst>
              <a:gd name="adj1" fmla="val -19718"/>
              <a:gd name="adj2" fmla="val 45033"/>
            </a:avLst>
          </a:prstGeom>
          <a:solidFill>
            <a:srgbClr val="FDC51B">
              <a:alpha val="20000"/>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35" name="Oval 134"/>
          <p:cNvSpPr>
            <a:spLocks noChangeAspect="1"/>
          </p:cNvSpPr>
          <p:nvPr/>
        </p:nvSpPr>
        <p:spPr bwMode="auto">
          <a:xfrm>
            <a:off x="7494588" y="1095375"/>
            <a:ext cx="1697037" cy="1909763"/>
          </a:xfrm>
          <a:prstGeom prst="wedgeRectCallout">
            <a:avLst>
              <a:gd name="adj1" fmla="val -12222"/>
              <a:gd name="adj2" fmla="val 63329"/>
            </a:avLst>
          </a:prstGeom>
          <a:solidFill>
            <a:srgbClr val="FDC51B">
              <a:alpha val="14117"/>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37" name="Rectangular Callout 136"/>
          <p:cNvSpPr>
            <a:spLocks noChangeAspect="1"/>
          </p:cNvSpPr>
          <p:nvPr/>
        </p:nvSpPr>
        <p:spPr bwMode="auto">
          <a:xfrm>
            <a:off x="6661150" y="4362450"/>
            <a:ext cx="1909763" cy="1909763"/>
          </a:xfrm>
          <a:prstGeom prst="wedgeRectCallout">
            <a:avLst>
              <a:gd name="adj1" fmla="val -19995"/>
              <a:gd name="adj2" fmla="val 65000"/>
            </a:avLst>
          </a:prstGeom>
          <a:solidFill>
            <a:srgbClr val="FDC51B">
              <a:alpha val="5098"/>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0" name="Rectangular Callout 139"/>
          <p:cNvSpPr>
            <a:spLocks noChangeAspect="1"/>
          </p:cNvSpPr>
          <p:nvPr/>
        </p:nvSpPr>
        <p:spPr bwMode="auto">
          <a:xfrm>
            <a:off x="5468938" y="2206625"/>
            <a:ext cx="1908175" cy="1909763"/>
          </a:xfrm>
          <a:prstGeom prst="wedgeRectCallout">
            <a:avLst>
              <a:gd name="adj1" fmla="val -19995"/>
              <a:gd name="adj2" fmla="val 65000"/>
            </a:avLst>
          </a:prstGeom>
          <a:solidFill>
            <a:srgbClr val="FDC51B">
              <a:alpha val="14117"/>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2" name="Oval 117"/>
          <p:cNvSpPr>
            <a:spLocks noChangeAspect="1"/>
          </p:cNvSpPr>
          <p:nvPr/>
        </p:nvSpPr>
        <p:spPr bwMode="auto">
          <a:xfrm>
            <a:off x="8397875" y="598488"/>
            <a:ext cx="793750" cy="1252537"/>
          </a:xfrm>
          <a:prstGeom prst="wedgeRectCallout">
            <a:avLst>
              <a:gd name="adj1" fmla="val 5653"/>
              <a:gd name="adj2" fmla="val 595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4" name="Rectangular Callout 119"/>
          <p:cNvSpPr>
            <a:spLocks noChangeAspect="1"/>
          </p:cNvSpPr>
          <p:nvPr/>
        </p:nvSpPr>
        <p:spPr bwMode="auto">
          <a:xfrm>
            <a:off x="6872288" y="1450975"/>
            <a:ext cx="1217612" cy="1217613"/>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5" name="Rectangular Callout 120"/>
          <p:cNvSpPr>
            <a:spLocks noChangeAspect="1"/>
          </p:cNvSpPr>
          <p:nvPr/>
        </p:nvSpPr>
        <p:spPr bwMode="auto">
          <a:xfrm>
            <a:off x="1851025" y="2755900"/>
            <a:ext cx="1041400" cy="1041400"/>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6" name="Rectangular Callout 121"/>
          <p:cNvSpPr>
            <a:spLocks noChangeAspect="1"/>
          </p:cNvSpPr>
          <p:nvPr/>
        </p:nvSpPr>
        <p:spPr bwMode="auto">
          <a:xfrm>
            <a:off x="7750175" y="2662238"/>
            <a:ext cx="720725" cy="720725"/>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9" name="Oval 126"/>
          <p:cNvSpPr>
            <a:spLocks noChangeAspect="1"/>
          </p:cNvSpPr>
          <p:nvPr/>
        </p:nvSpPr>
        <p:spPr bwMode="auto">
          <a:xfrm>
            <a:off x="5791200" y="6489700"/>
            <a:ext cx="1116013" cy="444500"/>
          </a:xfrm>
          <a:prstGeom prst="wedgeRectCallout">
            <a:avLst>
              <a:gd name="adj1" fmla="val -19995"/>
              <a:gd name="adj2" fmla="val 65000"/>
            </a:avLst>
          </a:prstGeom>
          <a:solidFill>
            <a:srgbClr val="FDC51B">
              <a:alpha val="5098"/>
            </a:srgbClr>
          </a:solidFill>
          <a:ln w="177800" cap="rnd">
            <a:solidFill>
              <a:srgbClr val="FEEAAC">
                <a:alpha val="313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50" name="Oval 127"/>
          <p:cNvSpPr>
            <a:spLocks noChangeAspect="1"/>
          </p:cNvSpPr>
          <p:nvPr/>
        </p:nvSpPr>
        <p:spPr bwMode="auto">
          <a:xfrm>
            <a:off x="6127750" y="6408738"/>
            <a:ext cx="1236663" cy="525462"/>
          </a:xfrm>
          <a:prstGeom prst="wedgeRectCallout">
            <a:avLst>
              <a:gd name="adj1" fmla="val -19995"/>
              <a:gd name="adj2" fmla="val 65000"/>
            </a:avLst>
          </a:prstGeom>
          <a:solidFill>
            <a:srgbClr val="FDC51B">
              <a:alpha val="5098"/>
            </a:srgbClr>
          </a:solidFill>
          <a:ln w="177800" cap="rnd">
            <a:solidFill>
              <a:srgbClr val="FEEAAC">
                <a:alpha val="313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52" name="Rectangular Callout 96"/>
          <p:cNvSpPr>
            <a:spLocks noChangeAspect="1"/>
          </p:cNvSpPr>
          <p:nvPr userDrawn="1"/>
        </p:nvSpPr>
        <p:spPr bwMode="auto">
          <a:xfrm>
            <a:off x="11113" y="4941888"/>
            <a:ext cx="611187" cy="611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59" name="Rectangular Callout 106"/>
          <p:cNvSpPr>
            <a:spLocks noChangeAspect="1"/>
          </p:cNvSpPr>
          <p:nvPr/>
        </p:nvSpPr>
        <p:spPr bwMode="auto">
          <a:xfrm>
            <a:off x="7967663" y="2281238"/>
            <a:ext cx="1128712" cy="1128712"/>
          </a:xfrm>
          <a:prstGeom prst="wedgeRectCallout">
            <a:avLst>
              <a:gd name="adj1" fmla="val -19995"/>
              <a:gd name="adj2" fmla="val 65000"/>
            </a:avLst>
          </a:prstGeom>
          <a:solidFill>
            <a:srgbClr val="FFE181">
              <a:alpha val="5098"/>
            </a:srgbClr>
          </a:solidFill>
          <a:ln w="12700" cap="rnd">
            <a:solidFill>
              <a:srgbClr val="FFE181">
                <a:alpha val="29803"/>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3" name="Rectangular Callout 110"/>
          <p:cNvSpPr>
            <a:spLocks noChangeAspect="1"/>
          </p:cNvSpPr>
          <p:nvPr/>
        </p:nvSpPr>
        <p:spPr bwMode="auto">
          <a:xfrm>
            <a:off x="7629525" y="5611813"/>
            <a:ext cx="739775" cy="738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4" name="Rectangular Callout 111"/>
          <p:cNvSpPr>
            <a:spLocks noChangeAspect="1"/>
          </p:cNvSpPr>
          <p:nvPr/>
        </p:nvSpPr>
        <p:spPr bwMode="auto">
          <a:xfrm>
            <a:off x="6972300" y="5241925"/>
            <a:ext cx="739775" cy="739775"/>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5" name="Rectangular Callout 112"/>
          <p:cNvSpPr>
            <a:spLocks noChangeAspect="1"/>
          </p:cNvSpPr>
          <p:nvPr/>
        </p:nvSpPr>
        <p:spPr bwMode="auto">
          <a:xfrm>
            <a:off x="7494588" y="4927600"/>
            <a:ext cx="738187" cy="739775"/>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6" name="Rectangular Callout 113"/>
          <p:cNvSpPr>
            <a:spLocks noChangeAspect="1"/>
          </p:cNvSpPr>
          <p:nvPr/>
        </p:nvSpPr>
        <p:spPr bwMode="auto">
          <a:xfrm>
            <a:off x="8229600" y="5667375"/>
            <a:ext cx="604838" cy="604838"/>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7" name="Rectangular Callout 114"/>
          <p:cNvSpPr>
            <a:spLocks noChangeAspect="1"/>
          </p:cNvSpPr>
          <p:nvPr/>
        </p:nvSpPr>
        <p:spPr bwMode="auto">
          <a:xfrm>
            <a:off x="8078788" y="4097338"/>
            <a:ext cx="554037" cy="55403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8" name="Rectangular Callout 115"/>
          <p:cNvSpPr>
            <a:spLocks noChangeAspect="1"/>
          </p:cNvSpPr>
          <p:nvPr/>
        </p:nvSpPr>
        <p:spPr bwMode="auto">
          <a:xfrm>
            <a:off x="8412163" y="5057775"/>
            <a:ext cx="554037" cy="554038"/>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9" name="Oval 116"/>
          <p:cNvSpPr>
            <a:spLocks noChangeAspect="1"/>
          </p:cNvSpPr>
          <p:nvPr/>
        </p:nvSpPr>
        <p:spPr bwMode="auto">
          <a:xfrm>
            <a:off x="8688388" y="4791075"/>
            <a:ext cx="503237" cy="552450"/>
          </a:xfrm>
          <a:prstGeom prst="wedgeRectCallout">
            <a:avLst>
              <a:gd name="adj1" fmla="val -13657"/>
              <a:gd name="adj2" fmla="val 63639"/>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8" name="Title Placeholder 1"/>
          <p:cNvSpPr>
            <a:spLocks noGrp="1" noChangeArrowheads="1"/>
          </p:cNvSpPr>
          <p:nvPr>
            <p:ph type="title" idx="4294967295"/>
          </p:nvPr>
        </p:nvSpPr>
        <p:spPr bwMode="auto">
          <a:xfrm>
            <a:off x="2071688" y="3462338"/>
            <a:ext cx="7124700" cy="128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sym typeface="Calibri" panose="020F0502020204030204" pitchFamily="34" charset="0"/>
              </a:rPr>
              <a:t>Click to edit Master title style</a:t>
            </a:r>
          </a:p>
        </p:txBody>
      </p:sp>
      <p:sp>
        <p:nvSpPr>
          <p:cNvPr id="1072" name="Date Placeholder 3"/>
          <p:cNvSpPr>
            <a:spLocks noGrp="1" noChangeArrowheads="1"/>
          </p:cNvSpPr>
          <p:nvPr>
            <p:ph type="dt" sz="half" idx="2"/>
          </p:nvPr>
        </p:nvSpPr>
        <p:spPr bwMode="auto">
          <a:xfrm>
            <a:off x="6437313" y="6450013"/>
            <a:ext cx="2133600" cy="33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900">
                <a:solidFill>
                  <a:srgbClr val="FFFFFF"/>
                </a:solidFill>
              </a:defRPr>
            </a:lvl1pPr>
          </a:lstStyle>
          <a:p>
            <a:pPr>
              <a:defRPr/>
            </a:pPr>
            <a:fld id="{71397051-2CEA-4E47-B291-566FE1D0EB2F}" type="datetime1">
              <a:rPr lang="zh-CN" altLang="en-US"/>
              <a:pPr>
                <a:defRPr/>
              </a:pPr>
              <a:t>2017/7/5</a:t>
            </a:fld>
            <a:endParaRPr lang="en-US" altLang="zh-CN" sz="1800">
              <a:solidFill>
                <a:schemeClr val="tx1"/>
              </a:solidFill>
            </a:endParaRPr>
          </a:p>
        </p:txBody>
      </p:sp>
      <p:sp>
        <p:nvSpPr>
          <p:cNvPr id="1073" name="Footer Placeholder 4"/>
          <p:cNvSpPr>
            <a:spLocks noGrp="1" noChangeArrowheads="1"/>
          </p:cNvSpPr>
          <p:nvPr>
            <p:ph type="ftr" sz="quarter" idx="3"/>
          </p:nvPr>
        </p:nvSpPr>
        <p:spPr bwMode="auto">
          <a:xfrm>
            <a:off x="1181100" y="6450013"/>
            <a:ext cx="5256213" cy="33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900">
                <a:solidFill>
                  <a:srgbClr val="FFFFFF"/>
                </a:solidFill>
              </a:defRPr>
            </a:lvl1pPr>
          </a:lstStyle>
          <a:p>
            <a:pPr>
              <a:defRPr/>
            </a:pPr>
            <a:endParaRPr lang="zh-CN" altLang="zh-CN"/>
          </a:p>
        </p:txBody>
      </p:sp>
      <p:sp>
        <p:nvSpPr>
          <p:cNvPr id="1074" name="Slide Number Placeholder 5"/>
          <p:cNvSpPr>
            <a:spLocks noGrp="1" noChangeArrowheads="1"/>
          </p:cNvSpPr>
          <p:nvPr>
            <p:ph type="sldNum" sz="quarter" idx="4"/>
          </p:nvPr>
        </p:nvSpPr>
        <p:spPr bwMode="auto">
          <a:xfrm>
            <a:off x="573088" y="6450013"/>
            <a:ext cx="608012" cy="33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solidFill>
                  <a:srgbClr val="FFFFFF"/>
                </a:solidFill>
              </a:defRPr>
            </a:lvl1pPr>
          </a:lstStyle>
          <a:p>
            <a:pPr>
              <a:defRPr/>
            </a:pPr>
            <a:fld id="{830C58FB-BAFC-46B9-A91D-F0A6C1A125EC}" type="slidenum">
              <a:rPr lang="zh-CN" altLang="en-US"/>
              <a:pPr>
                <a:defRPr/>
              </a:pPr>
              <a:t>‹#›</a:t>
            </a:fld>
            <a:endParaRPr lang="en-US" altLang="zh-CN">
              <a:solidFill>
                <a:schemeClr val="tx1"/>
              </a:solidFill>
            </a:endParaRPr>
          </a:p>
        </p:txBody>
      </p:sp>
      <p:sp>
        <p:nvSpPr>
          <p:cNvPr id="1075" name="Oval 54"/>
          <p:cNvSpPr>
            <a:spLocks noChangeAspect="1"/>
          </p:cNvSpPr>
          <p:nvPr/>
        </p:nvSpPr>
        <p:spPr bwMode="auto">
          <a:xfrm>
            <a:off x="1582738" y="5454650"/>
            <a:ext cx="1909762" cy="1468438"/>
          </a:xfrm>
          <a:prstGeom prst="wedgeRectCallout">
            <a:avLst>
              <a:gd name="adj1" fmla="val -19995"/>
              <a:gd name="adj2" fmla="val 65000"/>
            </a:avLst>
          </a:prstGeom>
          <a:solidFill>
            <a:srgbClr val="FDC51B">
              <a:alpha val="7059"/>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6" name="Rectangular Callout 56"/>
          <p:cNvSpPr>
            <a:spLocks noChangeAspect="1"/>
          </p:cNvSpPr>
          <p:nvPr/>
        </p:nvSpPr>
        <p:spPr bwMode="auto">
          <a:xfrm>
            <a:off x="8570913" y="3382963"/>
            <a:ext cx="306387" cy="30638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7" name="Rectangular Callout 57"/>
          <p:cNvSpPr>
            <a:spLocks noChangeAspect="1"/>
          </p:cNvSpPr>
          <p:nvPr/>
        </p:nvSpPr>
        <p:spPr bwMode="auto">
          <a:xfrm>
            <a:off x="8397875" y="3536950"/>
            <a:ext cx="306388" cy="304800"/>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8" name="Rectangular Callout 58"/>
          <p:cNvSpPr>
            <a:spLocks noChangeAspect="1"/>
          </p:cNvSpPr>
          <p:nvPr/>
        </p:nvSpPr>
        <p:spPr bwMode="auto">
          <a:xfrm>
            <a:off x="8609013" y="3689350"/>
            <a:ext cx="306387" cy="304800"/>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9" name="Rectangular Callout 59"/>
          <p:cNvSpPr>
            <a:spLocks noChangeAspect="1"/>
          </p:cNvSpPr>
          <p:nvPr/>
        </p:nvSpPr>
        <p:spPr bwMode="auto">
          <a:xfrm>
            <a:off x="155575" y="2698750"/>
            <a:ext cx="466725" cy="466725"/>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80" name="Rectangular Callout 60"/>
          <p:cNvSpPr>
            <a:spLocks noChangeAspect="1"/>
          </p:cNvSpPr>
          <p:nvPr/>
        </p:nvSpPr>
        <p:spPr bwMode="auto">
          <a:xfrm>
            <a:off x="474663" y="3167063"/>
            <a:ext cx="458787" cy="4587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81" name="Rectangular Callout 61"/>
          <p:cNvSpPr>
            <a:spLocks noChangeAspect="1"/>
          </p:cNvSpPr>
          <p:nvPr/>
        </p:nvSpPr>
        <p:spPr bwMode="auto">
          <a:xfrm>
            <a:off x="269875" y="3382963"/>
            <a:ext cx="352425" cy="35083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83" name="Rectangular Callout 63"/>
          <p:cNvSpPr>
            <a:spLocks noChangeAspect="1"/>
          </p:cNvSpPr>
          <p:nvPr/>
        </p:nvSpPr>
        <p:spPr bwMode="auto">
          <a:xfrm>
            <a:off x="6172200" y="2395538"/>
            <a:ext cx="1219200" cy="1217612"/>
          </a:xfrm>
          <a:prstGeom prst="wedgeRectCallout">
            <a:avLst>
              <a:gd name="adj1" fmla="val -19995"/>
              <a:gd name="adj2" fmla="val 65000"/>
            </a:avLst>
          </a:prstGeom>
          <a:solidFill>
            <a:srgbClr val="FDC51B">
              <a:alpha val="9804"/>
            </a:srgbClr>
          </a:solidFill>
          <a:ln w="177800" cap="rnd">
            <a:solidFill>
              <a:srgbClr val="FEEAAC">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marL="457200" indent="-457200" algn="l"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9144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13716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8288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22860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algn="l" defTabSz="457200" rtl="0" eaLnBrk="0" fontAlgn="base" hangingPunct="0">
        <a:spcBef>
          <a:spcPct val="20000"/>
        </a:spcBef>
        <a:spcAft>
          <a:spcPts val="600"/>
        </a:spcAft>
        <a:buClr>
          <a:schemeClr val="tx2"/>
        </a:buClr>
        <a:defRPr sz="1600" kern="1200">
          <a:solidFill>
            <a:schemeClr val="tx1"/>
          </a:solidFill>
          <a:latin typeface="+mn-lt"/>
          <a:ea typeface="+mn-ea"/>
          <a:cs typeface="+mn-cs"/>
          <a:sym typeface="Calibri" panose="020F0502020204030204" pitchFamily="34" charset="0"/>
        </a:defRPr>
      </a:lvl1pPr>
      <a:lvl2pPr marL="742950" indent="-285750" algn="l" defTabSz="457200" rtl="0" eaLnBrk="0" fontAlgn="base" hangingPunct="0">
        <a:spcBef>
          <a:spcPct val="20000"/>
        </a:spcBef>
        <a:spcAft>
          <a:spcPts val="600"/>
        </a:spcAft>
        <a:buClr>
          <a:schemeClr val="tx2"/>
        </a:buClr>
        <a:buFont typeface="Wingdings 2" panose="05020102010507070707" pitchFamily="18" charset="2"/>
        <a:buChar char=""/>
        <a:defRPr sz="1400" kern="1200">
          <a:solidFill>
            <a:schemeClr val="tx1"/>
          </a:solidFill>
          <a:latin typeface="+mn-lt"/>
          <a:ea typeface="+mn-ea"/>
          <a:cs typeface="+mn-cs"/>
          <a:sym typeface="Calibri" panose="020F0502020204030204" pitchFamily="34" charset="0"/>
        </a:defRPr>
      </a:lvl2pPr>
      <a:lvl3pPr marL="1143000" indent="-228600" algn="l" defTabSz="457200" rtl="0" eaLnBrk="0" fontAlgn="base" hangingPunct="0">
        <a:spcBef>
          <a:spcPct val="20000"/>
        </a:spcBef>
        <a:spcAft>
          <a:spcPts val="600"/>
        </a:spcAft>
        <a:buClr>
          <a:schemeClr val="tx2"/>
        </a:buClr>
        <a:buFont typeface="Wingdings 2" panose="05020102010507070707" pitchFamily="18" charset="2"/>
        <a:buChar char=""/>
        <a:defRPr sz="1200" kern="1200">
          <a:solidFill>
            <a:schemeClr val="tx1"/>
          </a:solidFill>
          <a:latin typeface="+mn-lt"/>
          <a:ea typeface="+mn-ea"/>
          <a:cs typeface="+mn-cs"/>
          <a:sym typeface="Calibri" panose="020F0502020204030204" pitchFamily="34" charset="0"/>
        </a:defRPr>
      </a:lvl3pPr>
      <a:lvl4pPr marL="1600200" indent="-228600" algn="l" defTabSz="457200" rtl="0" eaLnBrk="0" fontAlgn="base" hangingPunct="0">
        <a:spcBef>
          <a:spcPct val="20000"/>
        </a:spcBef>
        <a:spcAft>
          <a:spcPts val="600"/>
        </a:spcAft>
        <a:buClr>
          <a:schemeClr val="tx2"/>
        </a:buClr>
        <a:buFont typeface="Wingdings 2" panose="05020102010507070707" pitchFamily="18" charset="2"/>
        <a:buChar char=""/>
        <a:defRPr sz="1100" kern="1200">
          <a:solidFill>
            <a:schemeClr val="tx1"/>
          </a:solidFill>
          <a:latin typeface="+mn-lt"/>
          <a:ea typeface="+mn-ea"/>
          <a:cs typeface="+mn-cs"/>
          <a:sym typeface="Calibri" panose="020F0502020204030204" pitchFamily="34" charset="0"/>
        </a:defRPr>
      </a:lvl4pPr>
      <a:lvl5pPr marL="2057400" indent="-228600" algn="l" defTabSz="457200" rtl="0" eaLnBrk="0" fontAlgn="base" hangingPunct="0">
        <a:spcBef>
          <a:spcPct val="20000"/>
        </a:spcBef>
        <a:spcAft>
          <a:spcPts val="600"/>
        </a:spcAft>
        <a:buClr>
          <a:schemeClr val="tx2"/>
        </a:buClr>
        <a:buFont typeface="Wingdings 2" panose="05020102010507070707" pitchFamily="18" charset="2"/>
        <a:buChar char=""/>
        <a:defRPr sz="11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Microsoft_Visio_2003-2010_Drawing1.vsd"/><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28.wmf"/><Relationship Id="rId9" Type="http://schemas.openxmlformats.org/officeDocument/2006/relationships/image" Target="../media/image2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pSp>
        <p:nvGrpSpPr>
          <p:cNvPr id="3074" name="组合 6"/>
          <p:cNvGrpSpPr>
            <a:grpSpLocks/>
          </p:cNvGrpSpPr>
          <p:nvPr/>
        </p:nvGrpSpPr>
        <p:grpSpPr bwMode="auto">
          <a:xfrm>
            <a:off x="111125" y="387350"/>
            <a:ext cx="8912225" cy="6049963"/>
            <a:chOff x="111317" y="387255"/>
            <a:chExt cx="8912033" cy="6050883"/>
          </a:xfrm>
        </p:grpSpPr>
        <p:grpSp>
          <p:nvGrpSpPr>
            <p:cNvPr id="3078" name="Group 5"/>
            <p:cNvGrpSpPr>
              <a:grpSpLocks/>
            </p:cNvGrpSpPr>
            <p:nvPr/>
          </p:nvGrpSpPr>
          <p:grpSpPr bwMode="auto">
            <a:xfrm>
              <a:off x="6686550" y="3251200"/>
              <a:ext cx="2336800" cy="817563"/>
              <a:chOff x="0" y="0"/>
              <a:chExt cx="1447453" cy="431768"/>
            </a:xfrm>
          </p:grpSpPr>
          <p:sp>
            <p:nvSpPr>
              <p:cNvPr id="3085" name="Isosceles Triangle 5"/>
              <p:cNvSpPr>
                <a:spLocks noChangeArrowheads="1"/>
              </p:cNvSpPr>
              <p:nvPr/>
            </p:nvSpPr>
            <p:spPr bwMode="auto">
              <a:xfrm rot="10800000" flipV="1">
                <a:off x="907711" y="144610"/>
                <a:ext cx="488987" cy="171397"/>
              </a:xfrm>
              <a:prstGeom prst="triangle">
                <a:avLst>
                  <a:gd name="adj" fmla="val 50000"/>
                </a:avLst>
              </a:prstGeom>
              <a:solidFill>
                <a:srgbClr val="ED5E00"/>
              </a:soli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6" name="Isosceles Triangle 6"/>
              <p:cNvSpPr>
                <a:spLocks noChangeArrowheads="1"/>
              </p:cNvSpPr>
              <p:nvPr/>
            </p:nvSpPr>
            <p:spPr bwMode="auto">
              <a:xfrm rot="10800000" flipV="1">
                <a:off x="516010" y="260371"/>
                <a:ext cx="488987" cy="171397"/>
              </a:xfrm>
              <a:prstGeom prst="triangle">
                <a:avLst>
                  <a:gd name="adj" fmla="val 50000"/>
                </a:avLst>
              </a:prstGeom>
              <a:solidFill>
                <a:srgbClr val="FFA600"/>
              </a:soli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7" name="Isosceles Triangle 7"/>
              <p:cNvSpPr>
                <a:spLocks noChangeArrowheads="1"/>
              </p:cNvSpPr>
              <p:nvPr/>
            </p:nvSpPr>
            <p:spPr bwMode="auto">
              <a:xfrm rot="10800000" flipV="1">
                <a:off x="848441" y="8470"/>
                <a:ext cx="289865" cy="101602"/>
              </a:xfrm>
              <a:prstGeom prst="triangle">
                <a:avLst>
                  <a:gd name="adj" fmla="val 50000"/>
                </a:avLst>
              </a:prstGeom>
              <a:noFill/>
              <a:ln w="19050" cap="rnd">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8" name="Isosceles Triangle 8"/>
              <p:cNvSpPr>
                <a:spLocks noChangeArrowheads="1"/>
              </p:cNvSpPr>
              <p:nvPr/>
            </p:nvSpPr>
            <p:spPr bwMode="auto">
              <a:xfrm rot="10800000" flipV="1">
                <a:off x="1302521" y="110074"/>
                <a:ext cx="144932" cy="50801"/>
              </a:xfrm>
              <a:prstGeom prst="triangle">
                <a:avLst>
                  <a:gd name="adj" fmla="val 50000"/>
                </a:avLst>
              </a:prstGeom>
              <a:noFill/>
              <a:ln w="19050" cap="rnd">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9" name="Isosceles Triangle 9"/>
              <p:cNvSpPr>
                <a:spLocks noChangeArrowheads="1"/>
              </p:cNvSpPr>
              <p:nvPr/>
            </p:nvSpPr>
            <p:spPr bwMode="auto">
              <a:xfrm rot="10800000" flipV="1">
                <a:off x="0" y="0"/>
                <a:ext cx="1223360" cy="428806"/>
              </a:xfrm>
              <a:prstGeom prst="triangle">
                <a:avLst>
                  <a:gd name="adj" fmla="val 50000"/>
                </a:avLst>
              </a:prstGeom>
              <a:noFill/>
              <a:ln w="19050" cap="rnd">
                <a:solidFill>
                  <a:srgbClr val="FFA600"/>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grpSp>
        <p:grpSp>
          <p:nvGrpSpPr>
            <p:cNvPr id="3079" name="组合 4"/>
            <p:cNvGrpSpPr>
              <a:grpSpLocks/>
            </p:cNvGrpSpPr>
            <p:nvPr/>
          </p:nvGrpSpPr>
          <p:grpSpPr bwMode="auto">
            <a:xfrm>
              <a:off x="111317" y="387255"/>
              <a:ext cx="3901125" cy="6050883"/>
              <a:chOff x="111317" y="387255"/>
              <a:chExt cx="3901125" cy="6050883"/>
            </a:xfrm>
          </p:grpSpPr>
          <p:pic>
            <p:nvPicPr>
              <p:cNvPr id="3081" name="图片 2"/>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92356" y="387255"/>
                <a:ext cx="2620086" cy="1100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82" name="组合 13"/>
              <p:cNvGrpSpPr>
                <a:grpSpLocks/>
              </p:cNvGrpSpPr>
              <p:nvPr/>
            </p:nvGrpSpPr>
            <p:grpSpPr bwMode="auto">
              <a:xfrm>
                <a:off x="111317" y="5990045"/>
                <a:ext cx="2572635" cy="448093"/>
                <a:chOff x="3117428" y="5637963"/>
                <a:chExt cx="2572635" cy="448093"/>
              </a:xfrm>
            </p:grpSpPr>
            <p:pic>
              <p:nvPicPr>
                <p:cNvPr id="3083" name="图片 14"/>
                <p:cNvPicPr>
                  <a:picLocks noChangeAspect="1"/>
                </p:cNvPicPr>
                <p:nvPr/>
              </p:nvPicPr>
              <p:blipFill>
                <a:blip r:embed="rId5" cstate="print">
                  <a:extLst>
                    <a:ext uri="{28A0092B-C50C-407E-A947-70E740481C1C}">
                      <a14:useLocalDpi xmlns:a14="http://schemas.microsoft.com/office/drawing/2010/main" xmlns="" val="0"/>
                    </a:ext>
                  </a:extLst>
                </a:blip>
                <a:srcRect l="20432" t="4443" r="22231" b="32346"/>
                <a:stretch>
                  <a:fillRect/>
                </a:stretch>
              </p:blipFill>
              <p:spPr bwMode="auto">
                <a:xfrm>
                  <a:off x="3117428" y="5637963"/>
                  <a:ext cx="458110" cy="441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84" name="图片 15"/>
                <p:cNvPicPr>
                  <a:picLocks noChangeAspect="1"/>
                </p:cNvPicPr>
                <p:nvPr/>
              </p:nvPicPr>
              <p:blipFill>
                <a:blip r:embed="rId6" cstate="print">
                  <a:extLst>
                    <a:ext uri="{28A0092B-C50C-407E-A947-70E740481C1C}">
                      <a14:useLocalDpi xmlns:a14="http://schemas.microsoft.com/office/drawing/2010/main" xmlns="" val="0"/>
                    </a:ext>
                  </a:extLst>
                </a:blip>
                <a:srcRect l="8124" t="66331" r="13905" b="15274"/>
                <a:stretch>
                  <a:fillRect/>
                </a:stretch>
              </p:blipFill>
              <p:spPr bwMode="auto">
                <a:xfrm>
                  <a:off x="3599102" y="5654892"/>
                  <a:ext cx="2090961" cy="431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3080" name="文本框 5"/>
            <p:cNvSpPr txBox="1">
              <a:spLocks noChangeArrowheads="1"/>
            </p:cNvSpPr>
            <p:nvPr/>
          </p:nvSpPr>
          <p:spPr bwMode="auto">
            <a:xfrm>
              <a:off x="3180728" y="4626590"/>
              <a:ext cx="2441641" cy="769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smtClean="0">
                  <a:solidFill>
                    <a:schemeClr val="bg2"/>
                  </a:solidFill>
                  <a:latin typeface="华文新魏" panose="02010800040101010101" pitchFamily="2" charset="-122"/>
                  <a:ea typeface="华文新魏" panose="02010800040101010101" pitchFamily="2" charset="-122"/>
                </a:rPr>
                <a:t>课程</a:t>
              </a:r>
              <a:r>
                <a:rPr lang="zh-CN" altLang="en-US" sz="4400" b="1" dirty="0">
                  <a:solidFill>
                    <a:schemeClr val="bg2"/>
                  </a:solidFill>
                  <a:latin typeface="华文新魏" panose="02010800040101010101" pitchFamily="2" charset="-122"/>
                  <a:ea typeface="华文新魏" panose="02010800040101010101" pitchFamily="2" charset="-122"/>
                </a:rPr>
                <a:t>概述</a:t>
              </a:r>
            </a:p>
          </p:txBody>
        </p:sp>
      </p:grpSp>
      <p:grpSp>
        <p:nvGrpSpPr>
          <p:cNvPr id="3075" name="组合 2"/>
          <p:cNvGrpSpPr>
            <a:grpSpLocks/>
          </p:cNvGrpSpPr>
          <p:nvPr/>
        </p:nvGrpSpPr>
        <p:grpSpPr bwMode="auto">
          <a:xfrm>
            <a:off x="6119813" y="371475"/>
            <a:ext cx="3014662" cy="723900"/>
            <a:chOff x="7350959" y="5852537"/>
            <a:chExt cx="3013506" cy="723328"/>
          </a:xfrm>
        </p:grpSpPr>
        <p:sp>
          <p:nvSpPr>
            <p:cNvPr id="3076" name="文本框 5"/>
            <p:cNvSpPr txBox="1">
              <a:spLocks noChangeArrowheads="1"/>
            </p:cNvSpPr>
            <p:nvPr/>
          </p:nvSpPr>
          <p:spPr bwMode="auto">
            <a:xfrm>
              <a:off x="7950081" y="6067575"/>
              <a:ext cx="2414384" cy="46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EA870D"/>
                  </a:solidFill>
                  <a:latin typeface="华文新魏" panose="02010800040101010101" pitchFamily="2" charset="-122"/>
                  <a:ea typeface="华文新魏" panose="02010800040101010101" pitchFamily="2" charset="-122"/>
                </a:rPr>
                <a:t>信息素养实践 一</a:t>
              </a:r>
            </a:p>
          </p:txBody>
        </p:sp>
        <p:pic>
          <p:nvPicPr>
            <p:cNvPr id="3077" name="图片 1"/>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350959" y="5852537"/>
              <a:ext cx="727892" cy="723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2006024" y="1497880"/>
            <a:ext cx="5329238" cy="460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信息、素养</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信息意识</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信息能力</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信息技术</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信息检索</a:t>
            </a:r>
            <a:endParaRPr lang="en-US" altLang="zh-CN"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rPr>
              <a:t>信息安全</a:t>
            </a:r>
            <a:endParaRPr lang="en-US" altLang="zh-CN"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rPr>
              <a:t>学术论文规范</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7171" name="Title 17"/>
          <p:cNvSpPr>
            <a:spLocks noGrp="1" noChangeArrowheads="1"/>
          </p:cNvSpPr>
          <p:nvPr>
            <p:ph type="title" idx="4294967295"/>
          </p:nvPr>
        </p:nvSpPr>
        <p:spPr>
          <a:xfrm>
            <a:off x="593725"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、信息、素养</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7172" name="组合 72"/>
          <p:cNvGrpSpPr>
            <a:grpSpLocks/>
          </p:cNvGrpSpPr>
          <p:nvPr/>
        </p:nvGrpSpPr>
        <p:grpSpPr bwMode="auto">
          <a:xfrm>
            <a:off x="6269038" y="26988"/>
            <a:ext cx="2874962" cy="449262"/>
            <a:chOff x="5537631" y="26646"/>
            <a:chExt cx="3610350" cy="616932"/>
          </a:xfrm>
        </p:grpSpPr>
        <p:pic>
          <p:nvPicPr>
            <p:cNvPr id="7174" name="图片 70"/>
            <p:cNvPicPr>
              <a:picLocks noChangeAspect="1"/>
            </p:cNvPicPr>
            <p:nvPr/>
          </p:nvPicPr>
          <p:blipFill>
            <a:blip r:embed="rId2"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5" name="图片 71"/>
            <p:cNvPicPr>
              <a:picLocks noChangeAspect="1"/>
            </p:cNvPicPr>
            <p:nvPr/>
          </p:nvPicPr>
          <p:blipFill>
            <a:blip r:embed="rId3"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173" name="文本框 1"/>
          <p:cNvSpPr txBox="1">
            <a:spLocks noChangeArrowheads="1"/>
          </p:cNvSpPr>
          <p:nvPr/>
        </p:nvSpPr>
        <p:spPr bwMode="auto">
          <a:xfrm>
            <a:off x="593725" y="1726224"/>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信息的概念</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593728" y="3133228"/>
            <a:ext cx="6956609" cy="461665"/>
          </a:xfrm>
          <a:prstGeom prst="rect">
            <a:avLst/>
          </a:prstGeom>
        </p:spPr>
        <p:txBody>
          <a:bodyPr wrap="square">
            <a:spAutoFit/>
          </a:bodyPr>
          <a:lstStyle/>
          <a:p>
            <a:pPr marL="342900" indent="-342900">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香农</a:t>
            </a:r>
            <a:r>
              <a:rPr lang="zh-CN" altLang="en-US" sz="2400" dirty="0" smtClean="0">
                <a:solidFill>
                  <a:schemeClr val="bg2"/>
                </a:solidFill>
                <a:latin typeface="微软雅黑" panose="020B0503020204020204" pitchFamily="34" charset="-122"/>
                <a:ea typeface="微软雅黑" panose="020B0503020204020204" pitchFamily="34" charset="-122"/>
              </a:rPr>
              <a:t>：信息</a:t>
            </a:r>
            <a:r>
              <a:rPr lang="zh-CN" altLang="en-US" sz="2400" dirty="0">
                <a:solidFill>
                  <a:schemeClr val="bg2"/>
                </a:solidFill>
                <a:latin typeface="微软雅黑" panose="020B0503020204020204" pitchFamily="34" charset="-122"/>
                <a:ea typeface="微软雅黑" panose="020B0503020204020204" pitchFamily="34" charset="-122"/>
              </a:rPr>
              <a:t>是用来消除随机不确定性的</a:t>
            </a:r>
            <a:r>
              <a:rPr lang="zh-CN" altLang="en-US" sz="2400" dirty="0" smtClean="0">
                <a:solidFill>
                  <a:schemeClr val="bg2"/>
                </a:solidFill>
                <a:latin typeface="微软雅黑" panose="020B0503020204020204" pitchFamily="34" charset="-122"/>
                <a:ea typeface="微软雅黑" panose="020B0503020204020204" pitchFamily="34" charset="-122"/>
              </a:rPr>
              <a:t>东西。</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3" name="矩形 2"/>
          <p:cNvSpPr/>
          <p:nvPr/>
        </p:nvSpPr>
        <p:spPr>
          <a:xfrm>
            <a:off x="587828" y="3661255"/>
            <a:ext cx="7942218" cy="175432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维纳</a:t>
            </a:r>
            <a:r>
              <a:rPr lang="zh-CN" altLang="en-US" sz="2400" dirty="0" smtClean="0">
                <a:solidFill>
                  <a:schemeClr val="bg2"/>
                </a:solidFill>
                <a:latin typeface="微软雅黑" panose="020B0503020204020204" pitchFamily="34" charset="-122"/>
                <a:ea typeface="微软雅黑" panose="020B0503020204020204" pitchFamily="34" charset="-122"/>
              </a:rPr>
              <a:t>：信息</a:t>
            </a:r>
            <a:r>
              <a:rPr lang="zh-CN" altLang="en-US" sz="2400" dirty="0">
                <a:solidFill>
                  <a:schemeClr val="bg2"/>
                </a:solidFill>
                <a:latin typeface="微软雅黑" panose="020B0503020204020204" pitchFamily="34" charset="-122"/>
                <a:ea typeface="微软雅黑" panose="020B0503020204020204" pitchFamily="34" charset="-122"/>
              </a:rPr>
              <a:t>是人们在适应外部世界，并使这种适应</a:t>
            </a:r>
            <a:r>
              <a:rPr lang="zh-CN" altLang="en-US" sz="2400" dirty="0" smtClean="0">
                <a:solidFill>
                  <a:schemeClr val="bg2"/>
                </a:solidFill>
                <a:latin typeface="微软雅黑" panose="020B0503020204020204" pitchFamily="34" charset="-122"/>
                <a:ea typeface="微软雅黑" panose="020B0503020204020204" pitchFamily="34" charset="-122"/>
              </a:rPr>
              <a:t>反 </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pPr>
            <a:r>
              <a:rPr lang="en-US" altLang="zh-CN" sz="2400" dirty="0">
                <a:solidFill>
                  <a:schemeClr val="bg2"/>
                </a:solidFill>
                <a:latin typeface="微软雅黑" panose="020B0503020204020204" pitchFamily="34" charset="-122"/>
                <a:ea typeface="微软雅黑" panose="020B0503020204020204" pitchFamily="34" charset="-122"/>
              </a:rPr>
              <a:t> </a:t>
            </a: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作用</a:t>
            </a:r>
            <a:r>
              <a:rPr lang="zh-CN" altLang="en-US" sz="2400" dirty="0">
                <a:solidFill>
                  <a:schemeClr val="bg2"/>
                </a:solidFill>
                <a:latin typeface="微软雅黑" panose="020B0503020204020204" pitchFamily="34" charset="-122"/>
                <a:ea typeface="微软雅黑" panose="020B0503020204020204" pitchFamily="34" charset="-122"/>
              </a:rPr>
              <a:t>于外部世界的过程中，同外部世界进行互相</a:t>
            </a:r>
            <a:r>
              <a:rPr lang="zh-CN" altLang="en-US" sz="2400" dirty="0" smtClean="0">
                <a:solidFill>
                  <a:schemeClr val="bg2"/>
                </a:solidFill>
                <a:latin typeface="微软雅黑" panose="020B0503020204020204" pitchFamily="34" charset="-122"/>
                <a:ea typeface="微软雅黑" panose="020B0503020204020204" pitchFamily="34" charset="-122"/>
              </a:rPr>
              <a:t>交换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pPr>
            <a:r>
              <a:rPr lang="en-US" altLang="zh-CN" sz="2400" dirty="0">
                <a:solidFill>
                  <a:schemeClr val="bg2"/>
                </a:solidFill>
                <a:latin typeface="微软雅黑" panose="020B0503020204020204" pitchFamily="34" charset="-122"/>
                <a:ea typeface="微软雅黑" panose="020B0503020204020204" pitchFamily="34" charset="-122"/>
              </a:rPr>
              <a:t> </a:t>
            </a: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的</a:t>
            </a:r>
            <a:r>
              <a:rPr lang="zh-CN" altLang="en-US" sz="2400" dirty="0">
                <a:solidFill>
                  <a:schemeClr val="bg2"/>
                </a:solidFill>
                <a:latin typeface="微软雅黑" panose="020B0503020204020204" pitchFamily="34" charset="-122"/>
                <a:ea typeface="微软雅黑" panose="020B0503020204020204" pitchFamily="34" charset="-122"/>
              </a:rPr>
              <a:t>内容和</a:t>
            </a:r>
            <a:r>
              <a:rPr lang="zh-CN" altLang="en-US" sz="2400" dirty="0" smtClean="0">
                <a:solidFill>
                  <a:schemeClr val="bg2"/>
                </a:solidFill>
                <a:latin typeface="微软雅黑" panose="020B0503020204020204" pitchFamily="34" charset="-122"/>
                <a:ea typeface="微软雅黑" panose="020B0503020204020204" pitchFamily="34" charset="-122"/>
              </a:rPr>
              <a:t>名称。</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1" name="矩形 10"/>
          <p:cNvSpPr/>
          <p:nvPr/>
        </p:nvSpPr>
        <p:spPr>
          <a:xfrm>
            <a:off x="593728" y="2513607"/>
            <a:ext cx="6956609" cy="461665"/>
          </a:xfrm>
          <a:prstGeom prst="rect">
            <a:avLst/>
          </a:prstGeom>
        </p:spPr>
        <p:txBody>
          <a:bodyPr wrap="square">
            <a:spAutoFit/>
          </a:bodyPr>
          <a:lstStyle/>
          <a:p>
            <a:pPr marL="342900" indent="-342900">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一切都是信息。</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922678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7172" name="组合 72"/>
          <p:cNvGrpSpPr>
            <a:grpSpLocks/>
          </p:cNvGrpSpPr>
          <p:nvPr/>
        </p:nvGrpSpPr>
        <p:grpSpPr bwMode="auto">
          <a:xfrm>
            <a:off x="6269038" y="26988"/>
            <a:ext cx="2874962" cy="449262"/>
            <a:chOff x="5537631" y="26646"/>
            <a:chExt cx="3610350" cy="616932"/>
          </a:xfrm>
        </p:grpSpPr>
        <p:pic>
          <p:nvPicPr>
            <p:cNvPr id="7174"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5"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文本框 1"/>
          <p:cNvSpPr txBox="1">
            <a:spLocks noChangeArrowheads="1"/>
          </p:cNvSpPr>
          <p:nvPr/>
        </p:nvSpPr>
        <p:spPr bwMode="auto">
          <a:xfrm>
            <a:off x="348065" y="737901"/>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课程</a:t>
            </a:r>
            <a:r>
              <a:rPr lang="zh-CN" altLang="en-US" sz="2800" dirty="0" smtClean="0">
                <a:solidFill>
                  <a:schemeClr val="bg2"/>
                </a:solidFill>
                <a:latin typeface="微软雅黑" panose="020B0503020204020204" pitchFamily="34" charset="-122"/>
                <a:ea typeface="微软雅黑" panose="020B0503020204020204" pitchFamily="34" charset="-122"/>
              </a:rPr>
              <a:t>中的信息</a:t>
            </a:r>
            <a:endParaRPr lang="zh-CN" altLang="en-US" sz="2800" dirty="0">
              <a:solidFill>
                <a:schemeClr val="bg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31940" y="4207812"/>
            <a:ext cx="4335415" cy="2188905"/>
          </a:xfrm>
          <a:prstGeom prst="rect">
            <a:avLst/>
          </a:prstGeom>
        </p:spPr>
      </p:pic>
      <p:grpSp>
        <p:nvGrpSpPr>
          <p:cNvPr id="34" name="组合 33"/>
          <p:cNvGrpSpPr/>
          <p:nvPr/>
        </p:nvGrpSpPr>
        <p:grpSpPr>
          <a:xfrm>
            <a:off x="70977" y="1256833"/>
            <a:ext cx="8320163" cy="5182068"/>
            <a:chOff x="125569" y="1256833"/>
            <a:chExt cx="8320163" cy="5182068"/>
          </a:xfrm>
        </p:grpSpPr>
        <p:sp>
          <p:nvSpPr>
            <p:cNvPr id="14" name="任意多边形 13"/>
            <p:cNvSpPr/>
            <p:nvPr/>
          </p:nvSpPr>
          <p:spPr>
            <a:xfrm>
              <a:off x="125569" y="1256833"/>
              <a:ext cx="8320163" cy="5182068"/>
            </a:xfrm>
            <a:custGeom>
              <a:avLst/>
              <a:gdLst>
                <a:gd name="connsiteX0" fmla="*/ 40944 w 8366078"/>
                <a:gd name="connsiteY0" fmla="*/ 1473958 h 5227093"/>
                <a:gd name="connsiteX1" fmla="*/ 13648 w 8366078"/>
                <a:gd name="connsiteY1" fmla="*/ 750627 h 5227093"/>
                <a:gd name="connsiteX2" fmla="*/ 27296 w 8366078"/>
                <a:gd name="connsiteY2" fmla="*/ 272955 h 5227093"/>
                <a:gd name="connsiteX3" fmla="*/ 95535 w 8366078"/>
                <a:gd name="connsiteY3" fmla="*/ 177421 h 5227093"/>
                <a:gd name="connsiteX4" fmla="*/ 163774 w 8366078"/>
                <a:gd name="connsiteY4" fmla="*/ 163773 h 5227093"/>
                <a:gd name="connsiteX5" fmla="*/ 1132765 w 8366078"/>
                <a:gd name="connsiteY5" fmla="*/ 177421 h 5227093"/>
                <a:gd name="connsiteX6" fmla="*/ 1610436 w 8366078"/>
                <a:gd name="connsiteY6" fmla="*/ 191069 h 5227093"/>
                <a:gd name="connsiteX7" fmla="*/ 2265529 w 8366078"/>
                <a:gd name="connsiteY7" fmla="*/ 204716 h 5227093"/>
                <a:gd name="connsiteX8" fmla="*/ 2388359 w 8366078"/>
                <a:gd name="connsiteY8" fmla="*/ 204716 h 5227093"/>
                <a:gd name="connsiteX9" fmla="*/ 2975212 w 8366078"/>
                <a:gd name="connsiteY9" fmla="*/ 191069 h 5227093"/>
                <a:gd name="connsiteX10" fmla="*/ 3138985 w 8366078"/>
                <a:gd name="connsiteY10" fmla="*/ 163773 h 5227093"/>
                <a:gd name="connsiteX11" fmla="*/ 3193577 w 8366078"/>
                <a:gd name="connsiteY11" fmla="*/ 150125 h 5227093"/>
                <a:gd name="connsiteX12" fmla="*/ 3234520 w 8366078"/>
                <a:gd name="connsiteY12" fmla="*/ 136478 h 5227093"/>
                <a:gd name="connsiteX13" fmla="*/ 3398293 w 8366078"/>
                <a:gd name="connsiteY13" fmla="*/ 109182 h 5227093"/>
                <a:gd name="connsiteX14" fmla="*/ 3466532 w 8366078"/>
                <a:gd name="connsiteY14" fmla="*/ 95534 h 5227093"/>
                <a:gd name="connsiteX15" fmla="*/ 3562066 w 8366078"/>
                <a:gd name="connsiteY15" fmla="*/ 81887 h 5227093"/>
                <a:gd name="connsiteX16" fmla="*/ 3725839 w 8366078"/>
                <a:gd name="connsiteY16" fmla="*/ 40943 h 5227093"/>
                <a:gd name="connsiteX17" fmla="*/ 3862317 w 8366078"/>
                <a:gd name="connsiteY17" fmla="*/ 13648 h 5227093"/>
                <a:gd name="connsiteX18" fmla="*/ 4217159 w 8366078"/>
                <a:gd name="connsiteY18" fmla="*/ 0 h 5227093"/>
                <a:gd name="connsiteX19" fmla="*/ 4462818 w 8366078"/>
                <a:gd name="connsiteY19" fmla="*/ 13648 h 5227093"/>
                <a:gd name="connsiteX20" fmla="*/ 4517409 w 8366078"/>
                <a:gd name="connsiteY20" fmla="*/ 27296 h 5227093"/>
                <a:gd name="connsiteX21" fmla="*/ 4694830 w 8366078"/>
                <a:gd name="connsiteY21" fmla="*/ 40943 h 5227093"/>
                <a:gd name="connsiteX22" fmla="*/ 4749421 w 8366078"/>
                <a:gd name="connsiteY22" fmla="*/ 54591 h 5227093"/>
                <a:gd name="connsiteX23" fmla="*/ 4804012 w 8366078"/>
                <a:gd name="connsiteY23" fmla="*/ 81887 h 5227093"/>
                <a:gd name="connsiteX24" fmla="*/ 4899547 w 8366078"/>
                <a:gd name="connsiteY24" fmla="*/ 95534 h 5227093"/>
                <a:gd name="connsiteX25" fmla="*/ 4981433 w 8366078"/>
                <a:gd name="connsiteY25" fmla="*/ 122830 h 5227093"/>
                <a:gd name="connsiteX26" fmla="*/ 5036024 w 8366078"/>
                <a:gd name="connsiteY26" fmla="*/ 204716 h 5227093"/>
                <a:gd name="connsiteX27" fmla="*/ 5049672 w 8366078"/>
                <a:gd name="connsiteY27" fmla="*/ 245660 h 5227093"/>
                <a:gd name="connsiteX28" fmla="*/ 5090615 w 8366078"/>
                <a:gd name="connsiteY28" fmla="*/ 272955 h 5227093"/>
                <a:gd name="connsiteX29" fmla="*/ 5117911 w 8366078"/>
                <a:gd name="connsiteY29" fmla="*/ 368490 h 5227093"/>
                <a:gd name="connsiteX30" fmla="*/ 5145206 w 8366078"/>
                <a:gd name="connsiteY30" fmla="*/ 436728 h 5227093"/>
                <a:gd name="connsiteX31" fmla="*/ 5186150 w 8366078"/>
                <a:gd name="connsiteY31" fmla="*/ 491319 h 5227093"/>
                <a:gd name="connsiteX32" fmla="*/ 5227093 w 8366078"/>
                <a:gd name="connsiteY32" fmla="*/ 641445 h 5227093"/>
                <a:gd name="connsiteX33" fmla="*/ 5254388 w 8366078"/>
                <a:gd name="connsiteY33" fmla="*/ 682388 h 5227093"/>
                <a:gd name="connsiteX34" fmla="*/ 5281684 w 8366078"/>
                <a:gd name="connsiteY34" fmla="*/ 1323833 h 5227093"/>
                <a:gd name="connsiteX35" fmla="*/ 5240741 w 8366078"/>
                <a:gd name="connsiteY35" fmla="*/ 1651379 h 5227093"/>
                <a:gd name="connsiteX36" fmla="*/ 5199797 w 8366078"/>
                <a:gd name="connsiteY36" fmla="*/ 1815152 h 5227093"/>
                <a:gd name="connsiteX37" fmla="*/ 5172502 w 8366078"/>
                <a:gd name="connsiteY37" fmla="*/ 1856096 h 5227093"/>
                <a:gd name="connsiteX38" fmla="*/ 5131559 w 8366078"/>
                <a:gd name="connsiteY38" fmla="*/ 1883391 h 5227093"/>
                <a:gd name="connsiteX39" fmla="*/ 5076968 w 8366078"/>
                <a:gd name="connsiteY39" fmla="*/ 1937982 h 5227093"/>
                <a:gd name="connsiteX40" fmla="*/ 5008729 w 8366078"/>
                <a:gd name="connsiteY40" fmla="*/ 2006221 h 5227093"/>
                <a:gd name="connsiteX41" fmla="*/ 4926842 w 8366078"/>
                <a:gd name="connsiteY41" fmla="*/ 2088107 h 5227093"/>
                <a:gd name="connsiteX42" fmla="*/ 4817660 w 8366078"/>
                <a:gd name="connsiteY42" fmla="*/ 2183642 h 5227093"/>
                <a:gd name="connsiteX43" fmla="*/ 4735774 w 8366078"/>
                <a:gd name="connsiteY43" fmla="*/ 2251881 h 5227093"/>
                <a:gd name="connsiteX44" fmla="*/ 4708478 w 8366078"/>
                <a:gd name="connsiteY44" fmla="*/ 2292824 h 5227093"/>
                <a:gd name="connsiteX45" fmla="*/ 4776717 w 8366078"/>
                <a:gd name="connsiteY45" fmla="*/ 2279176 h 5227093"/>
                <a:gd name="connsiteX46" fmla="*/ 4940490 w 8366078"/>
                <a:gd name="connsiteY46" fmla="*/ 2265528 h 5227093"/>
                <a:gd name="connsiteX47" fmla="*/ 5363571 w 8366078"/>
                <a:gd name="connsiteY47" fmla="*/ 2279176 h 5227093"/>
                <a:gd name="connsiteX48" fmla="*/ 5459105 w 8366078"/>
                <a:gd name="connsiteY48" fmla="*/ 2292824 h 5227093"/>
                <a:gd name="connsiteX49" fmla="*/ 5595582 w 8366078"/>
                <a:gd name="connsiteY49" fmla="*/ 2306472 h 5227093"/>
                <a:gd name="connsiteX50" fmla="*/ 5827594 w 8366078"/>
                <a:gd name="connsiteY50" fmla="*/ 2333767 h 5227093"/>
                <a:gd name="connsiteX51" fmla="*/ 5895833 w 8366078"/>
                <a:gd name="connsiteY51" fmla="*/ 2347415 h 5227093"/>
                <a:gd name="connsiteX52" fmla="*/ 5964072 w 8366078"/>
                <a:gd name="connsiteY52" fmla="*/ 2374710 h 5227093"/>
                <a:gd name="connsiteX53" fmla="*/ 6332562 w 8366078"/>
                <a:gd name="connsiteY53" fmla="*/ 2388358 h 5227093"/>
                <a:gd name="connsiteX54" fmla="*/ 7192371 w 8366078"/>
                <a:gd name="connsiteY54" fmla="*/ 2415654 h 5227093"/>
                <a:gd name="connsiteX55" fmla="*/ 7301553 w 8366078"/>
                <a:gd name="connsiteY55" fmla="*/ 2429301 h 5227093"/>
                <a:gd name="connsiteX56" fmla="*/ 7383439 w 8366078"/>
                <a:gd name="connsiteY56" fmla="*/ 2456597 h 5227093"/>
                <a:gd name="connsiteX57" fmla="*/ 7506269 w 8366078"/>
                <a:gd name="connsiteY57" fmla="*/ 2470245 h 5227093"/>
                <a:gd name="connsiteX58" fmla="*/ 7656394 w 8366078"/>
                <a:gd name="connsiteY58" fmla="*/ 2511188 h 5227093"/>
                <a:gd name="connsiteX59" fmla="*/ 7833815 w 8366078"/>
                <a:gd name="connsiteY59" fmla="*/ 2593075 h 5227093"/>
                <a:gd name="connsiteX60" fmla="*/ 7874759 w 8366078"/>
                <a:gd name="connsiteY60" fmla="*/ 2620370 h 5227093"/>
                <a:gd name="connsiteX61" fmla="*/ 7915702 w 8366078"/>
                <a:gd name="connsiteY61" fmla="*/ 2634018 h 5227093"/>
                <a:gd name="connsiteX62" fmla="*/ 8093123 w 8366078"/>
                <a:gd name="connsiteY62" fmla="*/ 2674961 h 5227093"/>
                <a:gd name="connsiteX63" fmla="*/ 8215953 w 8366078"/>
                <a:gd name="connsiteY63" fmla="*/ 2729552 h 5227093"/>
                <a:gd name="connsiteX64" fmla="*/ 8297839 w 8366078"/>
                <a:gd name="connsiteY64" fmla="*/ 2797791 h 5227093"/>
                <a:gd name="connsiteX65" fmla="*/ 8325135 w 8366078"/>
                <a:gd name="connsiteY65" fmla="*/ 2838734 h 5227093"/>
                <a:gd name="connsiteX66" fmla="*/ 8366078 w 8366078"/>
                <a:gd name="connsiteY66" fmla="*/ 2934269 h 5227093"/>
                <a:gd name="connsiteX67" fmla="*/ 8338782 w 8366078"/>
                <a:gd name="connsiteY67" fmla="*/ 3712191 h 5227093"/>
                <a:gd name="connsiteX68" fmla="*/ 8325135 w 8366078"/>
                <a:gd name="connsiteY68" fmla="*/ 3862316 h 5227093"/>
                <a:gd name="connsiteX69" fmla="*/ 8284191 w 8366078"/>
                <a:gd name="connsiteY69" fmla="*/ 4121624 h 5227093"/>
                <a:gd name="connsiteX70" fmla="*/ 8229600 w 8366078"/>
                <a:gd name="connsiteY70" fmla="*/ 4394579 h 5227093"/>
                <a:gd name="connsiteX71" fmla="*/ 8202305 w 8366078"/>
                <a:gd name="connsiteY71" fmla="*/ 4476466 h 5227093"/>
                <a:gd name="connsiteX72" fmla="*/ 8161362 w 8366078"/>
                <a:gd name="connsiteY72" fmla="*/ 4517409 h 5227093"/>
                <a:gd name="connsiteX73" fmla="*/ 8120418 w 8366078"/>
                <a:gd name="connsiteY73" fmla="*/ 4612943 h 5227093"/>
                <a:gd name="connsiteX74" fmla="*/ 8093123 w 8366078"/>
                <a:gd name="connsiteY74" fmla="*/ 4694830 h 5227093"/>
                <a:gd name="connsiteX75" fmla="*/ 8079475 w 8366078"/>
                <a:gd name="connsiteY75" fmla="*/ 4735773 h 5227093"/>
                <a:gd name="connsiteX76" fmla="*/ 8024884 w 8366078"/>
                <a:gd name="connsiteY76" fmla="*/ 4763069 h 5227093"/>
                <a:gd name="connsiteX77" fmla="*/ 7997588 w 8366078"/>
                <a:gd name="connsiteY77" fmla="*/ 4844955 h 5227093"/>
                <a:gd name="connsiteX78" fmla="*/ 7970293 w 8366078"/>
                <a:gd name="connsiteY78" fmla="*/ 5049672 h 5227093"/>
                <a:gd name="connsiteX79" fmla="*/ 7915702 w 8366078"/>
                <a:gd name="connsiteY79" fmla="*/ 5199797 h 5227093"/>
                <a:gd name="connsiteX80" fmla="*/ 7874759 w 8366078"/>
                <a:gd name="connsiteY80" fmla="*/ 5213445 h 5227093"/>
                <a:gd name="connsiteX81" fmla="*/ 6660108 w 8366078"/>
                <a:gd name="connsiteY81" fmla="*/ 5227093 h 5227093"/>
                <a:gd name="connsiteX82" fmla="*/ 5472753 w 8366078"/>
                <a:gd name="connsiteY82" fmla="*/ 5213445 h 5227093"/>
                <a:gd name="connsiteX83" fmla="*/ 5431809 w 8366078"/>
                <a:gd name="connsiteY83" fmla="*/ 5199797 h 5227093"/>
                <a:gd name="connsiteX84" fmla="*/ 5308980 w 8366078"/>
                <a:gd name="connsiteY84" fmla="*/ 5186149 h 5227093"/>
                <a:gd name="connsiteX85" fmla="*/ 5049672 w 8366078"/>
                <a:gd name="connsiteY85" fmla="*/ 5172501 h 5227093"/>
                <a:gd name="connsiteX86" fmla="*/ 4872251 w 8366078"/>
                <a:gd name="connsiteY86" fmla="*/ 5145206 h 5227093"/>
                <a:gd name="connsiteX87" fmla="*/ 4790365 w 8366078"/>
                <a:gd name="connsiteY87" fmla="*/ 5117910 h 5227093"/>
                <a:gd name="connsiteX88" fmla="*/ 4749421 w 8366078"/>
                <a:gd name="connsiteY88" fmla="*/ 5090615 h 5227093"/>
                <a:gd name="connsiteX89" fmla="*/ 4626591 w 8366078"/>
                <a:gd name="connsiteY89" fmla="*/ 5049672 h 5227093"/>
                <a:gd name="connsiteX90" fmla="*/ 4585648 w 8366078"/>
                <a:gd name="connsiteY90" fmla="*/ 5036024 h 5227093"/>
                <a:gd name="connsiteX91" fmla="*/ 4544705 w 8366078"/>
                <a:gd name="connsiteY91" fmla="*/ 5022376 h 5227093"/>
                <a:gd name="connsiteX92" fmla="*/ 4503762 w 8366078"/>
                <a:gd name="connsiteY92" fmla="*/ 4408227 h 5227093"/>
                <a:gd name="connsiteX93" fmla="*/ 4490114 w 8366078"/>
                <a:gd name="connsiteY93" fmla="*/ 4299045 h 5227093"/>
                <a:gd name="connsiteX94" fmla="*/ 4476466 w 8366078"/>
                <a:gd name="connsiteY94" fmla="*/ 4148919 h 5227093"/>
                <a:gd name="connsiteX95" fmla="*/ 4490114 w 8366078"/>
                <a:gd name="connsiteY95" fmla="*/ 3016155 h 5227093"/>
                <a:gd name="connsiteX96" fmla="*/ 4476466 w 8366078"/>
                <a:gd name="connsiteY96" fmla="*/ 2852382 h 5227093"/>
                <a:gd name="connsiteX97" fmla="*/ 4435523 w 8366078"/>
                <a:gd name="connsiteY97" fmla="*/ 2838734 h 5227093"/>
                <a:gd name="connsiteX98" fmla="*/ 4394580 w 8366078"/>
                <a:gd name="connsiteY98" fmla="*/ 2811439 h 5227093"/>
                <a:gd name="connsiteX99" fmla="*/ 4312693 w 8366078"/>
                <a:gd name="connsiteY99" fmla="*/ 2797791 h 5227093"/>
                <a:gd name="connsiteX100" fmla="*/ 4148920 w 8366078"/>
                <a:gd name="connsiteY100" fmla="*/ 2770496 h 5227093"/>
                <a:gd name="connsiteX101" fmla="*/ 3166281 w 8366078"/>
                <a:gd name="connsiteY101" fmla="*/ 2784143 h 5227093"/>
                <a:gd name="connsiteX102" fmla="*/ 3029803 w 8366078"/>
                <a:gd name="connsiteY102" fmla="*/ 2797791 h 5227093"/>
                <a:gd name="connsiteX103" fmla="*/ 2988860 w 8366078"/>
                <a:gd name="connsiteY103" fmla="*/ 2811439 h 5227093"/>
                <a:gd name="connsiteX104" fmla="*/ 2634018 w 8366078"/>
                <a:gd name="connsiteY104" fmla="*/ 2825087 h 5227093"/>
                <a:gd name="connsiteX105" fmla="*/ 2429302 w 8366078"/>
                <a:gd name="connsiteY105" fmla="*/ 2838734 h 5227093"/>
                <a:gd name="connsiteX106" fmla="*/ 2361063 w 8366078"/>
                <a:gd name="connsiteY106" fmla="*/ 2852382 h 5227093"/>
                <a:gd name="connsiteX107" fmla="*/ 2279177 w 8366078"/>
                <a:gd name="connsiteY107" fmla="*/ 2879678 h 5227093"/>
                <a:gd name="connsiteX108" fmla="*/ 2129051 w 8366078"/>
                <a:gd name="connsiteY108" fmla="*/ 2866030 h 5227093"/>
                <a:gd name="connsiteX109" fmla="*/ 2088108 w 8366078"/>
                <a:gd name="connsiteY109" fmla="*/ 2838734 h 5227093"/>
                <a:gd name="connsiteX110" fmla="*/ 1910687 w 8366078"/>
                <a:gd name="connsiteY110" fmla="*/ 2797791 h 5227093"/>
                <a:gd name="connsiteX111" fmla="*/ 1869744 w 8366078"/>
                <a:gd name="connsiteY111" fmla="*/ 2784143 h 5227093"/>
                <a:gd name="connsiteX112" fmla="*/ 1228299 w 8366078"/>
                <a:gd name="connsiteY112" fmla="*/ 2797791 h 5227093"/>
                <a:gd name="connsiteX113" fmla="*/ 682388 w 8366078"/>
                <a:gd name="connsiteY113" fmla="*/ 2784143 h 5227093"/>
                <a:gd name="connsiteX114" fmla="*/ 259308 w 8366078"/>
                <a:gd name="connsiteY114" fmla="*/ 2811439 h 5227093"/>
                <a:gd name="connsiteX115" fmla="*/ 218365 w 8366078"/>
                <a:gd name="connsiteY115" fmla="*/ 2825087 h 5227093"/>
                <a:gd name="connsiteX116" fmla="*/ 204717 w 8366078"/>
                <a:gd name="connsiteY116" fmla="*/ 2784143 h 5227093"/>
                <a:gd name="connsiteX117" fmla="*/ 191069 w 8366078"/>
                <a:gd name="connsiteY117" fmla="*/ 2483893 h 5227093"/>
                <a:gd name="connsiteX118" fmla="*/ 163774 w 8366078"/>
                <a:gd name="connsiteY118" fmla="*/ 1433015 h 5227093"/>
                <a:gd name="connsiteX119" fmla="*/ 150126 w 8366078"/>
                <a:gd name="connsiteY119" fmla="*/ 1392072 h 5227093"/>
                <a:gd name="connsiteX120" fmla="*/ 136478 w 8366078"/>
                <a:gd name="connsiteY120" fmla="*/ 1323833 h 5227093"/>
                <a:gd name="connsiteX121" fmla="*/ 109182 w 8366078"/>
                <a:gd name="connsiteY121" fmla="*/ 1282890 h 5227093"/>
                <a:gd name="connsiteX122" fmla="*/ 54591 w 8366078"/>
                <a:gd name="connsiteY122" fmla="*/ 1160060 h 5227093"/>
                <a:gd name="connsiteX123" fmla="*/ 0 w 8366078"/>
                <a:gd name="connsiteY123" fmla="*/ 1146412 h 52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366078" h="5227093">
                  <a:moveTo>
                    <a:pt x="40944" y="1473958"/>
                  </a:moveTo>
                  <a:cubicBezTo>
                    <a:pt x="-6022" y="1192171"/>
                    <a:pt x="13648" y="1334320"/>
                    <a:pt x="13648" y="750627"/>
                  </a:cubicBezTo>
                  <a:cubicBezTo>
                    <a:pt x="13648" y="591338"/>
                    <a:pt x="15079" y="431775"/>
                    <a:pt x="27296" y="272955"/>
                  </a:cubicBezTo>
                  <a:cubicBezTo>
                    <a:pt x="29274" y="247235"/>
                    <a:pt x="72411" y="188983"/>
                    <a:pt x="95535" y="177421"/>
                  </a:cubicBezTo>
                  <a:cubicBezTo>
                    <a:pt x="116283" y="167047"/>
                    <a:pt x="141028" y="168322"/>
                    <a:pt x="163774" y="163773"/>
                  </a:cubicBezTo>
                  <a:lnTo>
                    <a:pt x="1132765" y="177421"/>
                  </a:lnTo>
                  <a:lnTo>
                    <a:pt x="1610436" y="191069"/>
                  </a:lnTo>
                  <a:lnTo>
                    <a:pt x="2265529" y="204716"/>
                  </a:lnTo>
                  <a:cubicBezTo>
                    <a:pt x="2349525" y="232715"/>
                    <a:pt x="2259965" y="209956"/>
                    <a:pt x="2388359" y="204716"/>
                  </a:cubicBezTo>
                  <a:cubicBezTo>
                    <a:pt x="2583867" y="196736"/>
                    <a:pt x="2779594" y="195618"/>
                    <a:pt x="2975212" y="191069"/>
                  </a:cubicBezTo>
                  <a:cubicBezTo>
                    <a:pt x="3029803" y="181970"/>
                    <a:pt x="3085293" y="177196"/>
                    <a:pt x="3138985" y="163773"/>
                  </a:cubicBezTo>
                  <a:cubicBezTo>
                    <a:pt x="3157182" y="159224"/>
                    <a:pt x="3175541" y="155278"/>
                    <a:pt x="3193577" y="150125"/>
                  </a:cubicBezTo>
                  <a:cubicBezTo>
                    <a:pt x="3207409" y="146173"/>
                    <a:pt x="3220564" y="139967"/>
                    <a:pt x="3234520" y="136478"/>
                  </a:cubicBezTo>
                  <a:cubicBezTo>
                    <a:pt x="3298853" y="120395"/>
                    <a:pt x="3328954" y="120739"/>
                    <a:pt x="3398293" y="109182"/>
                  </a:cubicBezTo>
                  <a:cubicBezTo>
                    <a:pt x="3421174" y="105368"/>
                    <a:pt x="3443651" y="99347"/>
                    <a:pt x="3466532" y="95534"/>
                  </a:cubicBezTo>
                  <a:cubicBezTo>
                    <a:pt x="3498262" y="90246"/>
                    <a:pt x="3530221" y="86436"/>
                    <a:pt x="3562066" y="81887"/>
                  </a:cubicBezTo>
                  <a:cubicBezTo>
                    <a:pt x="3881127" y="-9275"/>
                    <a:pt x="3484186" y="101355"/>
                    <a:pt x="3725839" y="40943"/>
                  </a:cubicBezTo>
                  <a:cubicBezTo>
                    <a:pt x="3807418" y="20549"/>
                    <a:pt x="3729915" y="21672"/>
                    <a:pt x="3862317" y="13648"/>
                  </a:cubicBezTo>
                  <a:cubicBezTo>
                    <a:pt x="3980468" y="6487"/>
                    <a:pt x="4098878" y="4549"/>
                    <a:pt x="4217159" y="0"/>
                  </a:cubicBezTo>
                  <a:cubicBezTo>
                    <a:pt x="4299045" y="4549"/>
                    <a:pt x="4381142" y="6223"/>
                    <a:pt x="4462818" y="13648"/>
                  </a:cubicBezTo>
                  <a:cubicBezTo>
                    <a:pt x="4481498" y="15346"/>
                    <a:pt x="4498780" y="25104"/>
                    <a:pt x="4517409" y="27296"/>
                  </a:cubicBezTo>
                  <a:cubicBezTo>
                    <a:pt x="4576318" y="34226"/>
                    <a:pt x="4635690" y="36394"/>
                    <a:pt x="4694830" y="40943"/>
                  </a:cubicBezTo>
                  <a:cubicBezTo>
                    <a:pt x="4713027" y="45492"/>
                    <a:pt x="4731858" y="48005"/>
                    <a:pt x="4749421" y="54591"/>
                  </a:cubicBezTo>
                  <a:cubicBezTo>
                    <a:pt x="4768471" y="61735"/>
                    <a:pt x="4784384" y="76534"/>
                    <a:pt x="4804012" y="81887"/>
                  </a:cubicBezTo>
                  <a:cubicBezTo>
                    <a:pt x="4835047" y="90351"/>
                    <a:pt x="4867702" y="90985"/>
                    <a:pt x="4899547" y="95534"/>
                  </a:cubicBezTo>
                  <a:cubicBezTo>
                    <a:pt x="4926842" y="104633"/>
                    <a:pt x="4965473" y="98890"/>
                    <a:pt x="4981433" y="122830"/>
                  </a:cubicBezTo>
                  <a:cubicBezTo>
                    <a:pt x="4999630" y="150125"/>
                    <a:pt x="5025650" y="173594"/>
                    <a:pt x="5036024" y="204716"/>
                  </a:cubicBezTo>
                  <a:cubicBezTo>
                    <a:pt x="5040573" y="218364"/>
                    <a:pt x="5040685" y="234426"/>
                    <a:pt x="5049672" y="245660"/>
                  </a:cubicBezTo>
                  <a:cubicBezTo>
                    <a:pt x="5059918" y="258468"/>
                    <a:pt x="5076967" y="263857"/>
                    <a:pt x="5090615" y="272955"/>
                  </a:cubicBezTo>
                  <a:cubicBezTo>
                    <a:pt x="5101370" y="315975"/>
                    <a:pt x="5103226" y="329331"/>
                    <a:pt x="5117911" y="368490"/>
                  </a:cubicBezTo>
                  <a:cubicBezTo>
                    <a:pt x="5126513" y="391428"/>
                    <a:pt x="5133309" y="415313"/>
                    <a:pt x="5145206" y="436728"/>
                  </a:cubicBezTo>
                  <a:cubicBezTo>
                    <a:pt x="5156253" y="456612"/>
                    <a:pt x="5172502" y="473122"/>
                    <a:pt x="5186150" y="491319"/>
                  </a:cubicBezTo>
                  <a:cubicBezTo>
                    <a:pt x="5197826" y="549702"/>
                    <a:pt x="5201905" y="584772"/>
                    <a:pt x="5227093" y="641445"/>
                  </a:cubicBezTo>
                  <a:cubicBezTo>
                    <a:pt x="5233755" y="656434"/>
                    <a:pt x="5245290" y="668740"/>
                    <a:pt x="5254388" y="682388"/>
                  </a:cubicBezTo>
                  <a:cubicBezTo>
                    <a:pt x="5314144" y="921407"/>
                    <a:pt x="5281684" y="774562"/>
                    <a:pt x="5281684" y="1323833"/>
                  </a:cubicBezTo>
                  <a:cubicBezTo>
                    <a:pt x="5281684" y="1658598"/>
                    <a:pt x="5277500" y="1430829"/>
                    <a:pt x="5240741" y="1651379"/>
                  </a:cubicBezTo>
                  <a:cubicBezTo>
                    <a:pt x="5233919" y="1692313"/>
                    <a:pt x="5223829" y="1779103"/>
                    <a:pt x="5199797" y="1815152"/>
                  </a:cubicBezTo>
                  <a:cubicBezTo>
                    <a:pt x="5190699" y="1828800"/>
                    <a:pt x="5184100" y="1844497"/>
                    <a:pt x="5172502" y="1856096"/>
                  </a:cubicBezTo>
                  <a:cubicBezTo>
                    <a:pt x="5160904" y="1867694"/>
                    <a:pt x="5144013" y="1872716"/>
                    <a:pt x="5131559" y="1883391"/>
                  </a:cubicBezTo>
                  <a:cubicBezTo>
                    <a:pt x="5112020" y="1900139"/>
                    <a:pt x="5095165" y="1919785"/>
                    <a:pt x="5076968" y="1937982"/>
                  </a:cubicBezTo>
                  <a:cubicBezTo>
                    <a:pt x="5044961" y="2034000"/>
                    <a:pt x="5093052" y="1921898"/>
                    <a:pt x="5008729" y="2006221"/>
                  </a:cubicBezTo>
                  <a:cubicBezTo>
                    <a:pt x="4899549" y="2115401"/>
                    <a:pt x="5072415" y="2015322"/>
                    <a:pt x="4926842" y="2088107"/>
                  </a:cubicBezTo>
                  <a:cubicBezTo>
                    <a:pt x="4832188" y="2182763"/>
                    <a:pt x="4950947" y="2067017"/>
                    <a:pt x="4817660" y="2183642"/>
                  </a:cubicBezTo>
                  <a:cubicBezTo>
                    <a:pt x="4733590" y="2257203"/>
                    <a:pt x="4819570" y="2196016"/>
                    <a:pt x="4735774" y="2251881"/>
                  </a:cubicBezTo>
                  <a:cubicBezTo>
                    <a:pt x="4726675" y="2265529"/>
                    <a:pt x="4694830" y="2283726"/>
                    <a:pt x="4708478" y="2292824"/>
                  </a:cubicBezTo>
                  <a:cubicBezTo>
                    <a:pt x="4727779" y="2305691"/>
                    <a:pt x="4753679" y="2281886"/>
                    <a:pt x="4776717" y="2279176"/>
                  </a:cubicBezTo>
                  <a:cubicBezTo>
                    <a:pt x="4831122" y="2272775"/>
                    <a:pt x="4885899" y="2270077"/>
                    <a:pt x="4940490" y="2265528"/>
                  </a:cubicBezTo>
                  <a:cubicBezTo>
                    <a:pt x="5081517" y="2270077"/>
                    <a:pt x="5222666" y="2271760"/>
                    <a:pt x="5363571" y="2279176"/>
                  </a:cubicBezTo>
                  <a:cubicBezTo>
                    <a:pt x="5395695" y="2280867"/>
                    <a:pt x="5427157" y="2289065"/>
                    <a:pt x="5459105" y="2292824"/>
                  </a:cubicBezTo>
                  <a:cubicBezTo>
                    <a:pt x="5504511" y="2298166"/>
                    <a:pt x="5550090" y="2301923"/>
                    <a:pt x="5595582" y="2306472"/>
                  </a:cubicBezTo>
                  <a:cubicBezTo>
                    <a:pt x="5703968" y="2342598"/>
                    <a:pt x="5591698" y="2308935"/>
                    <a:pt x="5827594" y="2333767"/>
                  </a:cubicBezTo>
                  <a:cubicBezTo>
                    <a:pt x="5850663" y="2336195"/>
                    <a:pt x="5873614" y="2340750"/>
                    <a:pt x="5895833" y="2347415"/>
                  </a:cubicBezTo>
                  <a:cubicBezTo>
                    <a:pt x="5919298" y="2354455"/>
                    <a:pt x="5939680" y="2372423"/>
                    <a:pt x="5964072" y="2374710"/>
                  </a:cubicBezTo>
                  <a:cubicBezTo>
                    <a:pt x="6086450" y="2386183"/>
                    <a:pt x="6209701" y="2384744"/>
                    <a:pt x="6332562" y="2388358"/>
                  </a:cubicBezTo>
                  <a:cubicBezTo>
                    <a:pt x="7198773" y="2413835"/>
                    <a:pt x="6594853" y="2388494"/>
                    <a:pt x="7192371" y="2415654"/>
                  </a:cubicBezTo>
                  <a:cubicBezTo>
                    <a:pt x="7228765" y="2420203"/>
                    <a:pt x="7265690" y="2421616"/>
                    <a:pt x="7301553" y="2429301"/>
                  </a:cubicBezTo>
                  <a:cubicBezTo>
                    <a:pt x="7329686" y="2435330"/>
                    <a:pt x="7354843" y="2453420"/>
                    <a:pt x="7383439" y="2456597"/>
                  </a:cubicBezTo>
                  <a:lnTo>
                    <a:pt x="7506269" y="2470245"/>
                  </a:lnTo>
                  <a:cubicBezTo>
                    <a:pt x="7629407" y="2501029"/>
                    <a:pt x="7579862" y="2485677"/>
                    <a:pt x="7656394" y="2511188"/>
                  </a:cubicBezTo>
                  <a:cubicBezTo>
                    <a:pt x="7733348" y="2613792"/>
                    <a:pt x="7658362" y="2539089"/>
                    <a:pt x="7833815" y="2593075"/>
                  </a:cubicBezTo>
                  <a:cubicBezTo>
                    <a:pt x="7849492" y="2597899"/>
                    <a:pt x="7860088" y="2613035"/>
                    <a:pt x="7874759" y="2620370"/>
                  </a:cubicBezTo>
                  <a:cubicBezTo>
                    <a:pt x="7887626" y="2626804"/>
                    <a:pt x="7901923" y="2629884"/>
                    <a:pt x="7915702" y="2634018"/>
                  </a:cubicBezTo>
                  <a:cubicBezTo>
                    <a:pt x="8024753" y="2666733"/>
                    <a:pt x="7989505" y="2657691"/>
                    <a:pt x="8093123" y="2674961"/>
                  </a:cubicBezTo>
                  <a:cubicBezTo>
                    <a:pt x="8118832" y="2685245"/>
                    <a:pt x="8190455" y="2711704"/>
                    <a:pt x="8215953" y="2729552"/>
                  </a:cubicBezTo>
                  <a:cubicBezTo>
                    <a:pt x="8245061" y="2749928"/>
                    <a:pt x="8272715" y="2772667"/>
                    <a:pt x="8297839" y="2797791"/>
                  </a:cubicBezTo>
                  <a:cubicBezTo>
                    <a:pt x="8309437" y="2809389"/>
                    <a:pt x="8316997" y="2824493"/>
                    <a:pt x="8325135" y="2838734"/>
                  </a:cubicBezTo>
                  <a:cubicBezTo>
                    <a:pt x="8352117" y="2885952"/>
                    <a:pt x="8350767" y="2888337"/>
                    <a:pt x="8366078" y="2934269"/>
                  </a:cubicBezTo>
                  <a:cubicBezTo>
                    <a:pt x="8355102" y="3406216"/>
                    <a:pt x="8365015" y="3384276"/>
                    <a:pt x="8338782" y="3712191"/>
                  </a:cubicBezTo>
                  <a:cubicBezTo>
                    <a:pt x="8334775" y="3762279"/>
                    <a:pt x="8331776" y="3812509"/>
                    <a:pt x="8325135" y="3862316"/>
                  </a:cubicBezTo>
                  <a:cubicBezTo>
                    <a:pt x="8313570" y="3949055"/>
                    <a:pt x="8296566" y="4034997"/>
                    <a:pt x="8284191" y="4121624"/>
                  </a:cubicBezTo>
                  <a:cubicBezTo>
                    <a:pt x="8252825" y="4341189"/>
                    <a:pt x="8277242" y="4251652"/>
                    <a:pt x="8229600" y="4394579"/>
                  </a:cubicBezTo>
                  <a:cubicBezTo>
                    <a:pt x="8229599" y="4394581"/>
                    <a:pt x="8202306" y="4476465"/>
                    <a:pt x="8202305" y="4476466"/>
                  </a:cubicBezTo>
                  <a:lnTo>
                    <a:pt x="8161362" y="4517409"/>
                  </a:lnTo>
                  <a:cubicBezTo>
                    <a:pt x="8125257" y="4661826"/>
                    <a:pt x="8174278" y="4491758"/>
                    <a:pt x="8120418" y="4612943"/>
                  </a:cubicBezTo>
                  <a:cubicBezTo>
                    <a:pt x="8108733" y="4639235"/>
                    <a:pt x="8102221" y="4667534"/>
                    <a:pt x="8093123" y="4694830"/>
                  </a:cubicBezTo>
                  <a:cubicBezTo>
                    <a:pt x="8088574" y="4708478"/>
                    <a:pt x="8092342" y="4729339"/>
                    <a:pt x="8079475" y="4735773"/>
                  </a:cubicBezTo>
                  <a:lnTo>
                    <a:pt x="8024884" y="4763069"/>
                  </a:lnTo>
                  <a:cubicBezTo>
                    <a:pt x="8015785" y="4790364"/>
                    <a:pt x="8005158" y="4817197"/>
                    <a:pt x="7997588" y="4844955"/>
                  </a:cubicBezTo>
                  <a:cubicBezTo>
                    <a:pt x="7979112" y="4912702"/>
                    <a:pt x="7978096" y="4979444"/>
                    <a:pt x="7970293" y="5049672"/>
                  </a:cubicBezTo>
                  <a:cubicBezTo>
                    <a:pt x="7961260" y="5130971"/>
                    <a:pt x="7978892" y="5157670"/>
                    <a:pt x="7915702" y="5199797"/>
                  </a:cubicBezTo>
                  <a:cubicBezTo>
                    <a:pt x="7903732" y="5207777"/>
                    <a:pt x="7889142" y="5213132"/>
                    <a:pt x="7874759" y="5213445"/>
                  </a:cubicBezTo>
                  <a:cubicBezTo>
                    <a:pt x="7469945" y="5222245"/>
                    <a:pt x="7064992" y="5222544"/>
                    <a:pt x="6660108" y="5227093"/>
                  </a:cubicBezTo>
                  <a:lnTo>
                    <a:pt x="5472753" y="5213445"/>
                  </a:lnTo>
                  <a:cubicBezTo>
                    <a:pt x="5458370" y="5213125"/>
                    <a:pt x="5446000" y="5202162"/>
                    <a:pt x="5431809" y="5199797"/>
                  </a:cubicBezTo>
                  <a:cubicBezTo>
                    <a:pt x="5391175" y="5193024"/>
                    <a:pt x="5350070" y="5189084"/>
                    <a:pt x="5308980" y="5186149"/>
                  </a:cubicBezTo>
                  <a:cubicBezTo>
                    <a:pt x="5222644" y="5179982"/>
                    <a:pt x="5136108" y="5177050"/>
                    <a:pt x="5049672" y="5172501"/>
                  </a:cubicBezTo>
                  <a:cubicBezTo>
                    <a:pt x="4963169" y="5162890"/>
                    <a:pt x="4941778" y="5166065"/>
                    <a:pt x="4872251" y="5145206"/>
                  </a:cubicBezTo>
                  <a:cubicBezTo>
                    <a:pt x="4844693" y="5136938"/>
                    <a:pt x="4814305" y="5133869"/>
                    <a:pt x="4790365" y="5117910"/>
                  </a:cubicBezTo>
                  <a:cubicBezTo>
                    <a:pt x="4776717" y="5108812"/>
                    <a:pt x="4764410" y="5097277"/>
                    <a:pt x="4749421" y="5090615"/>
                  </a:cubicBezTo>
                  <a:cubicBezTo>
                    <a:pt x="4749387" y="5090600"/>
                    <a:pt x="4647080" y="5056501"/>
                    <a:pt x="4626591" y="5049672"/>
                  </a:cubicBezTo>
                  <a:lnTo>
                    <a:pt x="4585648" y="5036024"/>
                  </a:lnTo>
                  <a:lnTo>
                    <a:pt x="4544705" y="5022376"/>
                  </a:lnTo>
                  <a:cubicBezTo>
                    <a:pt x="4459521" y="4766829"/>
                    <a:pt x="4529023" y="5001883"/>
                    <a:pt x="4503762" y="4408227"/>
                  </a:cubicBezTo>
                  <a:cubicBezTo>
                    <a:pt x="4502203" y="4371583"/>
                    <a:pt x="4493954" y="4335521"/>
                    <a:pt x="4490114" y="4299045"/>
                  </a:cubicBezTo>
                  <a:cubicBezTo>
                    <a:pt x="4484854" y="4249073"/>
                    <a:pt x="4481015" y="4198961"/>
                    <a:pt x="4476466" y="4148919"/>
                  </a:cubicBezTo>
                  <a:cubicBezTo>
                    <a:pt x="4481015" y="3771331"/>
                    <a:pt x="4490114" y="3393770"/>
                    <a:pt x="4490114" y="3016155"/>
                  </a:cubicBezTo>
                  <a:cubicBezTo>
                    <a:pt x="4490114" y="2961375"/>
                    <a:pt x="4492576" y="2904740"/>
                    <a:pt x="4476466" y="2852382"/>
                  </a:cubicBezTo>
                  <a:cubicBezTo>
                    <a:pt x="4472235" y="2838632"/>
                    <a:pt x="4448390" y="2845168"/>
                    <a:pt x="4435523" y="2838734"/>
                  </a:cubicBezTo>
                  <a:cubicBezTo>
                    <a:pt x="4420852" y="2831399"/>
                    <a:pt x="4410141" y="2816626"/>
                    <a:pt x="4394580" y="2811439"/>
                  </a:cubicBezTo>
                  <a:cubicBezTo>
                    <a:pt x="4368328" y="2802688"/>
                    <a:pt x="4340087" y="2801704"/>
                    <a:pt x="4312693" y="2797791"/>
                  </a:cubicBezTo>
                  <a:cubicBezTo>
                    <a:pt x="4163597" y="2776491"/>
                    <a:pt x="4249987" y="2795761"/>
                    <a:pt x="4148920" y="2770496"/>
                  </a:cubicBezTo>
                  <a:lnTo>
                    <a:pt x="3166281" y="2784143"/>
                  </a:lnTo>
                  <a:cubicBezTo>
                    <a:pt x="3120575" y="2785258"/>
                    <a:pt x="3074991" y="2790839"/>
                    <a:pt x="3029803" y="2797791"/>
                  </a:cubicBezTo>
                  <a:cubicBezTo>
                    <a:pt x="3015584" y="2799979"/>
                    <a:pt x="3003212" y="2810449"/>
                    <a:pt x="2988860" y="2811439"/>
                  </a:cubicBezTo>
                  <a:cubicBezTo>
                    <a:pt x="2870772" y="2819583"/>
                    <a:pt x="2752246" y="2819320"/>
                    <a:pt x="2634018" y="2825087"/>
                  </a:cubicBezTo>
                  <a:cubicBezTo>
                    <a:pt x="2565709" y="2828419"/>
                    <a:pt x="2497541" y="2834185"/>
                    <a:pt x="2429302" y="2838734"/>
                  </a:cubicBezTo>
                  <a:cubicBezTo>
                    <a:pt x="2406556" y="2843283"/>
                    <a:pt x="2383442" y="2846278"/>
                    <a:pt x="2361063" y="2852382"/>
                  </a:cubicBezTo>
                  <a:cubicBezTo>
                    <a:pt x="2333305" y="2859953"/>
                    <a:pt x="2279177" y="2879678"/>
                    <a:pt x="2279177" y="2879678"/>
                  </a:cubicBezTo>
                  <a:cubicBezTo>
                    <a:pt x="2229135" y="2875129"/>
                    <a:pt x="2178184" y="2876559"/>
                    <a:pt x="2129051" y="2866030"/>
                  </a:cubicBezTo>
                  <a:cubicBezTo>
                    <a:pt x="2113013" y="2862593"/>
                    <a:pt x="2103097" y="2845396"/>
                    <a:pt x="2088108" y="2838734"/>
                  </a:cubicBezTo>
                  <a:cubicBezTo>
                    <a:pt x="2017119" y="2807183"/>
                    <a:pt x="1988400" y="2808893"/>
                    <a:pt x="1910687" y="2797791"/>
                  </a:cubicBezTo>
                  <a:cubicBezTo>
                    <a:pt x="1897039" y="2793242"/>
                    <a:pt x="1884004" y="2786044"/>
                    <a:pt x="1869744" y="2784143"/>
                  </a:cubicBezTo>
                  <a:cubicBezTo>
                    <a:pt x="1631754" y="2752412"/>
                    <a:pt x="1514026" y="2781464"/>
                    <a:pt x="1228299" y="2797791"/>
                  </a:cubicBezTo>
                  <a:cubicBezTo>
                    <a:pt x="1046329" y="2793242"/>
                    <a:pt x="864415" y="2784143"/>
                    <a:pt x="682388" y="2784143"/>
                  </a:cubicBezTo>
                  <a:cubicBezTo>
                    <a:pt x="480650" y="2784143"/>
                    <a:pt x="424284" y="2793108"/>
                    <a:pt x="259308" y="2811439"/>
                  </a:cubicBezTo>
                  <a:cubicBezTo>
                    <a:pt x="245660" y="2815988"/>
                    <a:pt x="231232" y="2831521"/>
                    <a:pt x="218365" y="2825087"/>
                  </a:cubicBezTo>
                  <a:cubicBezTo>
                    <a:pt x="205498" y="2818653"/>
                    <a:pt x="205864" y="2798483"/>
                    <a:pt x="204717" y="2784143"/>
                  </a:cubicBezTo>
                  <a:cubicBezTo>
                    <a:pt x="196727" y="2684275"/>
                    <a:pt x="194104" y="2584034"/>
                    <a:pt x="191069" y="2483893"/>
                  </a:cubicBezTo>
                  <a:cubicBezTo>
                    <a:pt x="180455" y="2133643"/>
                    <a:pt x="274586" y="1765443"/>
                    <a:pt x="163774" y="1433015"/>
                  </a:cubicBezTo>
                  <a:cubicBezTo>
                    <a:pt x="159225" y="1419367"/>
                    <a:pt x="153615" y="1406028"/>
                    <a:pt x="150126" y="1392072"/>
                  </a:cubicBezTo>
                  <a:cubicBezTo>
                    <a:pt x="144500" y="1369568"/>
                    <a:pt x="144623" y="1345553"/>
                    <a:pt x="136478" y="1323833"/>
                  </a:cubicBezTo>
                  <a:cubicBezTo>
                    <a:pt x="130719" y="1308475"/>
                    <a:pt x="118281" y="1296538"/>
                    <a:pt x="109182" y="1282890"/>
                  </a:cubicBezTo>
                  <a:cubicBezTo>
                    <a:pt x="100841" y="1257865"/>
                    <a:pt x="84085" y="1183655"/>
                    <a:pt x="54591" y="1160060"/>
                  </a:cubicBezTo>
                  <a:cubicBezTo>
                    <a:pt x="35733" y="1144973"/>
                    <a:pt x="19685" y="1146412"/>
                    <a:pt x="0" y="1146412"/>
                  </a:cubicBezTo>
                </a:path>
              </a:pathLst>
            </a:custGeom>
            <a:solidFill>
              <a:schemeClr val="accent2">
                <a:lumMod val="40000"/>
                <a:lumOff val="60000"/>
              </a:schemeClr>
            </a:solidFill>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pSp>
          <p:nvGrpSpPr>
            <p:cNvPr id="28" name="组合 27"/>
            <p:cNvGrpSpPr/>
            <p:nvPr/>
          </p:nvGrpSpPr>
          <p:grpSpPr>
            <a:xfrm>
              <a:off x="511093" y="1568915"/>
              <a:ext cx="7451029" cy="4646450"/>
              <a:chOff x="552031" y="1582563"/>
              <a:chExt cx="7451029" cy="4646450"/>
            </a:xfrm>
          </p:grpSpPr>
          <p:pic>
            <p:nvPicPr>
              <p:cNvPr id="4" name="图片 3"/>
              <p:cNvPicPr>
                <a:picLocks noChangeAspect="1"/>
              </p:cNvPicPr>
              <p:nvPr/>
            </p:nvPicPr>
            <p:blipFill rotWithShape="1">
              <a:blip r:embed="rId6" cstate="print">
                <a:extLst>
                  <a:ext uri="{28A0092B-C50C-407E-A947-70E740481C1C}">
                    <a14:useLocalDpi xmlns:a14="http://schemas.microsoft.com/office/drawing/2010/main" xmlns="" val="0"/>
                  </a:ext>
                </a:extLst>
              </a:blip>
              <a:srcRect l="9296" t="9553" r="9644" b="10448"/>
              <a:stretch/>
            </p:blipFill>
            <p:spPr>
              <a:xfrm>
                <a:off x="605398" y="1656000"/>
                <a:ext cx="1423836" cy="1228288"/>
              </a:xfrm>
              <a:prstGeom prst="rect">
                <a:avLst/>
              </a:prstGeom>
              <a:ln>
                <a:solidFill>
                  <a:srgbClr val="FFC000"/>
                </a:solidFill>
              </a:ln>
            </p:spPr>
          </p:pic>
          <p:pic>
            <p:nvPicPr>
              <p:cNvPr id="5" name="图片 4"/>
              <p:cNvPicPr>
                <a:picLocks noChangeAspect="1"/>
              </p:cNvPicPr>
              <p:nvPr/>
            </p:nvPicPr>
            <p:blipFill>
              <a:blip r:embed="rId7" cstate="print"/>
              <a:stretch>
                <a:fillRect/>
              </a:stretch>
            </p:blipFill>
            <p:spPr>
              <a:xfrm>
                <a:off x="552031" y="3003820"/>
                <a:ext cx="3486150" cy="990600"/>
              </a:xfrm>
              <a:prstGeom prst="rect">
                <a:avLst/>
              </a:prstGeom>
              <a:ln>
                <a:solidFill>
                  <a:srgbClr val="FFC000"/>
                </a:solidFill>
              </a:ln>
            </p:spPr>
          </p:pic>
          <p:pic>
            <p:nvPicPr>
              <p:cNvPr id="6" name="图片 5"/>
              <p:cNvPicPr>
                <a:picLocks noChangeAspect="1"/>
              </p:cNvPicPr>
              <p:nvPr/>
            </p:nvPicPr>
            <p:blipFill>
              <a:blip r:embed="rId8" cstate="print"/>
              <a:stretch>
                <a:fillRect/>
              </a:stretch>
            </p:blipFill>
            <p:spPr>
              <a:xfrm>
                <a:off x="4763495" y="3896525"/>
                <a:ext cx="3239565" cy="2332488"/>
              </a:xfrm>
              <a:prstGeom prst="rect">
                <a:avLst/>
              </a:prstGeom>
              <a:ln>
                <a:solidFill>
                  <a:srgbClr val="FFC000"/>
                </a:solidFill>
              </a:ln>
            </p:spPr>
          </p:pic>
          <p:sp>
            <p:nvSpPr>
              <p:cNvPr id="7" name="矩形 6"/>
              <p:cNvSpPr/>
              <p:nvPr/>
            </p:nvSpPr>
            <p:spPr>
              <a:xfrm>
                <a:off x="3022221" y="1582563"/>
                <a:ext cx="1883565" cy="1200329"/>
              </a:xfrm>
              <a:prstGeom prst="rect">
                <a:avLst/>
              </a:prstGeom>
              <a:ln>
                <a:solidFill>
                  <a:srgbClr val="FFC000"/>
                </a:solidFill>
              </a:ln>
            </p:spPr>
            <p:txBody>
              <a:bodyPr wrap="square">
                <a:spAutoFit/>
              </a:bodyPr>
              <a:lstStyle/>
              <a:p>
                <a:r>
                  <a:rPr lang="zh-CN" altLang="en-US" dirty="0">
                    <a:solidFill>
                      <a:schemeClr val="bg2"/>
                    </a:solidFill>
                  </a:rPr>
                  <a:t>这几天心里颇不宁静。今晚在院子里坐着乘凉，忽然</a:t>
                </a:r>
                <a:r>
                  <a:rPr lang="zh-CN" altLang="en-US" dirty="0" smtClean="0">
                    <a:solidFill>
                      <a:schemeClr val="bg2"/>
                    </a:solidFill>
                  </a:rPr>
                  <a:t>想起</a:t>
                </a:r>
                <a:r>
                  <a:rPr lang="en-US" altLang="zh-CN" dirty="0" smtClean="0">
                    <a:solidFill>
                      <a:schemeClr val="bg2"/>
                    </a:solidFill>
                  </a:rPr>
                  <a:t>…</a:t>
                </a:r>
                <a:endParaRPr lang="zh-CN" altLang="en-US" dirty="0">
                  <a:solidFill>
                    <a:schemeClr val="bg2"/>
                  </a:solidFill>
                </a:endParaRPr>
              </a:p>
            </p:txBody>
          </p:sp>
        </p:grpSp>
      </p:grpSp>
      <p:grpSp>
        <p:nvGrpSpPr>
          <p:cNvPr id="27" name="组合 26"/>
          <p:cNvGrpSpPr/>
          <p:nvPr/>
        </p:nvGrpSpPr>
        <p:grpSpPr>
          <a:xfrm>
            <a:off x="4773506" y="522565"/>
            <a:ext cx="4240259" cy="3332668"/>
            <a:chOff x="4773506" y="522565"/>
            <a:chExt cx="4240259" cy="3332668"/>
          </a:xfrm>
        </p:grpSpPr>
        <p:pic>
          <p:nvPicPr>
            <p:cNvPr id="24" name="图片 2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280837" y="612999"/>
              <a:ext cx="1345274" cy="1286996"/>
            </a:xfrm>
            <a:prstGeom prst="rect">
              <a:avLst/>
            </a:prstGeom>
          </p:spPr>
        </p:pic>
        <p:pic>
          <p:nvPicPr>
            <p:cNvPr id="25" name="图片 24"/>
            <p:cNvPicPr>
              <a:picLocks noChangeAspect="1"/>
            </p:cNvPicPr>
            <p:nvPr/>
          </p:nvPicPr>
          <p:blipFill rotWithShape="1">
            <a:blip r:embed="rId10" cstate="print">
              <a:extLst>
                <a:ext uri="{28A0092B-C50C-407E-A947-70E740481C1C}">
                  <a14:useLocalDpi xmlns:a14="http://schemas.microsoft.com/office/drawing/2010/main" xmlns="" val="0"/>
                </a:ext>
              </a:extLst>
            </a:blip>
            <a:srcRect l="10287" t="4758" r="9849" b="3594"/>
            <a:stretch/>
          </p:blipFill>
          <p:spPr>
            <a:xfrm>
              <a:off x="6641352" y="1705309"/>
              <a:ext cx="2071887" cy="1783182"/>
            </a:xfrm>
            <a:prstGeom prst="rect">
              <a:avLst/>
            </a:prstGeom>
          </p:spPr>
        </p:pic>
        <p:sp>
          <p:nvSpPr>
            <p:cNvPr id="35" name="KSO_Shape"/>
            <p:cNvSpPr/>
            <p:nvPr/>
          </p:nvSpPr>
          <p:spPr>
            <a:xfrm rot="227694">
              <a:off x="4773506" y="3061202"/>
              <a:ext cx="4240259" cy="621221"/>
            </a:xfrm>
            <a:custGeom>
              <a:avLst/>
              <a:gdLst/>
              <a:ahLst/>
              <a:cxnLst/>
              <a:rect l="l" t="t" r="r" b="b"/>
              <a:pathLst>
                <a:path w="1131767" h="309408">
                  <a:moveTo>
                    <a:pt x="389076" y="324"/>
                  </a:moveTo>
                  <a:cubicBezTo>
                    <a:pt x="413047" y="2314"/>
                    <a:pt x="436257" y="13448"/>
                    <a:pt x="453029" y="33255"/>
                  </a:cubicBezTo>
                  <a:lnTo>
                    <a:pt x="454138" y="34566"/>
                  </a:lnTo>
                  <a:cubicBezTo>
                    <a:pt x="471290" y="57755"/>
                    <a:pt x="480083" y="87064"/>
                    <a:pt x="477512" y="118053"/>
                  </a:cubicBezTo>
                  <a:lnTo>
                    <a:pt x="464616" y="273407"/>
                  </a:lnTo>
                  <a:lnTo>
                    <a:pt x="1131767" y="273407"/>
                  </a:lnTo>
                  <a:lnTo>
                    <a:pt x="1131766" y="309408"/>
                  </a:lnTo>
                  <a:lnTo>
                    <a:pt x="15767" y="309407"/>
                  </a:lnTo>
                  <a:lnTo>
                    <a:pt x="15766" y="293685"/>
                  </a:lnTo>
                  <a:lnTo>
                    <a:pt x="0" y="293685"/>
                  </a:lnTo>
                  <a:lnTo>
                    <a:pt x="15767" y="280337"/>
                  </a:lnTo>
                  <a:lnTo>
                    <a:pt x="15766" y="273408"/>
                  </a:lnTo>
                  <a:lnTo>
                    <a:pt x="23949" y="273408"/>
                  </a:lnTo>
                  <a:lnTo>
                    <a:pt x="320570" y="22259"/>
                  </a:lnTo>
                  <a:cubicBezTo>
                    <a:pt x="340378" y="5488"/>
                    <a:pt x="365106" y="-1666"/>
                    <a:pt x="389076" y="324"/>
                  </a:cubicBezTo>
                  <a:close/>
                </a:path>
              </a:pathLst>
            </a:cu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KSO_Shape"/>
            <p:cNvSpPr/>
            <p:nvPr/>
          </p:nvSpPr>
          <p:spPr>
            <a:xfrm rot="17793172" flipV="1">
              <a:off x="4109929" y="1869916"/>
              <a:ext cx="3332668" cy="637965"/>
            </a:xfrm>
            <a:custGeom>
              <a:avLst/>
              <a:gdLst/>
              <a:ahLst/>
              <a:cxnLst/>
              <a:rect l="l" t="t" r="r" b="b"/>
              <a:pathLst>
                <a:path w="1131767" h="309408">
                  <a:moveTo>
                    <a:pt x="389076" y="324"/>
                  </a:moveTo>
                  <a:cubicBezTo>
                    <a:pt x="413047" y="2314"/>
                    <a:pt x="436257" y="13448"/>
                    <a:pt x="453029" y="33255"/>
                  </a:cubicBezTo>
                  <a:lnTo>
                    <a:pt x="454138" y="34566"/>
                  </a:lnTo>
                  <a:cubicBezTo>
                    <a:pt x="471290" y="57755"/>
                    <a:pt x="480083" y="87064"/>
                    <a:pt x="477512" y="118053"/>
                  </a:cubicBezTo>
                  <a:lnTo>
                    <a:pt x="464616" y="273407"/>
                  </a:lnTo>
                  <a:lnTo>
                    <a:pt x="1131767" y="273407"/>
                  </a:lnTo>
                  <a:lnTo>
                    <a:pt x="1131766" y="309408"/>
                  </a:lnTo>
                  <a:lnTo>
                    <a:pt x="15767" y="309407"/>
                  </a:lnTo>
                  <a:lnTo>
                    <a:pt x="15766" y="293685"/>
                  </a:lnTo>
                  <a:lnTo>
                    <a:pt x="0" y="293685"/>
                  </a:lnTo>
                  <a:lnTo>
                    <a:pt x="15767" y="280337"/>
                  </a:lnTo>
                  <a:lnTo>
                    <a:pt x="15766" y="273408"/>
                  </a:lnTo>
                  <a:lnTo>
                    <a:pt x="23949" y="273408"/>
                  </a:lnTo>
                  <a:lnTo>
                    <a:pt x="320570" y="22259"/>
                  </a:lnTo>
                  <a:cubicBezTo>
                    <a:pt x="340378" y="5488"/>
                    <a:pt x="365106" y="-1666"/>
                    <a:pt x="389076" y="324"/>
                  </a:cubicBezTo>
                  <a:close/>
                </a:path>
              </a:pathLst>
            </a:cu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xmlns="" val="111938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ppt_w*0.05"/>
                                          </p:val>
                                        </p:tav>
                                        <p:tav tm="100000">
                                          <p:val>
                                            <p:strVal val="#ppt_w"/>
                                          </p:val>
                                        </p:tav>
                                      </p:tavLst>
                                    </p:anim>
                                    <p:anim calcmode="lin" valueType="num">
                                      <p:cBhvr>
                                        <p:cTn id="14" dur="500" fill="hold"/>
                                        <p:tgtEl>
                                          <p:spTgt spid="3"/>
                                        </p:tgtEl>
                                        <p:attrNameLst>
                                          <p:attrName>ppt_h</p:attrName>
                                        </p:attrNameLst>
                                      </p:cBhvr>
                                      <p:tavLst>
                                        <p:tav tm="0">
                                          <p:val>
                                            <p:strVal val="#ppt_h"/>
                                          </p:val>
                                        </p:tav>
                                        <p:tav tm="100000">
                                          <p:val>
                                            <p:strVal val="#ppt_h"/>
                                          </p:val>
                                        </p:tav>
                                      </p:tavLst>
                                    </p:anim>
                                    <p:anim calcmode="lin" valueType="num">
                                      <p:cBhvr>
                                        <p:cTn id="15" dur="500" fill="hold"/>
                                        <p:tgtEl>
                                          <p:spTgt spid="3"/>
                                        </p:tgtEl>
                                        <p:attrNameLst>
                                          <p:attrName>ppt_x</p:attrName>
                                        </p:attrNameLst>
                                      </p:cBhvr>
                                      <p:tavLst>
                                        <p:tav tm="0">
                                          <p:val>
                                            <p:strVal val="#ppt_x-.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Effect transition="in" filter="fade">
                                      <p:cBhvr>
                                        <p:cTn id="17" dur="500"/>
                                        <p:tgtEl>
                                          <p:spTgt spid="3"/>
                                        </p:tgtEl>
                                      </p:cBhvr>
                                    </p:animEffect>
                                  </p:childTnLst>
                                </p:cTn>
                              </p:par>
                              <p:par>
                                <p:cTn id="18" presetID="54" presetClass="entr" presetSubtype="0" ac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strVal val="#ppt_w*0.05"/>
                                          </p:val>
                                        </p:tav>
                                        <p:tav tm="100000">
                                          <p:val>
                                            <p:strVal val="#ppt_w"/>
                                          </p:val>
                                        </p:tav>
                                      </p:tavLst>
                                    </p:anim>
                                    <p:anim calcmode="lin" valueType="num">
                                      <p:cBhvr>
                                        <p:cTn id="21" dur="500" fill="hold"/>
                                        <p:tgtEl>
                                          <p:spTgt spid="34"/>
                                        </p:tgtEl>
                                        <p:attrNameLst>
                                          <p:attrName>ppt_h</p:attrName>
                                        </p:attrNameLst>
                                      </p:cBhvr>
                                      <p:tavLst>
                                        <p:tav tm="0">
                                          <p:val>
                                            <p:strVal val="#ppt_h"/>
                                          </p:val>
                                        </p:tav>
                                        <p:tav tm="100000">
                                          <p:val>
                                            <p:strVal val="#ppt_h"/>
                                          </p:val>
                                        </p:tav>
                                      </p:tavLst>
                                    </p:anim>
                                    <p:anim calcmode="lin" valueType="num">
                                      <p:cBhvr>
                                        <p:cTn id="22" dur="500" fill="hold"/>
                                        <p:tgtEl>
                                          <p:spTgt spid="34"/>
                                        </p:tgtEl>
                                        <p:attrNameLst>
                                          <p:attrName>ppt_x</p:attrName>
                                        </p:attrNameLst>
                                      </p:cBhvr>
                                      <p:tavLst>
                                        <p:tav tm="0">
                                          <p:val>
                                            <p:strVal val="#ppt_x-.2"/>
                                          </p:val>
                                        </p:tav>
                                        <p:tav tm="100000">
                                          <p:val>
                                            <p:strVal val="#ppt_x"/>
                                          </p:val>
                                        </p:tav>
                                      </p:tavLst>
                                    </p:anim>
                                    <p:anim calcmode="lin" valueType="num">
                                      <p:cBhvr>
                                        <p:cTn id="23" dur="500" fill="hold"/>
                                        <p:tgtEl>
                                          <p:spTgt spid="34"/>
                                        </p:tgtEl>
                                        <p:attrNameLst>
                                          <p:attrName>ppt_y</p:attrName>
                                        </p:attrNameLst>
                                      </p:cBhvr>
                                      <p:tavLst>
                                        <p:tav tm="0">
                                          <p:val>
                                            <p:strVal val="#ppt_y"/>
                                          </p:val>
                                        </p:tav>
                                        <p:tav tm="100000">
                                          <p:val>
                                            <p:strVal val="#ppt_y"/>
                                          </p:val>
                                        </p:tav>
                                      </p:tavLst>
                                    </p:anim>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0"/>
          <p:cNvSpPr>
            <a:spLocks noChangeArrowheads="1"/>
          </p:cNvSpPr>
          <p:nvPr/>
        </p:nvSpPr>
        <p:spPr bwMode="auto">
          <a:xfrm>
            <a:off x="0" y="462602"/>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8195" name="组合 72"/>
          <p:cNvGrpSpPr>
            <a:grpSpLocks/>
          </p:cNvGrpSpPr>
          <p:nvPr/>
        </p:nvGrpSpPr>
        <p:grpSpPr bwMode="auto">
          <a:xfrm>
            <a:off x="6269038" y="26988"/>
            <a:ext cx="2874962" cy="449262"/>
            <a:chOff x="5537631" y="26646"/>
            <a:chExt cx="3610350" cy="616932"/>
          </a:xfrm>
        </p:grpSpPr>
        <p:pic>
          <p:nvPicPr>
            <p:cNvPr id="8197" name="图片 70"/>
            <p:cNvPicPr>
              <a:picLocks noChangeAspect="1"/>
            </p:cNvPicPr>
            <p:nvPr/>
          </p:nvPicPr>
          <p:blipFill>
            <a:blip r:embed="rId2"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8" name="图片 71"/>
            <p:cNvPicPr>
              <a:picLocks noChangeAspect="1"/>
            </p:cNvPicPr>
            <p:nvPr/>
          </p:nvPicPr>
          <p:blipFill>
            <a:blip r:embed="rId3"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文本框 1"/>
          <p:cNvSpPr txBox="1">
            <a:spLocks noChangeArrowheads="1"/>
          </p:cNvSpPr>
          <p:nvPr/>
        </p:nvSpPr>
        <p:spPr bwMode="auto">
          <a:xfrm>
            <a:off x="375359" y="757231"/>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素养的概念</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48062" y="1356712"/>
            <a:ext cx="8877823" cy="1200329"/>
          </a:xfrm>
          <a:prstGeom prst="rect">
            <a:avLst/>
          </a:prstGeom>
        </p:spPr>
        <p:txBody>
          <a:bodyPr wrap="square">
            <a:spAutoFit/>
          </a:bodyPr>
          <a:lstStyle/>
          <a:p>
            <a:pPr>
              <a:lnSpc>
                <a:spcPct val="150000"/>
              </a:lnSpc>
            </a:pPr>
            <a:r>
              <a:rPr lang="zh-CN" altLang="en-US" sz="2400" dirty="0" smtClean="0">
                <a:solidFill>
                  <a:srgbClr val="FF0000"/>
                </a:solidFill>
                <a:latin typeface="微软雅黑" panose="020B0503020204020204" pitchFamily="34" charset="-122"/>
                <a:ea typeface="微软雅黑" panose="020B0503020204020204" pitchFamily="34" charset="-122"/>
              </a:rPr>
              <a:t>百度百科</a:t>
            </a:r>
            <a:r>
              <a:rPr lang="zh-CN" altLang="en-US" sz="2400" dirty="0" smtClean="0">
                <a:solidFill>
                  <a:schemeClr val="bg2"/>
                </a:solidFill>
                <a:latin typeface="微软雅黑" panose="020B0503020204020204" pitchFamily="34" charset="-122"/>
                <a:ea typeface="微软雅黑" panose="020B0503020204020204" pitchFamily="34" charset="-122"/>
              </a:rPr>
              <a:t>：素养</a:t>
            </a:r>
            <a:r>
              <a:rPr lang="zh-CN" altLang="en-US" sz="2400" dirty="0">
                <a:solidFill>
                  <a:schemeClr val="bg2"/>
                </a:solidFill>
                <a:latin typeface="微软雅黑" panose="020B0503020204020204" pitchFamily="34" charset="-122"/>
                <a:ea typeface="微软雅黑" panose="020B0503020204020204" pitchFamily="34" charset="-122"/>
              </a:rPr>
              <a:t>是指一个人的修养，与素质同义，从广义上讲，包括道德品质、外表形象、知识水平与能力等各个方面。</a:t>
            </a:r>
          </a:p>
        </p:txBody>
      </p:sp>
      <p:graphicFrame>
        <p:nvGraphicFramePr>
          <p:cNvPr id="5" name="图示 4"/>
          <p:cNvGraphicFramePr/>
          <p:nvPr>
            <p:extLst>
              <p:ext uri="{D42A27DB-BD31-4B8C-83A1-F6EECF244321}">
                <p14:modId xmlns:p14="http://schemas.microsoft.com/office/powerpoint/2010/main" xmlns="" val="1874183459"/>
              </p:ext>
            </p:extLst>
          </p:nvPr>
        </p:nvGraphicFramePr>
        <p:xfrm>
          <a:off x="873267" y="1934066"/>
          <a:ext cx="7372957" cy="506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9219" name="组合 72"/>
          <p:cNvGrpSpPr>
            <a:grpSpLocks/>
          </p:cNvGrpSpPr>
          <p:nvPr/>
        </p:nvGrpSpPr>
        <p:grpSpPr bwMode="auto">
          <a:xfrm>
            <a:off x="6269038" y="26988"/>
            <a:ext cx="2874962" cy="449262"/>
            <a:chOff x="5537631" y="26646"/>
            <a:chExt cx="3610350" cy="616932"/>
          </a:xfrm>
        </p:grpSpPr>
        <p:pic>
          <p:nvPicPr>
            <p:cNvPr id="9221"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22"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文本框 1"/>
          <p:cNvSpPr txBox="1">
            <a:spLocks noChangeArrowheads="1"/>
          </p:cNvSpPr>
          <p:nvPr/>
        </p:nvSpPr>
        <p:spPr bwMode="auto">
          <a:xfrm>
            <a:off x="375359" y="757231"/>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信息素养的含义</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93138" y="2300262"/>
            <a:ext cx="7891399" cy="4062651"/>
          </a:xfrm>
          <a:prstGeom prst="rect">
            <a:avLst/>
          </a:prstGeom>
        </p:spPr>
        <p:txBody>
          <a:bodyPr wrap="square">
            <a:spAutoFit/>
          </a:bodyPr>
          <a:lstStyle/>
          <a:p>
            <a:pPr marL="8001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技能</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信息筛选</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评估</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组织</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处理等</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4" name="矩形 3"/>
          <p:cNvSpPr/>
          <p:nvPr/>
        </p:nvSpPr>
        <p:spPr>
          <a:xfrm>
            <a:off x="375358" y="1387984"/>
            <a:ext cx="8560823" cy="743986"/>
          </a:xfrm>
          <a:prstGeom prst="rect">
            <a:avLst/>
          </a:prstGeom>
        </p:spPr>
        <p:txBody>
          <a:bodyPr wrap="square">
            <a:spAutoFit/>
          </a:bodyPr>
          <a:lstStyle/>
          <a:p>
            <a:pPr>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3200" dirty="0" smtClean="0">
                <a:solidFill>
                  <a:schemeClr val="bg2"/>
                </a:solidFill>
                <a:latin typeface="微软雅黑" panose="020B0503020204020204" pitchFamily="34" charset="-122"/>
                <a:ea typeface="微软雅黑" panose="020B0503020204020204" pitchFamily="34" charset="-122"/>
              </a:rPr>
              <a:t>人们在解决问题时利用信息的技术和技能</a:t>
            </a:r>
            <a:endParaRPr lang="en-US" altLang="zh-CN" sz="3200" dirty="0" smtClean="0">
              <a:solidFill>
                <a:schemeClr val="bg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138211" y="3025244"/>
            <a:ext cx="3337659" cy="333765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3"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、信息意识</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文本框 1"/>
          <p:cNvSpPr txBox="1">
            <a:spLocks noChangeArrowheads="1"/>
          </p:cNvSpPr>
          <p:nvPr/>
        </p:nvSpPr>
        <p:spPr bwMode="auto">
          <a:xfrm>
            <a:off x="498191" y="1562455"/>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场景一</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304467" y="2085675"/>
            <a:ext cx="8560823" cy="1200329"/>
          </a:xfrm>
          <a:prstGeom prst="rect">
            <a:avLst/>
          </a:prstGeom>
        </p:spPr>
        <p:txBody>
          <a:bodyPr wrap="square">
            <a:spAutoFit/>
          </a:bodyPr>
          <a:lstStyle/>
          <a:p>
            <a:pPr>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大一新生蒋平想竞选校学生会体育部的体育部长，需要做哪些准备。</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2" name="矩形 1"/>
          <p:cNvSpPr/>
          <p:nvPr/>
        </p:nvSpPr>
        <p:spPr>
          <a:xfrm>
            <a:off x="582624" y="3457575"/>
            <a:ext cx="8084857" cy="2400657"/>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defTabSz="0">
              <a:spcBef>
                <a:spcPct val="30000"/>
              </a:spcBef>
              <a:defRPr/>
            </a:pPr>
            <a:r>
              <a:rPr lang="zh-CN" altLang="en-US" sz="2000" dirty="0">
                <a:solidFill>
                  <a:schemeClr val="bg2"/>
                </a:solidFill>
                <a:latin typeface="微软雅黑" panose="020B0503020204020204" pitchFamily="34" charset="-122"/>
                <a:ea typeface="微软雅黑" panose="020B0503020204020204" pitchFamily="34" charset="-122"/>
              </a:rPr>
              <a:t>准备演讲稿材料：</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1</a:t>
            </a:r>
            <a:r>
              <a:rPr lang="zh-CN" altLang="en-US" sz="2000" dirty="0">
                <a:solidFill>
                  <a:schemeClr val="bg2"/>
                </a:solidFill>
                <a:latin typeface="微软雅黑" panose="020B0503020204020204" pitchFamily="34" charset="-122"/>
                <a:ea typeface="微软雅黑" panose="020B0503020204020204" pitchFamily="34" charset="-122"/>
              </a:rPr>
              <a:t>、了解竞选的</a:t>
            </a:r>
            <a:r>
              <a:rPr lang="zh-CN" altLang="en-US" sz="2000" dirty="0" smtClean="0">
                <a:solidFill>
                  <a:schemeClr val="bg2"/>
                </a:solidFill>
                <a:latin typeface="微软雅黑" panose="020B0503020204020204" pitchFamily="34" charset="-122"/>
                <a:ea typeface="微软雅黑" panose="020B0503020204020204" pitchFamily="34" charset="-122"/>
              </a:rPr>
              <a:t>相关安排和流程。</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2</a:t>
            </a:r>
            <a:r>
              <a:rPr lang="zh-CN" altLang="en-US" sz="2000" dirty="0">
                <a:solidFill>
                  <a:schemeClr val="bg2"/>
                </a:solidFill>
                <a:latin typeface="微软雅黑" panose="020B0503020204020204" pitchFamily="34" charset="-122"/>
                <a:ea typeface="微软雅黑" panose="020B0503020204020204" pitchFamily="34" charset="-122"/>
              </a:rPr>
              <a:t>、了解学生会和体育部的相关日常活动和组织结构。</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3</a:t>
            </a:r>
            <a:r>
              <a:rPr lang="zh-CN" altLang="en-US" sz="2000" dirty="0">
                <a:solidFill>
                  <a:schemeClr val="bg2"/>
                </a:solidFill>
                <a:latin typeface="微软雅黑" panose="020B0503020204020204" pitchFamily="34" charset="-122"/>
                <a:ea typeface="微软雅黑" panose="020B0503020204020204" pitchFamily="34" charset="-122"/>
              </a:rPr>
              <a:t>、准备演</a:t>
            </a:r>
            <a:r>
              <a:rPr lang="zh-CN" altLang="en-US" sz="2000" dirty="0" smtClean="0">
                <a:solidFill>
                  <a:schemeClr val="bg2"/>
                </a:solidFill>
                <a:latin typeface="微软雅黑" panose="020B0503020204020204" pitchFamily="34" charset="-122"/>
                <a:ea typeface="微软雅黑" panose="020B0503020204020204" pitchFamily="34" charset="-122"/>
              </a:rPr>
              <a:t>讲稿，包括竞选</a:t>
            </a:r>
            <a:r>
              <a:rPr lang="zh-CN" altLang="en-US" sz="2000" dirty="0">
                <a:solidFill>
                  <a:schemeClr val="bg2"/>
                </a:solidFill>
                <a:latin typeface="微软雅黑" panose="020B0503020204020204" pitchFamily="34" charset="-122"/>
                <a:ea typeface="微软雅黑" panose="020B0503020204020204" pitchFamily="34" charset="-122"/>
              </a:rPr>
              <a:t>演讲稿的</a:t>
            </a:r>
            <a:r>
              <a:rPr lang="zh-CN" altLang="en-US" sz="2000" dirty="0" smtClean="0">
                <a:solidFill>
                  <a:schemeClr val="bg2"/>
                </a:solidFill>
                <a:latin typeface="微软雅黑" panose="020B0503020204020204" pitchFamily="34" charset="-122"/>
                <a:ea typeface="微软雅黑" panose="020B0503020204020204" pitchFamily="34" charset="-122"/>
              </a:rPr>
              <a:t>形式、内容等</a:t>
            </a:r>
            <a:r>
              <a:rPr lang="zh-CN" altLang="en-US" sz="2000" dirty="0">
                <a:solidFill>
                  <a:schemeClr val="bg2"/>
                </a:solidFill>
                <a:latin typeface="微软雅黑" panose="020B0503020204020204" pitchFamily="34" charset="-122"/>
                <a:ea typeface="微软雅黑" panose="020B0503020204020204" pitchFamily="34" charset="-122"/>
              </a:rPr>
              <a:t>。</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4</a:t>
            </a:r>
            <a:r>
              <a:rPr lang="zh-CN" altLang="en-US" sz="2000" dirty="0">
                <a:solidFill>
                  <a:schemeClr val="bg2"/>
                </a:solidFill>
                <a:latin typeface="微软雅黑" panose="020B0503020204020204" pitchFamily="34" charset="-122"/>
                <a:ea typeface="微软雅黑" panose="020B0503020204020204" pitchFamily="34" charset="-122"/>
              </a:rPr>
              <a:t>、整理演</a:t>
            </a:r>
            <a:r>
              <a:rPr lang="zh-CN" altLang="en-US" sz="2000" dirty="0" smtClean="0">
                <a:solidFill>
                  <a:schemeClr val="bg2"/>
                </a:solidFill>
                <a:latin typeface="微软雅黑" panose="020B0503020204020204" pitchFamily="34" charset="-122"/>
                <a:ea typeface="微软雅黑" panose="020B0503020204020204" pitchFamily="34" charset="-122"/>
              </a:rPr>
              <a:t>讲稿，写大纲、具体</a:t>
            </a:r>
            <a:r>
              <a:rPr lang="zh-CN" altLang="en-US" sz="2000" dirty="0">
                <a:solidFill>
                  <a:schemeClr val="bg2"/>
                </a:solidFill>
                <a:latin typeface="微软雅黑" panose="020B0503020204020204" pitchFamily="34" charset="-122"/>
                <a:ea typeface="微软雅黑" panose="020B0503020204020204" pitchFamily="34" charset="-122"/>
              </a:rPr>
              <a:t>内容</a:t>
            </a:r>
            <a:r>
              <a:rPr lang="zh-CN" altLang="en-US" sz="2000" dirty="0" smtClean="0">
                <a:solidFill>
                  <a:schemeClr val="bg2"/>
                </a:solidFill>
                <a:latin typeface="微软雅黑" panose="020B0503020204020204" pitchFamily="34" charset="-122"/>
                <a:ea typeface="微软雅黑" panose="020B0503020204020204" pitchFamily="34" charset="-122"/>
              </a:rPr>
              <a:t>。</a:t>
            </a:r>
            <a:endParaRPr lang="en-US" altLang="zh-CN" sz="2000" dirty="0" smtClean="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smtClean="0">
                <a:solidFill>
                  <a:schemeClr val="bg2"/>
                </a:solidFill>
                <a:latin typeface="微软雅黑" panose="020B0503020204020204" pitchFamily="34" charset="-122"/>
                <a:ea typeface="微软雅黑" panose="020B0503020204020204" pitchFamily="34" charset="-122"/>
              </a:rPr>
              <a:t>5</a:t>
            </a:r>
            <a:r>
              <a:rPr lang="zh-CN" altLang="en-US" sz="2000" dirty="0" smtClean="0">
                <a:solidFill>
                  <a:schemeClr val="bg2"/>
                </a:solidFill>
                <a:latin typeface="微软雅黑" panose="020B0503020204020204" pitchFamily="34" charset="-122"/>
                <a:ea typeface="微软雅黑" panose="020B0503020204020204" pitchFamily="34" charset="-122"/>
              </a:rPr>
              <a:t>、演讲</a:t>
            </a:r>
            <a:r>
              <a:rPr lang="zh-CN" altLang="en-US" sz="2000" dirty="0">
                <a:solidFill>
                  <a:schemeClr val="bg2"/>
                </a:solidFill>
                <a:latin typeface="微软雅黑" panose="020B0503020204020204" pitchFamily="34" charset="-122"/>
                <a:ea typeface="微软雅黑" panose="020B0503020204020204" pitchFamily="34" charset="-122"/>
              </a:rPr>
              <a:t>注意的</a:t>
            </a:r>
            <a:r>
              <a:rPr lang="zh-CN" altLang="en-US" sz="2000" dirty="0" smtClean="0">
                <a:solidFill>
                  <a:schemeClr val="bg2"/>
                </a:solidFill>
                <a:latin typeface="微软雅黑" panose="020B0503020204020204" pitchFamily="34" charset="-122"/>
                <a:ea typeface="微软雅黑" panose="020B0503020204020204" pitchFamily="34" charset="-122"/>
              </a:rPr>
              <a:t>事项。</a:t>
            </a:r>
            <a:endParaRPr lang="en-US" altLang="zh-CN" sz="20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12291"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2"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图片 71"/>
            <p:cNvPicPr>
              <a:picLocks noChangeAspect="1"/>
            </p:cNvPicPr>
            <p:nvPr/>
          </p:nvPicPr>
          <p:blipFill>
            <a:blip r:embed="rId3"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文本框 1"/>
          <p:cNvSpPr txBox="1">
            <a:spLocks noChangeArrowheads="1"/>
          </p:cNvSpPr>
          <p:nvPr/>
        </p:nvSpPr>
        <p:spPr bwMode="auto">
          <a:xfrm>
            <a:off x="375359" y="634407"/>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场景二</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317346" y="1106882"/>
            <a:ext cx="8560823" cy="1200329"/>
          </a:xfrm>
          <a:prstGeom prst="rect">
            <a:avLst/>
          </a:prstGeom>
        </p:spPr>
        <p:txBody>
          <a:bodyPr wrap="square">
            <a:spAutoFit/>
          </a:bodyPr>
          <a:lstStyle/>
          <a:p>
            <a:pPr>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大学生李威计划大学毕业后出国继续深造，需要选择学校、准备出国的相关材料、申请等。</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9" name="矩形 8"/>
          <p:cNvSpPr/>
          <p:nvPr/>
        </p:nvSpPr>
        <p:spPr>
          <a:xfrm>
            <a:off x="529571" y="2478781"/>
            <a:ext cx="8084857" cy="2376035"/>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marL="457200" indent="-457200" defTabSz="0">
              <a:lnSpc>
                <a:spcPct val="150000"/>
              </a:lnSpc>
              <a:spcBef>
                <a:spcPct val="30000"/>
              </a:spcBef>
              <a:buFont typeface="+mj-lt"/>
              <a:buAutoNum type="arabicPeriod"/>
              <a:defRPr/>
            </a:pPr>
            <a:r>
              <a:rPr lang="zh-CN" altLang="en-US" sz="2400" dirty="0" smtClean="0">
                <a:solidFill>
                  <a:srgbClr val="FF0000"/>
                </a:solidFill>
                <a:latin typeface="微软雅黑" panose="020B0503020204020204" pitchFamily="34" charset="-122"/>
                <a:ea typeface="微软雅黑" panose="020B0503020204020204" pitchFamily="34" charset="-122"/>
              </a:rPr>
              <a:t> 从何做起？</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lnSpc>
                <a:spcPct val="150000"/>
              </a:lnSpc>
              <a:spcBef>
                <a:spcPct val="30000"/>
              </a:spcBef>
              <a:buFont typeface="+mj-lt"/>
              <a:buAutoNum type="arabicPeriod"/>
              <a:defRPr/>
            </a:pPr>
            <a:r>
              <a:rPr lang="zh-CN" altLang="en-US" sz="2400" dirty="0" smtClean="0">
                <a:solidFill>
                  <a:srgbClr val="FF0000"/>
                </a:solidFill>
                <a:latin typeface="微软雅黑" panose="020B0503020204020204" pitchFamily="34" charset="-122"/>
                <a:ea typeface="微软雅黑" panose="020B0503020204020204" pitchFamily="34" charset="-122"/>
              </a:rPr>
              <a:t> 如何做？</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lnSpc>
                <a:spcPct val="150000"/>
              </a:lnSpc>
              <a:spcBef>
                <a:spcPct val="30000"/>
              </a:spcBef>
              <a:buFont typeface="+mj-lt"/>
              <a:buAutoNum type="arabicPeriod"/>
              <a:defRPr/>
            </a:pPr>
            <a:r>
              <a:rPr lang="zh-CN" altLang="en-US" sz="2400" dirty="0" smtClean="0">
                <a:solidFill>
                  <a:srgbClr val="FF0000"/>
                </a:solidFill>
                <a:latin typeface="微软雅黑" panose="020B0503020204020204" pitchFamily="34" charset="-122"/>
                <a:ea typeface="微软雅黑" panose="020B0503020204020204" pitchFamily="34" charset="-122"/>
              </a:rPr>
              <a:t> 如何在较少的时间，优质完成这件事情？</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endParaRPr lang="en-US" altLang="zh-CN" sz="2000" dirty="0">
              <a:solidFill>
                <a:schemeClr val="bg2"/>
              </a:solidFill>
              <a:latin typeface="微软雅黑" panose="020B0503020204020204" pitchFamily="34" charset="-122"/>
              <a:ea typeface="微软雅黑" panose="020B0503020204020204" pitchFamily="34" charset="-122"/>
            </a:endParaRPr>
          </a:p>
        </p:txBody>
      </p:sp>
      <p:sp>
        <p:nvSpPr>
          <p:cNvPr id="10" name="矩形 9"/>
          <p:cNvSpPr/>
          <p:nvPr/>
        </p:nvSpPr>
        <p:spPr>
          <a:xfrm>
            <a:off x="514331" y="2417821"/>
            <a:ext cx="8084857" cy="3342453"/>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marL="457200" indent="-457200" defTabSz="0">
              <a:spcBef>
                <a:spcPct val="30000"/>
              </a:spcBef>
              <a:buFont typeface="+mj-lt"/>
              <a:buAutoNum type="arabicPeriod"/>
              <a:defRPr/>
            </a:pPr>
            <a:r>
              <a:rPr lang="zh-CN" altLang="en-US" sz="2400" dirty="0" smtClean="0">
                <a:solidFill>
                  <a:srgbClr val="FF0000"/>
                </a:solidFill>
              </a:rPr>
              <a:t>了解学校情况</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smtClean="0">
                <a:solidFill>
                  <a:srgbClr val="FF0000"/>
                </a:solidFill>
              </a:rPr>
              <a:t>提出留学申请</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smtClean="0">
                <a:solidFill>
                  <a:srgbClr val="FF0000"/>
                </a:solidFill>
              </a:rPr>
              <a:t>选择学校和专业</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与理想院校取得联系</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申请奖学金和助学金</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申办护照</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申请签证</a:t>
            </a:r>
            <a:endParaRPr lang="en-US" altLang="zh-CN" sz="20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课程目标</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矩形 7"/>
          <p:cNvSpPr/>
          <p:nvPr/>
        </p:nvSpPr>
        <p:spPr>
          <a:xfrm>
            <a:off x="1264596" y="2027310"/>
            <a:ext cx="7334655" cy="4154984"/>
          </a:xfrm>
          <a:prstGeom prst="rect">
            <a:avLst/>
          </a:prstGeom>
        </p:spPr>
        <p:txBody>
          <a:bodyPr wrap="square">
            <a:spAutoFit/>
          </a:bodyPr>
          <a:lstStyle/>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信息意识</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信息能力</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信息检索</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3200" dirty="0" smtClean="0">
                <a:solidFill>
                  <a:srgbClr val="FF0000"/>
                </a:solidFill>
                <a:latin typeface="微软雅黑" panose="020B0503020204020204" pitchFamily="34" charset="-122"/>
                <a:ea typeface="微软雅黑" panose="020B0503020204020204" pitchFamily="34" charset="-122"/>
              </a:rPr>
              <a:t>信息安全</a:t>
            </a:r>
            <a:endParaRPr lang="en-US" altLang="zh-CN" sz="3200" dirty="0" smtClean="0">
              <a:solidFill>
                <a:srgbClr val="FF0000"/>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3200" dirty="0" smtClean="0">
                <a:solidFill>
                  <a:srgbClr val="FF0000"/>
                </a:solidFill>
                <a:latin typeface="微软雅黑" panose="020B0503020204020204" pitchFamily="34" charset="-122"/>
                <a:ea typeface="微软雅黑" panose="020B0503020204020204" pitchFamily="34" charset="-122"/>
              </a:rPr>
              <a:t>学术论文规范</a:t>
            </a:r>
            <a:endParaRPr lang="en-US" altLang="zh-CN" sz="32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文本框 1"/>
          <p:cNvSpPr txBox="1">
            <a:spLocks noChangeArrowheads="1"/>
          </p:cNvSpPr>
          <p:nvPr/>
        </p:nvSpPr>
        <p:spPr bwMode="auto">
          <a:xfrm>
            <a:off x="375359" y="634407"/>
            <a:ext cx="35781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什么是信息意识呢？</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83177" y="1231573"/>
            <a:ext cx="8560823" cy="1754326"/>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观念</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社会发展需求</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解决问题的关键</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375359" y="3372351"/>
            <a:ext cx="84060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为什么当代大学生要培养信息意识？</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583177" y="3969517"/>
            <a:ext cx="8560823" cy="2308324"/>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缺乏信息敏感性</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缺乏主动创造性</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自觉评估意识不强</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重藏轻用的陈旧观念</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80">
                                          <p:stCondLst>
                                            <p:cond delay="0"/>
                                          </p:stCondLst>
                                        </p:cTn>
                                        <p:tgtEl>
                                          <p:spTgt spid="10"/>
                                        </p:tgtEl>
                                      </p:cBhvr>
                                    </p:animEffect>
                                    <p:anim calcmode="lin" valueType="num">
                                      <p:cBhvr>
                                        <p:cTn id="3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9" dur="26">
                                          <p:stCondLst>
                                            <p:cond delay="650"/>
                                          </p:stCondLst>
                                        </p:cTn>
                                        <p:tgtEl>
                                          <p:spTgt spid="10"/>
                                        </p:tgtEl>
                                      </p:cBhvr>
                                      <p:to x="100000" y="60000"/>
                                    </p:animScale>
                                    <p:animScale>
                                      <p:cBhvr>
                                        <p:cTn id="40" dur="166" decel="50000">
                                          <p:stCondLst>
                                            <p:cond delay="676"/>
                                          </p:stCondLst>
                                        </p:cTn>
                                        <p:tgtEl>
                                          <p:spTgt spid="10"/>
                                        </p:tgtEl>
                                      </p:cBhvr>
                                      <p:to x="100000" y="100000"/>
                                    </p:animScale>
                                    <p:animScale>
                                      <p:cBhvr>
                                        <p:cTn id="41" dur="26">
                                          <p:stCondLst>
                                            <p:cond delay="1312"/>
                                          </p:stCondLst>
                                        </p:cTn>
                                        <p:tgtEl>
                                          <p:spTgt spid="10"/>
                                        </p:tgtEl>
                                      </p:cBhvr>
                                      <p:to x="100000" y="80000"/>
                                    </p:animScale>
                                    <p:animScale>
                                      <p:cBhvr>
                                        <p:cTn id="42" dur="166" decel="50000">
                                          <p:stCondLst>
                                            <p:cond delay="1338"/>
                                          </p:stCondLst>
                                        </p:cTn>
                                        <p:tgtEl>
                                          <p:spTgt spid="10"/>
                                        </p:tgtEl>
                                      </p:cBhvr>
                                      <p:to x="100000" y="100000"/>
                                    </p:animScale>
                                    <p:animScale>
                                      <p:cBhvr>
                                        <p:cTn id="43" dur="26">
                                          <p:stCondLst>
                                            <p:cond delay="1642"/>
                                          </p:stCondLst>
                                        </p:cTn>
                                        <p:tgtEl>
                                          <p:spTgt spid="10"/>
                                        </p:tgtEl>
                                      </p:cBhvr>
                                      <p:to x="100000" y="90000"/>
                                    </p:animScale>
                                    <p:animScale>
                                      <p:cBhvr>
                                        <p:cTn id="44" dur="166" decel="50000">
                                          <p:stCondLst>
                                            <p:cond delay="1668"/>
                                          </p:stCondLst>
                                        </p:cTn>
                                        <p:tgtEl>
                                          <p:spTgt spid="10"/>
                                        </p:tgtEl>
                                      </p:cBhvr>
                                      <p:to x="100000" y="100000"/>
                                    </p:animScale>
                                    <p:animScale>
                                      <p:cBhvr>
                                        <p:cTn id="45" dur="26">
                                          <p:stCondLst>
                                            <p:cond delay="1808"/>
                                          </p:stCondLst>
                                        </p:cTn>
                                        <p:tgtEl>
                                          <p:spTgt spid="10"/>
                                        </p:tgtEl>
                                      </p:cBhvr>
                                      <p:to x="100000" y="95000"/>
                                    </p:animScale>
                                    <p:animScale>
                                      <p:cBhvr>
                                        <p:cTn id="46" dur="166" decel="50000">
                                          <p:stCondLst>
                                            <p:cond delay="1834"/>
                                          </p:stCondLst>
                                        </p:cTn>
                                        <p:tgtEl>
                                          <p:spTgt spid="10"/>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87973"/>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文本框 1"/>
          <p:cNvSpPr txBox="1">
            <a:spLocks noChangeArrowheads="1"/>
          </p:cNvSpPr>
          <p:nvPr/>
        </p:nvSpPr>
        <p:spPr bwMode="auto">
          <a:xfrm>
            <a:off x="375358" y="634407"/>
            <a:ext cx="779117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从哪些方面来培养信息意识呢？</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83177" y="1231573"/>
            <a:ext cx="8560823" cy="2308324"/>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信息获取与传播意识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信息道德意识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信息保密意识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信息安全意识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dirty="0" smtClean="0">
                <a:solidFill>
                  <a:srgbClr val="ED5E00"/>
                </a:solidFill>
                <a:latin typeface="华文新魏" panose="02010800040101010101" pitchFamily="2" charset="-122"/>
                <a:ea typeface="华文新魏" panose="02010800040101010101" pitchFamily="2" charset="-122"/>
              </a:rPr>
              <a:t>自我介绍</a:t>
            </a:r>
            <a:endParaRPr lang="zh-CN" altLang="zh-CN" sz="5400" dirty="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227396" y="1729047"/>
            <a:ext cx="6702945" cy="441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pPr>
            <a:r>
              <a:rPr lang="zh-CN" altLang="en-US"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姓    名：李玮玮</a:t>
            </a:r>
            <a:endPar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r>
              <a:rPr lang="zh-CN" altLang="en-US"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办公室：</a:t>
            </a: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C-202</a:t>
            </a:r>
          </a:p>
          <a:p>
            <a:pPr eaLnBrk="1" hangingPunct="1">
              <a:spcBef>
                <a:spcPct val="20000"/>
              </a:spcBef>
              <a:spcAft>
                <a:spcPts val="600"/>
              </a:spcAft>
              <a:buClr>
                <a:srgbClr val="D23B07"/>
              </a:buClr>
            </a:pP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		    Tel: 15032667501</a:t>
            </a:r>
          </a:p>
          <a:p>
            <a:pPr eaLnBrk="1" hangingPunct="1">
              <a:spcBef>
                <a:spcPct val="20000"/>
              </a:spcBef>
              <a:spcAft>
                <a:spcPts val="600"/>
              </a:spcAft>
              <a:buClr>
                <a:srgbClr val="D23B07"/>
              </a:buClr>
            </a:pP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Q		</a:t>
            </a:r>
            <a:r>
              <a:rPr lang="en-US" altLang="zh-CN" sz="3200" dirty="0" err="1" smtClean="0">
                <a:solidFill>
                  <a:schemeClr val="bg2"/>
                </a:solidFill>
                <a:latin typeface="DFMoW4-B5" charset="-120"/>
                <a:ea typeface="DFMoW4-B5" charset="-120"/>
                <a:cs typeface="Arial Unicode MS" panose="020B0604020202020204" pitchFamily="34" charset="-122"/>
                <a:sym typeface="Calibri" panose="020F0502020204030204" pitchFamily="34" charset="0"/>
              </a:rPr>
              <a:t>Q</a:t>
            </a:r>
            <a:r>
              <a:rPr lang="zh-CN" altLang="en-US"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a:t>
            </a: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273429028</a:t>
            </a:r>
          </a:p>
          <a:p>
            <a:pPr eaLnBrk="1" hangingPunct="1">
              <a:spcBef>
                <a:spcPct val="20000"/>
              </a:spcBef>
              <a:spcAft>
                <a:spcPts val="600"/>
              </a:spcAft>
              <a:buClr>
                <a:srgbClr val="D23B07"/>
              </a:buClr>
            </a:pP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	Email</a:t>
            </a:r>
            <a:r>
              <a:rPr lang="zh-CN" altLang="en-US"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a:t>
            </a: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liweiwei@onest.net</a:t>
            </a:r>
          </a:p>
          <a:p>
            <a:pPr eaLnBrk="1" hangingPunct="1">
              <a:spcBef>
                <a:spcPct val="20000"/>
              </a:spcBef>
              <a:spcAft>
                <a:spcPts val="600"/>
              </a:spcAft>
              <a:buClr>
                <a:srgbClr val="D23B07"/>
              </a:buClr>
            </a:pPr>
            <a:r>
              <a:rPr lang="en-US" altLang="zh-CN" sz="3200" dirty="0" smtClean="0">
                <a:solidFill>
                  <a:schemeClr val="bg2"/>
                </a:solidFill>
                <a:latin typeface="DFMoW4-B5" charset="-120"/>
                <a:ea typeface="DFMoW4-B5" charset="-120"/>
                <a:cs typeface="Arial Unicode MS" panose="020B0604020202020204" pitchFamily="34" charset="-122"/>
                <a:sym typeface="Calibri" panose="020F0502020204030204" pitchFamily="34" charset="0"/>
              </a:rPr>
              <a:t>				   273429028@qq.com</a:t>
            </a: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5131"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0" end="0"/>
                                            </p:txEl>
                                          </p:spTgt>
                                        </p:tgtEl>
                                        <p:attrNameLst>
                                          <p:attrName>style.visibility</p:attrName>
                                        </p:attrNameLst>
                                      </p:cBhvr>
                                      <p:to>
                                        <p:strVal val="visible"/>
                                      </p:to>
                                    </p:set>
                                    <p:anim calcmode="lin" valueType="num">
                                      <p:cBhvr>
                                        <p:cTn id="7" dur="500" decel="50000" fill="hold">
                                          <p:stCondLst>
                                            <p:cond delay="0"/>
                                          </p:stCondLst>
                                        </p:cTn>
                                        <p:tgtEl>
                                          <p:spTgt spid="513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0" end="0"/>
                                            </p:txEl>
                                          </p:spTgt>
                                        </p:tgtEl>
                                      </p:cBhvr>
                                    </p:animEffect>
                                  </p:childTnLst>
                                </p:cTn>
                              </p:par>
                              <p:par>
                                <p:cTn id="15" presetID="25" presetClass="entr" presetSubtype="0" fill="hold" nodeType="withEffect">
                                  <p:stCondLst>
                                    <p:cond delay="0"/>
                                  </p:stCondLst>
                                  <p:childTnLst>
                                    <p:set>
                                      <p:cBhvr>
                                        <p:cTn id="16" dur="1" fill="hold">
                                          <p:stCondLst>
                                            <p:cond delay="0"/>
                                          </p:stCondLst>
                                        </p:cTn>
                                        <p:tgtEl>
                                          <p:spTgt spid="5130">
                                            <p:txEl>
                                              <p:pRg st="1" end="1"/>
                                            </p:txEl>
                                          </p:spTgt>
                                        </p:tgtEl>
                                        <p:attrNameLst>
                                          <p:attrName>style.visibility</p:attrName>
                                        </p:attrNameLst>
                                      </p:cBhvr>
                                      <p:to>
                                        <p:strVal val="visible"/>
                                      </p:to>
                                    </p:set>
                                    <p:anim calcmode="lin" valueType="num">
                                      <p:cBhvr>
                                        <p:cTn id="17" dur="500" decel="50000" fill="hold">
                                          <p:stCondLst>
                                            <p:cond delay="0"/>
                                          </p:stCondLst>
                                        </p:cTn>
                                        <p:tgtEl>
                                          <p:spTgt spid="5130">
                                            <p:txEl>
                                              <p:pRg st="1" end="1"/>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5130">
                                            <p:txEl>
                                              <p:pRg st="1" end="1"/>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5130">
                                            <p:txEl>
                                              <p:pRg st="1" end="1"/>
                                            </p:txEl>
                                          </p:spTgt>
                                        </p:tgtEl>
                                        <p:attrNameLst>
                                          <p:attrName>ppt_w</p:attrName>
                                        </p:attrNameLst>
                                      </p:cBhvr>
                                      <p:tavLst>
                                        <p:tav tm="0">
                                          <p:val>
                                            <p:strVal val="#ppt_w*.05"/>
                                          </p:val>
                                        </p:tav>
                                        <p:tav tm="100000">
                                          <p:val>
                                            <p:strVal val="#ppt_w"/>
                                          </p:val>
                                        </p:tav>
                                      </p:tavLst>
                                    </p:anim>
                                    <p:anim calcmode="lin" valueType="num">
                                      <p:cBhvr>
                                        <p:cTn id="20" dur="1000" fill="hold"/>
                                        <p:tgtEl>
                                          <p:spTgt spid="5130">
                                            <p:txEl>
                                              <p:pRg st="1" end="1"/>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5130">
                                            <p:txEl>
                                              <p:pRg st="1" end="1"/>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5130">
                                            <p:txEl>
                                              <p:pRg st="1" end="1"/>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5130">
                                            <p:txEl>
                                              <p:pRg st="1" end="1"/>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5130">
                                            <p:txEl>
                                              <p:pRg st="1" end="1"/>
                                            </p:txEl>
                                          </p:spTgt>
                                        </p:tgtEl>
                                      </p:cBhvr>
                                    </p:animEffect>
                                  </p:childTnLst>
                                </p:cTn>
                              </p:par>
                              <p:par>
                                <p:cTn id="25" presetID="25" presetClass="entr" presetSubtype="0" fill="hold" nodeType="withEffect">
                                  <p:stCondLst>
                                    <p:cond delay="0"/>
                                  </p:stCondLst>
                                  <p:childTnLst>
                                    <p:set>
                                      <p:cBhvr>
                                        <p:cTn id="26" dur="1" fill="hold">
                                          <p:stCondLst>
                                            <p:cond delay="0"/>
                                          </p:stCondLst>
                                        </p:cTn>
                                        <p:tgtEl>
                                          <p:spTgt spid="5130">
                                            <p:txEl>
                                              <p:pRg st="2" end="2"/>
                                            </p:txEl>
                                          </p:spTgt>
                                        </p:tgtEl>
                                        <p:attrNameLst>
                                          <p:attrName>style.visibility</p:attrName>
                                        </p:attrNameLst>
                                      </p:cBhvr>
                                      <p:to>
                                        <p:strVal val="visible"/>
                                      </p:to>
                                    </p:set>
                                    <p:anim calcmode="lin" valueType="num">
                                      <p:cBhvr>
                                        <p:cTn id="27" dur="500" decel="50000" fill="hold">
                                          <p:stCondLst>
                                            <p:cond delay="0"/>
                                          </p:stCondLst>
                                        </p:cTn>
                                        <p:tgtEl>
                                          <p:spTgt spid="5130">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130">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130">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5130">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130">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130">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130">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130">
                                            <p:txEl>
                                              <p:pRg st="2" end="2"/>
                                            </p:txEl>
                                          </p:spTgt>
                                        </p:tgtEl>
                                      </p:cBhvr>
                                    </p:animEffect>
                                  </p:childTnLst>
                                </p:cTn>
                              </p:par>
                              <p:par>
                                <p:cTn id="35" presetID="25" presetClass="entr" presetSubtype="0" fill="hold" nodeType="withEffect">
                                  <p:stCondLst>
                                    <p:cond delay="0"/>
                                  </p:stCondLst>
                                  <p:childTnLst>
                                    <p:set>
                                      <p:cBhvr>
                                        <p:cTn id="36" dur="1" fill="hold">
                                          <p:stCondLst>
                                            <p:cond delay="0"/>
                                          </p:stCondLst>
                                        </p:cTn>
                                        <p:tgtEl>
                                          <p:spTgt spid="5130">
                                            <p:txEl>
                                              <p:pRg st="3" end="3"/>
                                            </p:txEl>
                                          </p:spTgt>
                                        </p:tgtEl>
                                        <p:attrNameLst>
                                          <p:attrName>style.visibility</p:attrName>
                                        </p:attrNameLst>
                                      </p:cBhvr>
                                      <p:to>
                                        <p:strVal val="visible"/>
                                      </p:to>
                                    </p:set>
                                    <p:anim calcmode="lin" valueType="num">
                                      <p:cBhvr>
                                        <p:cTn id="37" dur="500" decel="50000" fill="hold">
                                          <p:stCondLst>
                                            <p:cond delay="0"/>
                                          </p:stCondLst>
                                        </p:cTn>
                                        <p:tgtEl>
                                          <p:spTgt spid="5130">
                                            <p:txEl>
                                              <p:pRg st="3" end="3"/>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5130">
                                            <p:txEl>
                                              <p:pRg st="3" end="3"/>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5130">
                                            <p:txEl>
                                              <p:pRg st="3" end="3"/>
                                            </p:txEl>
                                          </p:spTgt>
                                        </p:tgtEl>
                                        <p:attrNameLst>
                                          <p:attrName>ppt_w</p:attrName>
                                        </p:attrNameLst>
                                      </p:cBhvr>
                                      <p:tavLst>
                                        <p:tav tm="0">
                                          <p:val>
                                            <p:strVal val="#ppt_w*.05"/>
                                          </p:val>
                                        </p:tav>
                                        <p:tav tm="100000">
                                          <p:val>
                                            <p:strVal val="#ppt_w"/>
                                          </p:val>
                                        </p:tav>
                                      </p:tavLst>
                                    </p:anim>
                                    <p:anim calcmode="lin" valueType="num">
                                      <p:cBhvr>
                                        <p:cTn id="40" dur="1000" fill="hold"/>
                                        <p:tgtEl>
                                          <p:spTgt spid="5130">
                                            <p:txEl>
                                              <p:pRg st="3" end="3"/>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5130">
                                            <p:txEl>
                                              <p:pRg st="3" end="3"/>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5130">
                                            <p:txEl>
                                              <p:pRg st="3" end="3"/>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5130">
                                            <p:txEl>
                                              <p:pRg st="3" end="3"/>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5130">
                                            <p:txEl>
                                              <p:pRg st="3" end="3"/>
                                            </p:txEl>
                                          </p:spTgt>
                                        </p:tgtEl>
                                      </p:cBhvr>
                                    </p:animEffect>
                                  </p:childTnLst>
                                </p:cTn>
                              </p:par>
                              <p:par>
                                <p:cTn id="45" presetID="25" presetClass="entr" presetSubtype="0" fill="hold" nodeType="withEffect">
                                  <p:stCondLst>
                                    <p:cond delay="0"/>
                                  </p:stCondLst>
                                  <p:childTnLst>
                                    <p:set>
                                      <p:cBhvr>
                                        <p:cTn id="46" dur="1" fill="hold">
                                          <p:stCondLst>
                                            <p:cond delay="0"/>
                                          </p:stCondLst>
                                        </p:cTn>
                                        <p:tgtEl>
                                          <p:spTgt spid="5130">
                                            <p:txEl>
                                              <p:pRg st="4" end="4"/>
                                            </p:txEl>
                                          </p:spTgt>
                                        </p:tgtEl>
                                        <p:attrNameLst>
                                          <p:attrName>style.visibility</p:attrName>
                                        </p:attrNameLst>
                                      </p:cBhvr>
                                      <p:to>
                                        <p:strVal val="visible"/>
                                      </p:to>
                                    </p:set>
                                    <p:anim calcmode="lin" valueType="num">
                                      <p:cBhvr>
                                        <p:cTn id="47" dur="500" decel="50000" fill="hold">
                                          <p:stCondLst>
                                            <p:cond delay="0"/>
                                          </p:stCondLst>
                                        </p:cTn>
                                        <p:tgtEl>
                                          <p:spTgt spid="5130">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5130">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5130">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5130">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5130">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5130">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5130">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5130">
                                            <p:txEl>
                                              <p:pRg st="4" end="4"/>
                                            </p:txEl>
                                          </p:spTgt>
                                        </p:tgtEl>
                                      </p:cBhvr>
                                    </p:animEffect>
                                  </p:childTnLst>
                                </p:cTn>
                              </p:par>
                              <p:par>
                                <p:cTn id="55" presetID="25" presetClass="entr" presetSubtype="0" fill="hold" nodeType="withEffect">
                                  <p:stCondLst>
                                    <p:cond delay="0"/>
                                  </p:stCondLst>
                                  <p:childTnLst>
                                    <p:set>
                                      <p:cBhvr>
                                        <p:cTn id="56" dur="1" fill="hold">
                                          <p:stCondLst>
                                            <p:cond delay="0"/>
                                          </p:stCondLst>
                                        </p:cTn>
                                        <p:tgtEl>
                                          <p:spTgt spid="5130">
                                            <p:txEl>
                                              <p:pRg st="5" end="5"/>
                                            </p:txEl>
                                          </p:spTgt>
                                        </p:tgtEl>
                                        <p:attrNameLst>
                                          <p:attrName>style.visibility</p:attrName>
                                        </p:attrNameLst>
                                      </p:cBhvr>
                                      <p:to>
                                        <p:strVal val="visible"/>
                                      </p:to>
                                    </p:set>
                                    <p:anim calcmode="lin" valueType="num">
                                      <p:cBhvr>
                                        <p:cTn id="57" dur="500" decel="50000" fill="hold">
                                          <p:stCondLst>
                                            <p:cond delay="0"/>
                                          </p:stCondLst>
                                        </p:cTn>
                                        <p:tgtEl>
                                          <p:spTgt spid="5130">
                                            <p:txEl>
                                              <p:pRg st="5" end="5"/>
                                            </p:txEl>
                                          </p:spTgt>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5130">
                                            <p:txEl>
                                              <p:pRg st="5" end="5"/>
                                            </p:txEl>
                                          </p:spTgt>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5130">
                                            <p:txEl>
                                              <p:pRg st="5" end="5"/>
                                            </p:txEl>
                                          </p:spTgt>
                                        </p:tgtEl>
                                        <p:attrNameLst>
                                          <p:attrName>ppt_w</p:attrName>
                                        </p:attrNameLst>
                                      </p:cBhvr>
                                      <p:tavLst>
                                        <p:tav tm="0">
                                          <p:val>
                                            <p:strVal val="#ppt_w*.05"/>
                                          </p:val>
                                        </p:tav>
                                        <p:tav tm="100000">
                                          <p:val>
                                            <p:strVal val="#ppt_w"/>
                                          </p:val>
                                        </p:tav>
                                      </p:tavLst>
                                    </p:anim>
                                    <p:anim calcmode="lin" valueType="num">
                                      <p:cBhvr>
                                        <p:cTn id="60" dur="1000" fill="hold"/>
                                        <p:tgtEl>
                                          <p:spTgt spid="5130">
                                            <p:txEl>
                                              <p:pRg st="5" end="5"/>
                                            </p:txEl>
                                          </p:spTgt>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5130">
                                            <p:txEl>
                                              <p:pRg st="5" end="5"/>
                                            </p:txEl>
                                          </p:spTgt>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5130">
                                            <p:txEl>
                                              <p:pRg st="5" end="5"/>
                                            </p:txEl>
                                          </p:spTgt>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5130">
                                            <p:txEl>
                                              <p:pRg st="5" end="5"/>
                                            </p:txEl>
                                          </p:spTgt>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51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文本框 1"/>
          <p:cNvSpPr txBox="1">
            <a:spLocks noChangeArrowheads="1"/>
          </p:cNvSpPr>
          <p:nvPr/>
        </p:nvSpPr>
        <p:spPr bwMode="auto">
          <a:xfrm>
            <a:off x="375358" y="634407"/>
            <a:ext cx="779117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信息道德意识</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83177" y="1231573"/>
            <a:ext cx="8560823" cy="3970318"/>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黑体" pitchFamily="49" charset="-122"/>
                <a:ea typeface="黑体" pitchFamily="49" charset="-122"/>
              </a:rPr>
              <a:t> 人们在使用计算机软件或数据时，应遵照国家有关法律规定，尊重其作品的版权，这是使用计算机的基本道德规范。</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应该使用正版软件，坚决抵制盗版，尊重软件作者的知识产权；</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不对软件进行非法复制；</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不要为了保护自己的软件资源而制造病毒保护程序； </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不要擅自纂改他人计算机内的系统信息资源； </a:t>
            </a:r>
            <a:endParaRPr lang="en-US" altLang="zh-CN" sz="2400" dirty="0" smtClean="0">
              <a:solidFill>
                <a:schemeClr val="bg2"/>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3"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、信息能力</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414787"/>
            <a:ext cx="6956609" cy="5724644"/>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信息获取能力</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网络信息检索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smtClean="0">
                <a:solidFill>
                  <a:schemeClr val="bg2"/>
                </a:solidFill>
                <a:latin typeface="微软雅黑" panose="020B0503020204020204" pitchFamily="34" charset="-122"/>
                <a:ea typeface="微软雅黑" panose="020B0503020204020204" pitchFamily="34" charset="-122"/>
              </a:rPr>
              <a:t>  文献检索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信息分析能力</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软件工程和项目管理上的需求分析</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信息评价能力</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smtClean="0">
                <a:solidFill>
                  <a:schemeClr val="bg2"/>
                </a:solidFill>
                <a:latin typeface="微软雅黑" panose="020B0503020204020204" pitchFamily="34" charset="-122"/>
                <a:ea typeface="微软雅黑" panose="020B0503020204020204" pitchFamily="34" charset="-122"/>
              </a:rPr>
              <a:t>  核心期刊的评价</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核心图书的评价</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smtClean="0">
                <a:solidFill>
                  <a:schemeClr val="bg2"/>
                </a:solidFill>
                <a:latin typeface="微软雅黑" panose="020B0503020204020204" pitchFamily="34" charset="-122"/>
                <a:ea typeface="微软雅黑" panose="020B0503020204020204" pitchFamily="34" charset="-122"/>
              </a:rPr>
              <a:t>  网络</a:t>
            </a:r>
            <a:r>
              <a:rPr lang="zh-CN" altLang="en-US" sz="2400" dirty="0" smtClean="0">
                <a:solidFill>
                  <a:schemeClr val="bg2"/>
                </a:solidFill>
                <a:latin typeface="微软雅黑" panose="020B0503020204020204" pitchFamily="34" charset="-122"/>
                <a:ea typeface="微软雅黑" panose="020B0503020204020204" pitchFamily="34" charset="-122"/>
              </a:rPr>
              <a:t>资源的评价</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、信息技术</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98679" y="1871987"/>
            <a:ext cx="6956609" cy="260154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信息输入技术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信息组织技术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信息存储技术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信息检索技术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、信息检索</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461664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网络信息资源检索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中文网络数据库检索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CNKI</a:t>
            </a:r>
          </a:p>
          <a:p>
            <a:pPr marL="800100" lvl="1"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万方数据资源系统</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西文网络数据库检索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特种文献信息检索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专利信息检索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学位论文信息检索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国家信息安全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企业信息安全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个人信息安全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计算机信息系统安全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什么是信息安全</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1971" name="WordArt 5"/>
          <p:cNvSpPr>
            <a:spLocks noChangeArrowheads="1" noChangeShapeType="1" noTextEdit="1"/>
          </p:cNvSpPr>
          <p:nvPr/>
        </p:nvSpPr>
        <p:spPr bwMode="auto">
          <a:xfrm>
            <a:off x="5555274" y="1905001"/>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保密！</a:t>
            </a:r>
          </a:p>
        </p:txBody>
      </p:sp>
      <p:sp>
        <p:nvSpPr>
          <p:cNvPr id="851972" name="Text Box 6"/>
          <p:cNvSpPr txBox="1">
            <a:spLocks noChangeArrowheads="1"/>
          </p:cNvSpPr>
          <p:nvPr/>
        </p:nvSpPr>
        <p:spPr bwMode="auto">
          <a:xfrm>
            <a:off x="4475747" y="4114800"/>
            <a:ext cx="4701958" cy="506851"/>
          </a:xfrm>
          <a:prstGeom prst="rect">
            <a:avLst/>
          </a:prstGeom>
          <a:noFill/>
          <a:ln w="9525">
            <a:noFill/>
            <a:miter lim="800000"/>
            <a:headEnd/>
            <a:tailEnd/>
          </a:ln>
        </p:spPr>
        <p:txBody>
          <a:bodyPr wrap="square" lIns="94597" tIns="47298" rIns="94597" bIns="47298">
            <a:spAutoFit/>
          </a:bodyPr>
          <a:lstStyle/>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不该知道的人，不让他知道！</a:t>
            </a:r>
            <a:endParaRPr lang="en-US" altLang="zh-CN" sz="2700" b="1" dirty="0">
              <a:solidFill>
                <a:schemeClr val="bg2"/>
              </a:solidFill>
              <a:latin typeface="Bitstream Vera Sans" pitchFamily="32" charset="0"/>
            </a:endParaRPr>
          </a:p>
        </p:txBody>
      </p:sp>
      <p:pic>
        <p:nvPicPr>
          <p:cNvPr id="851973" name="Picture 9"/>
          <p:cNvPicPr>
            <a:picLocks noChangeAspect="1" noChangeArrowheads="1"/>
          </p:cNvPicPr>
          <p:nvPr/>
        </p:nvPicPr>
        <p:blipFill>
          <a:blip r:embed="rId2" cstate="print"/>
          <a:srcRect/>
          <a:stretch>
            <a:fillRect/>
          </a:stretch>
        </p:blipFill>
        <p:spPr bwMode="auto">
          <a:xfrm>
            <a:off x="304800" y="1676400"/>
            <a:ext cx="4091354" cy="457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2995" name="WordArt 4"/>
          <p:cNvSpPr>
            <a:spLocks noChangeArrowheads="1" noChangeShapeType="1" noTextEdit="1"/>
          </p:cNvSpPr>
          <p:nvPr/>
        </p:nvSpPr>
        <p:spPr bwMode="auto">
          <a:xfrm>
            <a:off x="4910505" y="1905001"/>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完整！</a:t>
            </a:r>
          </a:p>
        </p:txBody>
      </p:sp>
      <p:sp>
        <p:nvSpPr>
          <p:cNvPr id="852996" name="Text Box 5"/>
          <p:cNvSpPr txBox="1">
            <a:spLocks noChangeArrowheads="1"/>
          </p:cNvSpPr>
          <p:nvPr/>
        </p:nvSpPr>
        <p:spPr bwMode="auto">
          <a:xfrm>
            <a:off x="4706816" y="4114800"/>
            <a:ext cx="4336074" cy="506851"/>
          </a:xfrm>
          <a:prstGeom prst="rect">
            <a:avLst/>
          </a:prstGeom>
          <a:noFill/>
          <a:ln w="9525">
            <a:noFill/>
            <a:miter lim="800000"/>
            <a:headEnd/>
            <a:tailEnd/>
          </a:ln>
        </p:spPr>
        <p:txBody>
          <a:bodyPr lIns="94597" tIns="47298" rIns="94597" bIns="47298">
            <a:spAutoFit/>
          </a:bodyPr>
          <a:lstStyle/>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信息不能追求残缺美！</a:t>
            </a:r>
            <a:endParaRPr lang="en-US" altLang="zh-CN" sz="2700" b="1" dirty="0">
              <a:solidFill>
                <a:schemeClr val="bg2"/>
              </a:solidFill>
              <a:latin typeface="Bitstream Vera Sans" pitchFamily="32" charset="0"/>
            </a:endParaRPr>
          </a:p>
        </p:txBody>
      </p:sp>
      <p:pic>
        <p:nvPicPr>
          <p:cNvPr id="852997" name="Picture 10" descr="完整"/>
          <p:cNvPicPr>
            <a:picLocks noChangeAspect="1" noChangeArrowheads="1"/>
          </p:cNvPicPr>
          <p:nvPr/>
        </p:nvPicPr>
        <p:blipFill>
          <a:blip r:embed="rId2" cstate="print"/>
          <a:srcRect/>
          <a:stretch>
            <a:fillRect/>
          </a:stretch>
        </p:blipFill>
        <p:spPr bwMode="auto">
          <a:xfrm>
            <a:off x="507024" y="850234"/>
            <a:ext cx="3607777" cy="541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4019" name="WordArt 3"/>
          <p:cNvSpPr>
            <a:spLocks noChangeArrowheads="1" noChangeShapeType="1" noTextEdit="1"/>
          </p:cNvSpPr>
          <p:nvPr/>
        </p:nvSpPr>
        <p:spPr bwMode="auto">
          <a:xfrm>
            <a:off x="4910505" y="1391657"/>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可用！</a:t>
            </a:r>
          </a:p>
        </p:txBody>
      </p:sp>
      <p:sp>
        <p:nvSpPr>
          <p:cNvPr id="854020" name="Text Box 4"/>
          <p:cNvSpPr txBox="1">
            <a:spLocks noChangeArrowheads="1"/>
          </p:cNvSpPr>
          <p:nvPr/>
        </p:nvSpPr>
        <p:spPr bwMode="auto">
          <a:xfrm>
            <a:off x="4074695" y="3525257"/>
            <a:ext cx="4833379" cy="1537261"/>
          </a:xfrm>
          <a:prstGeom prst="rect">
            <a:avLst/>
          </a:prstGeom>
          <a:noFill/>
          <a:ln w="9525">
            <a:noFill/>
            <a:miter lim="800000"/>
            <a:headEnd/>
            <a:tailEnd/>
          </a:ln>
        </p:spPr>
        <p:txBody>
          <a:bodyPr wrap="square" lIns="94597" tIns="47298" rIns="94597" bIns="47298">
            <a:spAutoFit/>
          </a:bodyPr>
          <a:lstStyle/>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信息要方便、快捷！</a:t>
            </a:r>
          </a:p>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不能</a:t>
            </a:r>
            <a:r>
              <a:rPr lang="zh-CN" altLang="en-US" sz="2700" b="1" dirty="0" smtClean="0">
                <a:solidFill>
                  <a:schemeClr val="bg2"/>
                </a:solidFill>
                <a:latin typeface="Bitstream Vera Sans" pitchFamily="32" charset="0"/>
              </a:rPr>
              <a:t>像石家庄早晚高峰</a:t>
            </a:r>
            <a:r>
              <a:rPr lang="zh-CN" altLang="en-US" sz="2700" b="1" dirty="0">
                <a:solidFill>
                  <a:schemeClr val="bg2"/>
                </a:solidFill>
                <a:latin typeface="Bitstream Vera Sans" pitchFamily="32" charset="0"/>
              </a:rPr>
              <a:t>，也不能像春运的</a:t>
            </a:r>
            <a:r>
              <a:rPr lang="zh-CN" altLang="en-US" sz="2700" b="1" dirty="0" smtClean="0">
                <a:solidFill>
                  <a:schemeClr val="bg2"/>
                </a:solidFill>
                <a:latin typeface="Bitstream Vera Sans" pitchFamily="32" charset="0"/>
              </a:rPr>
              <a:t>火车站堵塞</a:t>
            </a:r>
            <a:endParaRPr lang="en-US" altLang="zh-CN" sz="2700" b="1" dirty="0">
              <a:solidFill>
                <a:schemeClr val="bg2"/>
              </a:solidFill>
              <a:latin typeface="Bitstream Vera Sans" pitchFamily="32" charset="0"/>
            </a:endParaRPr>
          </a:p>
        </p:txBody>
      </p:sp>
      <p:pic>
        <p:nvPicPr>
          <p:cNvPr id="854021" name="Picture 6" descr="塞车"/>
          <p:cNvPicPr>
            <a:picLocks noChangeAspect="1" noChangeArrowheads="1"/>
          </p:cNvPicPr>
          <p:nvPr/>
        </p:nvPicPr>
        <p:blipFill>
          <a:blip r:embed="rId2" cstate="print"/>
          <a:srcRect/>
          <a:stretch>
            <a:fillRect/>
          </a:stretch>
        </p:blipFill>
        <p:spPr bwMode="auto">
          <a:xfrm>
            <a:off x="304800" y="629657"/>
            <a:ext cx="3726474" cy="2671763"/>
          </a:xfrm>
          <a:prstGeom prst="rect">
            <a:avLst/>
          </a:prstGeom>
          <a:noFill/>
          <a:ln w="9525">
            <a:noFill/>
            <a:miter lim="800000"/>
            <a:headEnd/>
            <a:tailEnd/>
          </a:ln>
        </p:spPr>
      </p:pic>
      <p:pic>
        <p:nvPicPr>
          <p:cNvPr id="854022" name="Picture 7" descr="排队"/>
          <p:cNvPicPr>
            <a:picLocks noChangeAspect="1" noChangeArrowheads="1"/>
          </p:cNvPicPr>
          <p:nvPr/>
        </p:nvPicPr>
        <p:blipFill>
          <a:blip r:embed="rId3" cstate="print"/>
          <a:srcRect/>
          <a:stretch>
            <a:fillRect/>
          </a:stretch>
        </p:blipFill>
        <p:spPr bwMode="auto">
          <a:xfrm>
            <a:off x="304800" y="3372856"/>
            <a:ext cx="3657600" cy="2922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5042" name="Rectangle 2"/>
          <p:cNvSpPr>
            <a:spLocks noGrp="1" noChangeArrowheads="1"/>
          </p:cNvSpPr>
          <p:nvPr>
            <p:ph type="title" idx="4294967295"/>
          </p:nvPr>
        </p:nvSpPr>
        <p:spPr>
          <a:xfrm>
            <a:off x="485205" y="757653"/>
            <a:ext cx="5473211" cy="487363"/>
          </a:xfrm>
        </p:spPr>
        <p:txBody>
          <a:bodyPr lIns="94597" tIns="47298" rIns="94597" bIns="47298"/>
          <a:lstStyle/>
          <a:p>
            <a:r>
              <a:rPr lang="zh-CN" altLang="en-US" sz="2800" dirty="0">
                <a:solidFill>
                  <a:schemeClr val="accent6"/>
                </a:solidFill>
                <a:latin typeface="微软雅黑" pitchFamily="34" charset="-122"/>
                <a:ea typeface="微软雅黑" pitchFamily="34" charset="-122"/>
              </a:rPr>
              <a:t>什么是信息安全</a:t>
            </a:r>
            <a:endParaRPr lang="en-US" altLang="zh-CN" sz="2800" dirty="0">
              <a:solidFill>
                <a:schemeClr val="accent6"/>
              </a:solidFill>
              <a:latin typeface="微软雅黑" pitchFamily="34" charset="-122"/>
              <a:ea typeface="微软雅黑" pitchFamily="34" charset="-122"/>
            </a:endParaRPr>
          </a:p>
        </p:txBody>
      </p:sp>
      <p:pic>
        <p:nvPicPr>
          <p:cNvPr id="855043" name="Picture 3" descr="图片1"/>
          <p:cNvPicPr>
            <a:picLocks noChangeArrowheads="1"/>
          </p:cNvPicPr>
          <p:nvPr/>
        </p:nvPicPr>
        <p:blipFill>
          <a:blip r:embed="rId2" cstate="print"/>
          <a:srcRect/>
          <a:stretch>
            <a:fillRect/>
          </a:stretch>
        </p:blipFill>
        <p:spPr bwMode="auto">
          <a:xfrm>
            <a:off x="5559670" y="2852738"/>
            <a:ext cx="3584331" cy="3600450"/>
          </a:xfrm>
          <a:prstGeom prst="rect">
            <a:avLst/>
          </a:prstGeom>
          <a:noFill/>
          <a:ln w="9525">
            <a:noFill/>
            <a:miter lim="800000"/>
            <a:headEnd/>
            <a:tailEnd/>
          </a:ln>
        </p:spPr>
      </p:pic>
      <p:sp>
        <p:nvSpPr>
          <p:cNvPr id="855044" name="Text Box 4"/>
          <p:cNvSpPr txBox="1">
            <a:spLocks noChangeArrowheads="1"/>
          </p:cNvSpPr>
          <p:nvPr/>
        </p:nvSpPr>
        <p:spPr bwMode="auto">
          <a:xfrm>
            <a:off x="383931" y="1412875"/>
            <a:ext cx="8244254" cy="1569630"/>
          </a:xfrm>
          <a:prstGeom prst="rect">
            <a:avLst/>
          </a:prstGeom>
          <a:noFill/>
          <a:ln w="38100">
            <a:noFill/>
            <a:miter lim="800000"/>
            <a:headEnd/>
            <a:tailEnd/>
          </a:ln>
        </p:spPr>
        <p:txBody>
          <a:bodyPr lIns="91409" tIns="45705" rIns="91409" bIns="45705">
            <a:spAutoFit/>
          </a:bodyPr>
          <a:lstStyle/>
          <a:p>
            <a:pPr defTabSz="446088">
              <a:spcBef>
                <a:spcPct val="50000"/>
              </a:spcBef>
            </a:pPr>
            <a:r>
              <a:rPr lang="zh-CN" altLang="en-US" sz="2400" b="1" dirty="0">
                <a:solidFill>
                  <a:schemeClr val="bg2"/>
                </a:solidFill>
              </a:rPr>
              <a:t>信息本身的机密性（</a:t>
            </a:r>
            <a:r>
              <a:rPr lang="en-US" altLang="zh-CN" sz="2400" b="1" dirty="0">
                <a:solidFill>
                  <a:schemeClr val="bg2"/>
                </a:solidFill>
              </a:rPr>
              <a:t>Confidentiality</a:t>
            </a:r>
            <a:r>
              <a:rPr lang="zh-CN" altLang="en-US" sz="2400" b="1" dirty="0">
                <a:solidFill>
                  <a:schemeClr val="bg2"/>
                </a:solidFill>
              </a:rPr>
              <a:t>）、完整性（</a:t>
            </a:r>
            <a:r>
              <a:rPr lang="en-US" altLang="zh-CN" sz="2400" b="1" dirty="0">
                <a:solidFill>
                  <a:schemeClr val="bg2"/>
                </a:solidFill>
              </a:rPr>
              <a:t>Integrity</a:t>
            </a:r>
            <a:r>
              <a:rPr lang="zh-CN" altLang="en-US" sz="2400" b="1" dirty="0">
                <a:solidFill>
                  <a:schemeClr val="bg2"/>
                </a:solidFill>
              </a:rPr>
              <a:t>）和可用性（</a:t>
            </a:r>
            <a:r>
              <a:rPr lang="en-US" altLang="zh-CN" sz="2400" b="1" dirty="0">
                <a:solidFill>
                  <a:schemeClr val="bg2"/>
                </a:solidFill>
              </a:rPr>
              <a:t>Availability</a:t>
            </a:r>
            <a:r>
              <a:rPr lang="zh-CN" altLang="en-US" sz="2400" b="1" dirty="0">
                <a:solidFill>
                  <a:schemeClr val="bg2"/>
                </a:solidFill>
              </a:rPr>
              <a:t>）的保持</a:t>
            </a:r>
            <a:r>
              <a:rPr lang="zh-CN" altLang="en-US" sz="2400" b="1">
                <a:solidFill>
                  <a:schemeClr val="bg2"/>
                </a:solidFill>
              </a:rPr>
              <a:t>，</a:t>
            </a:r>
            <a:r>
              <a:rPr lang="zh-CN" altLang="en-US" sz="2400" b="1" smtClean="0">
                <a:solidFill>
                  <a:schemeClr val="bg2"/>
                </a:solidFill>
              </a:rPr>
              <a:t>即防止</a:t>
            </a:r>
            <a:r>
              <a:rPr lang="zh-CN" altLang="en-US" sz="2400" b="1" dirty="0">
                <a:solidFill>
                  <a:schemeClr val="bg2"/>
                </a:solidFill>
              </a:rPr>
              <a:t>未经授权使用信息、防止对信息的非法修改和破坏、确保及时可靠地使用信息。</a:t>
            </a:r>
          </a:p>
        </p:txBody>
      </p:sp>
      <p:sp>
        <p:nvSpPr>
          <p:cNvPr id="855045" name="Text Box 5"/>
          <p:cNvSpPr txBox="1">
            <a:spLocks noChangeArrowheads="1"/>
          </p:cNvSpPr>
          <p:nvPr/>
        </p:nvSpPr>
        <p:spPr bwMode="auto">
          <a:xfrm>
            <a:off x="252046" y="3284538"/>
            <a:ext cx="5716466" cy="2862292"/>
          </a:xfrm>
          <a:prstGeom prst="rect">
            <a:avLst/>
          </a:prstGeom>
          <a:noFill/>
          <a:ln w="38100">
            <a:noFill/>
            <a:miter lim="800000"/>
            <a:headEnd/>
            <a:tailEnd/>
          </a:ln>
        </p:spPr>
        <p:txBody>
          <a:bodyPr lIns="91409" tIns="45705" rIns="91409" bIns="45705">
            <a:spAutoFit/>
          </a:bodyPr>
          <a:lstStyle/>
          <a:p>
            <a:pPr defTabSz="446088">
              <a:spcBef>
                <a:spcPct val="50000"/>
              </a:spcBef>
            </a:pPr>
            <a:r>
              <a:rPr lang="zh-CN" altLang="en-US" sz="2400" b="1" dirty="0">
                <a:solidFill>
                  <a:srgbClr val="CC0000"/>
                </a:solidFill>
              </a:rPr>
              <a:t>保密性：</a:t>
            </a:r>
            <a:r>
              <a:rPr lang="zh-CN" altLang="en-US" sz="2400" b="1" dirty="0">
                <a:solidFill>
                  <a:schemeClr val="bg2"/>
                </a:solidFill>
              </a:rPr>
              <a:t>确保信息没有非授权的泄漏，不被非授权的个人、组织和计算机程序使用</a:t>
            </a:r>
          </a:p>
          <a:p>
            <a:pPr defTabSz="446088">
              <a:spcBef>
                <a:spcPct val="50000"/>
              </a:spcBef>
            </a:pPr>
            <a:r>
              <a:rPr lang="zh-CN" altLang="en-US" sz="2400" b="1" dirty="0">
                <a:solidFill>
                  <a:srgbClr val="CC0000"/>
                </a:solidFill>
              </a:rPr>
              <a:t>完整性：</a:t>
            </a:r>
            <a:r>
              <a:rPr lang="zh-CN" altLang="en-US" sz="2400" b="1" dirty="0">
                <a:solidFill>
                  <a:schemeClr val="bg2"/>
                </a:solidFill>
              </a:rPr>
              <a:t>确保信息没有遭到篡改和破坏</a:t>
            </a:r>
          </a:p>
          <a:p>
            <a:pPr defTabSz="446088">
              <a:spcBef>
                <a:spcPct val="50000"/>
              </a:spcBef>
            </a:pPr>
            <a:r>
              <a:rPr lang="zh-CN" altLang="en-US" sz="2400" b="1" dirty="0">
                <a:solidFill>
                  <a:srgbClr val="CC0000"/>
                </a:solidFill>
              </a:rPr>
              <a:t>可用性：</a:t>
            </a:r>
            <a:r>
              <a:rPr lang="zh-CN" altLang="en-US" sz="2400" b="1" dirty="0">
                <a:solidFill>
                  <a:schemeClr val="bg2"/>
                </a:solidFill>
              </a:rPr>
              <a:t>确保拥有授权的用户或程序可以及时、正常使用信息</a:t>
            </a:r>
          </a:p>
          <a:p>
            <a:pPr defTabSz="446088">
              <a:spcBef>
                <a:spcPct val="50000"/>
              </a:spcBef>
            </a:pPr>
            <a:endParaRPr lang="en-US" altLang="zh-CN" sz="2400" b="1"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327150" y="1677988"/>
            <a:ext cx="5329238" cy="460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框架</a:t>
            </a:r>
            <a:endParaRPr lang="en-US" altLang="zh-CN" sz="3600" dirty="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形式</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认识信息素养</a:t>
            </a:r>
            <a:endParaRPr lang="en-US" altLang="zh-CN"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0" end="0"/>
                                            </p:txEl>
                                          </p:spTgt>
                                        </p:tgtEl>
                                        <p:attrNameLst>
                                          <p:attrName>style.visibility</p:attrName>
                                        </p:attrNameLst>
                                      </p:cBhvr>
                                      <p:to>
                                        <p:strVal val="visible"/>
                                      </p:to>
                                    </p:set>
                                    <p:anim calcmode="lin" valueType="num">
                                      <p:cBhvr>
                                        <p:cTn id="7" dur="500" decel="50000" fill="hold">
                                          <p:stCondLst>
                                            <p:cond delay="0"/>
                                          </p:stCondLst>
                                        </p:cTn>
                                        <p:tgtEl>
                                          <p:spTgt spid="513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什么是信息安全风险</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56067" name="Picture 4" descr="价值"/>
          <p:cNvPicPr>
            <a:picLocks noChangeAspect="1" noChangeArrowheads="1"/>
          </p:cNvPicPr>
          <p:nvPr/>
        </p:nvPicPr>
        <p:blipFill>
          <a:blip r:embed="rId2" cstate="print"/>
          <a:srcRect/>
          <a:stretch>
            <a:fillRect/>
          </a:stretch>
        </p:blipFill>
        <p:spPr bwMode="auto">
          <a:xfrm>
            <a:off x="710712" y="1981200"/>
            <a:ext cx="2936631" cy="3429000"/>
          </a:xfrm>
          <a:prstGeom prst="rect">
            <a:avLst/>
          </a:prstGeom>
          <a:noFill/>
          <a:ln w="9525">
            <a:noFill/>
            <a:miter lim="800000"/>
            <a:headEnd/>
            <a:tailEnd/>
          </a:ln>
        </p:spPr>
      </p:pic>
      <p:sp>
        <p:nvSpPr>
          <p:cNvPr id="856068" name="WordArt 5"/>
          <p:cNvSpPr>
            <a:spLocks noChangeArrowheads="1" noChangeShapeType="1" noTextEdit="1"/>
          </p:cNvSpPr>
          <p:nvPr/>
        </p:nvSpPr>
        <p:spPr bwMode="auto">
          <a:xfrm>
            <a:off x="4164623" y="3186114"/>
            <a:ext cx="3634154" cy="18446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信息和其它资产一样</a:t>
            </a:r>
          </a:p>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是具有价值的</a:t>
            </a:r>
          </a:p>
        </p:txBody>
      </p:sp>
      <p:sp>
        <p:nvSpPr>
          <p:cNvPr id="6" name="Rectangle 2"/>
          <p:cNvSpPr txBox="1">
            <a:spLocks noChangeArrowheads="1"/>
          </p:cNvSpPr>
          <p:nvPr/>
        </p:nvSpPr>
        <p:spPr bwMode="auto">
          <a:xfrm>
            <a:off x="485205" y="757653"/>
            <a:ext cx="5473211" cy="48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rPr>
              <a:t>什么是信息安全风险</a:t>
            </a:r>
            <a:endParaRPr kumimoji="0" lang="en-US" altLang="zh-CN" sz="2800" b="0" i="0" u="none" strike="noStrike" kern="1200" cap="none" spc="0" normalizeH="0" baseline="0" noProof="0" dirty="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7091" name="WordArt 4"/>
          <p:cNvSpPr>
            <a:spLocks noChangeArrowheads="1" noChangeShapeType="1" noTextEdit="1"/>
          </p:cNvSpPr>
          <p:nvPr/>
        </p:nvSpPr>
        <p:spPr bwMode="auto">
          <a:xfrm>
            <a:off x="3622431" y="1159047"/>
            <a:ext cx="4176346" cy="1844675"/>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solidFill>
                  <a:srgbClr val="FF6600"/>
                </a:solidFill>
                <a:latin typeface="宋体"/>
                <a:ea typeface="宋体"/>
              </a:rPr>
              <a:t>信息面临着外在的威胁</a:t>
            </a:r>
          </a:p>
        </p:txBody>
      </p:sp>
      <p:pic>
        <p:nvPicPr>
          <p:cNvPr id="857092" name="Picture 5" descr="威胁"/>
          <p:cNvPicPr>
            <a:picLocks noChangeAspect="1" noChangeArrowheads="1"/>
          </p:cNvPicPr>
          <p:nvPr/>
        </p:nvPicPr>
        <p:blipFill>
          <a:blip r:embed="rId2" cstate="print"/>
          <a:srcRect/>
          <a:stretch>
            <a:fillRect/>
          </a:stretch>
        </p:blipFill>
        <p:spPr bwMode="auto">
          <a:xfrm>
            <a:off x="1252905" y="1082846"/>
            <a:ext cx="1790700" cy="2058988"/>
          </a:xfrm>
          <a:prstGeom prst="rect">
            <a:avLst/>
          </a:prstGeom>
          <a:noFill/>
          <a:ln w="9525">
            <a:noFill/>
            <a:miter lim="800000"/>
            <a:headEnd/>
            <a:tailEnd/>
          </a:ln>
        </p:spPr>
      </p:pic>
      <p:pic>
        <p:nvPicPr>
          <p:cNvPr id="857093" name="Picture 6" descr="威胁2"/>
          <p:cNvPicPr>
            <a:picLocks noChangeAspect="1" noChangeArrowheads="1"/>
          </p:cNvPicPr>
          <p:nvPr/>
        </p:nvPicPr>
        <p:blipFill>
          <a:blip r:embed="rId3" cstate="print"/>
          <a:srcRect/>
          <a:stretch>
            <a:fillRect/>
          </a:stretch>
        </p:blipFill>
        <p:spPr bwMode="auto">
          <a:xfrm>
            <a:off x="1049216" y="3370434"/>
            <a:ext cx="4928089" cy="2711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8115" name="WordArt 3"/>
          <p:cNvSpPr>
            <a:spLocks noChangeArrowheads="1" noChangeShapeType="1" noTextEdit="1"/>
          </p:cNvSpPr>
          <p:nvPr/>
        </p:nvSpPr>
        <p:spPr bwMode="auto">
          <a:xfrm>
            <a:off x="3581400" y="1752601"/>
            <a:ext cx="4513385" cy="18446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信息系统存在着脆弱性</a:t>
            </a:r>
          </a:p>
        </p:txBody>
      </p:sp>
      <p:pic>
        <p:nvPicPr>
          <p:cNvPr id="858116" name="Picture 6" descr="脆弱性"/>
          <p:cNvPicPr>
            <a:picLocks noChangeAspect="1" noChangeArrowheads="1"/>
          </p:cNvPicPr>
          <p:nvPr/>
        </p:nvPicPr>
        <p:blipFill>
          <a:blip r:embed="rId2" cstate="print"/>
          <a:srcRect/>
          <a:stretch>
            <a:fillRect/>
          </a:stretch>
        </p:blipFill>
        <p:spPr bwMode="auto">
          <a:xfrm>
            <a:off x="914400" y="1371600"/>
            <a:ext cx="2404697" cy="4038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9138" name="Rectangle 2"/>
          <p:cNvSpPr>
            <a:spLocks noGrp="1" noChangeArrowheads="1"/>
          </p:cNvSpPr>
          <p:nvPr>
            <p:ph type="title" idx="4294967295"/>
          </p:nvPr>
        </p:nvSpPr>
        <p:spPr>
          <a:xfrm>
            <a:off x="229294" y="638176"/>
            <a:ext cx="7178919"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什么是信息安全风险</a:t>
            </a:r>
            <a:endParaRPr lang="en-US" altLang="zh-CN" sz="2800" dirty="0">
              <a:solidFill>
                <a:schemeClr val="accent6"/>
              </a:solidFill>
              <a:latin typeface="微软雅黑" pitchFamily="34" charset="-122"/>
              <a:ea typeface="微软雅黑" pitchFamily="34" charset="-122"/>
            </a:endParaRPr>
          </a:p>
        </p:txBody>
      </p:sp>
      <p:sp>
        <p:nvSpPr>
          <p:cNvPr id="859139" name="Rectangle 3"/>
          <p:cNvSpPr>
            <a:spLocks noGrp="1" noChangeArrowheads="1"/>
          </p:cNvSpPr>
          <p:nvPr>
            <p:ph type="body" idx="4294967295"/>
          </p:nvPr>
        </p:nvSpPr>
        <p:spPr>
          <a:xfrm>
            <a:off x="304801" y="1752600"/>
            <a:ext cx="3450981" cy="3760788"/>
          </a:xfrm>
          <a:prstGeom prst="rect">
            <a:avLst/>
          </a:prstGeom>
        </p:spPr>
        <p:txBody>
          <a:bodyPr lIns="94597" tIns="47298" rIns="94597" bIns="47298"/>
          <a:lstStyle/>
          <a:p>
            <a:r>
              <a:rPr lang="zh-CN" altLang="en-US" sz="2800" dirty="0">
                <a:solidFill>
                  <a:schemeClr val="bg2"/>
                </a:solidFill>
                <a:latin typeface="黑体" pitchFamily="49" charset="-122"/>
                <a:ea typeface="黑体" pitchFamily="49" charset="-122"/>
              </a:rPr>
              <a:t>外在威胁利用信息系统存在的脆弱性，致其损失或破坏对系统价值造成损害的可能性 </a:t>
            </a:r>
          </a:p>
        </p:txBody>
      </p:sp>
      <p:grpSp>
        <p:nvGrpSpPr>
          <p:cNvPr id="2" name="Group 4"/>
          <p:cNvGrpSpPr>
            <a:grpSpLocks/>
          </p:cNvGrpSpPr>
          <p:nvPr/>
        </p:nvGrpSpPr>
        <p:grpSpPr bwMode="auto">
          <a:xfrm>
            <a:off x="3352800" y="1600200"/>
            <a:ext cx="5216769" cy="4648200"/>
            <a:chOff x="2245" y="952"/>
            <a:chExt cx="3493" cy="2767"/>
          </a:xfrm>
        </p:grpSpPr>
        <p:sp>
          <p:nvSpPr>
            <p:cNvPr id="859141" name="Rectangle 5"/>
            <p:cNvSpPr>
              <a:spLocks noChangeArrowheads="1"/>
            </p:cNvSpPr>
            <p:nvPr/>
          </p:nvSpPr>
          <p:spPr bwMode="auto">
            <a:xfrm>
              <a:off x="3515" y="952"/>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资产</a:t>
              </a:r>
            </a:p>
          </p:txBody>
        </p:sp>
        <p:sp>
          <p:nvSpPr>
            <p:cNvPr id="859142" name="Rectangle 6"/>
            <p:cNvSpPr>
              <a:spLocks noChangeArrowheads="1"/>
            </p:cNvSpPr>
            <p:nvPr/>
          </p:nvSpPr>
          <p:spPr bwMode="auto">
            <a:xfrm>
              <a:off x="2245"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威胁</a:t>
              </a:r>
            </a:p>
          </p:txBody>
        </p:sp>
        <p:sp>
          <p:nvSpPr>
            <p:cNvPr id="859143" name="Rectangle 7"/>
            <p:cNvSpPr>
              <a:spLocks noChangeArrowheads="1"/>
            </p:cNvSpPr>
            <p:nvPr/>
          </p:nvSpPr>
          <p:spPr bwMode="auto">
            <a:xfrm>
              <a:off x="4876"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防护措施</a:t>
              </a:r>
              <a:endParaRPr lang="en-US" altLang="zh-CN" sz="2700" b="1">
                <a:latin typeface="Bitstream Vera Sans" pitchFamily="32" charset="0"/>
              </a:endParaRPr>
            </a:p>
          </p:txBody>
        </p:sp>
        <p:sp>
          <p:nvSpPr>
            <p:cNvPr id="859144" name="Rectangle 8"/>
            <p:cNvSpPr>
              <a:spLocks noChangeArrowheads="1"/>
            </p:cNvSpPr>
            <p:nvPr/>
          </p:nvSpPr>
          <p:spPr bwMode="auto">
            <a:xfrm>
              <a:off x="3560"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脆弱性</a:t>
              </a:r>
            </a:p>
          </p:txBody>
        </p:sp>
        <p:sp>
          <p:nvSpPr>
            <p:cNvPr id="859145" name="Rectangle 9"/>
            <p:cNvSpPr>
              <a:spLocks noChangeArrowheads="1"/>
            </p:cNvSpPr>
            <p:nvPr/>
          </p:nvSpPr>
          <p:spPr bwMode="auto">
            <a:xfrm>
              <a:off x="3515" y="2086"/>
              <a:ext cx="862" cy="363"/>
            </a:xfrm>
            <a:prstGeom prst="rect">
              <a:avLst/>
            </a:prstGeom>
            <a:solidFill>
              <a:srgbClr val="FF6600"/>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风险</a:t>
              </a:r>
            </a:p>
          </p:txBody>
        </p:sp>
        <p:sp>
          <p:nvSpPr>
            <p:cNvPr id="859146" name="Line 10"/>
            <p:cNvSpPr>
              <a:spLocks noChangeShapeType="1"/>
            </p:cNvSpPr>
            <p:nvPr/>
          </p:nvSpPr>
          <p:spPr bwMode="auto">
            <a:xfrm flipH="1" flipV="1">
              <a:off x="4422" y="3537"/>
              <a:ext cx="454" cy="1"/>
            </a:xfrm>
            <a:prstGeom prst="line">
              <a:avLst/>
            </a:prstGeom>
            <a:noFill/>
            <a:ln w="38100">
              <a:solidFill>
                <a:srgbClr val="993300"/>
              </a:solidFill>
              <a:round/>
              <a:headEnd/>
              <a:tailEnd type="triangle" w="med" len="med"/>
            </a:ln>
            <a:effectLst/>
          </p:spPr>
          <p:txBody>
            <a:bodyPr/>
            <a:lstStyle/>
            <a:p>
              <a:endParaRPr lang="zh-CN" altLang="en-US"/>
            </a:p>
          </p:txBody>
        </p:sp>
        <p:sp>
          <p:nvSpPr>
            <p:cNvPr id="859147" name="Line 11"/>
            <p:cNvSpPr>
              <a:spLocks noChangeShapeType="1"/>
            </p:cNvSpPr>
            <p:nvPr/>
          </p:nvSpPr>
          <p:spPr bwMode="auto">
            <a:xfrm>
              <a:off x="3152" y="3537"/>
              <a:ext cx="409" cy="0"/>
            </a:xfrm>
            <a:prstGeom prst="line">
              <a:avLst/>
            </a:prstGeom>
            <a:noFill/>
            <a:ln w="38100">
              <a:solidFill>
                <a:srgbClr val="993300"/>
              </a:solidFill>
              <a:round/>
              <a:headEnd/>
              <a:tailEnd type="triangle" w="med" len="med"/>
            </a:ln>
            <a:effectLst/>
          </p:spPr>
          <p:txBody>
            <a:bodyPr/>
            <a:lstStyle/>
            <a:p>
              <a:endParaRPr lang="zh-CN" altLang="en-US"/>
            </a:p>
          </p:txBody>
        </p:sp>
        <p:sp>
          <p:nvSpPr>
            <p:cNvPr id="859148" name="Line 12"/>
            <p:cNvSpPr>
              <a:spLocks noChangeShapeType="1"/>
            </p:cNvSpPr>
            <p:nvPr/>
          </p:nvSpPr>
          <p:spPr bwMode="auto">
            <a:xfrm flipH="1" flipV="1">
              <a:off x="4286" y="2494"/>
              <a:ext cx="998"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49" name="Line 13"/>
            <p:cNvSpPr>
              <a:spLocks noChangeShapeType="1"/>
            </p:cNvSpPr>
            <p:nvPr/>
          </p:nvSpPr>
          <p:spPr bwMode="auto">
            <a:xfrm flipV="1">
              <a:off x="3969" y="2494"/>
              <a:ext cx="0"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50" name="Line 14"/>
            <p:cNvSpPr>
              <a:spLocks noChangeShapeType="1"/>
            </p:cNvSpPr>
            <p:nvPr/>
          </p:nvSpPr>
          <p:spPr bwMode="auto">
            <a:xfrm flipV="1">
              <a:off x="2699" y="2494"/>
              <a:ext cx="907"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51" name="Text Box 15"/>
            <p:cNvSpPr txBox="1">
              <a:spLocks noChangeArrowheads="1"/>
            </p:cNvSpPr>
            <p:nvPr/>
          </p:nvSpPr>
          <p:spPr bwMode="auto">
            <a:xfrm>
              <a:off x="3107" y="3174"/>
              <a:ext cx="635" cy="263"/>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利用</a:t>
              </a:r>
            </a:p>
          </p:txBody>
        </p:sp>
        <p:sp>
          <p:nvSpPr>
            <p:cNvPr id="859152" name="Text Box 16"/>
            <p:cNvSpPr txBox="1">
              <a:spLocks noChangeArrowheads="1"/>
            </p:cNvSpPr>
            <p:nvPr/>
          </p:nvSpPr>
          <p:spPr bwMode="auto">
            <a:xfrm>
              <a:off x="4377" y="3180"/>
              <a:ext cx="635" cy="264"/>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对抗</a:t>
              </a:r>
            </a:p>
          </p:txBody>
        </p:sp>
        <p:sp>
          <p:nvSpPr>
            <p:cNvPr id="859153" name="Text Box 17"/>
            <p:cNvSpPr txBox="1">
              <a:spLocks noChangeArrowheads="1"/>
            </p:cNvSpPr>
            <p:nvPr/>
          </p:nvSpPr>
          <p:spPr bwMode="auto">
            <a:xfrm>
              <a:off x="3651" y="2675"/>
              <a:ext cx="317" cy="470"/>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导致</a:t>
              </a:r>
            </a:p>
          </p:txBody>
        </p:sp>
        <p:sp>
          <p:nvSpPr>
            <p:cNvPr id="859154" name="Text Box 18"/>
            <p:cNvSpPr txBox="1">
              <a:spLocks noChangeArrowheads="1"/>
            </p:cNvSpPr>
            <p:nvPr/>
          </p:nvSpPr>
          <p:spPr bwMode="auto">
            <a:xfrm>
              <a:off x="2608" y="2744"/>
              <a:ext cx="317" cy="470"/>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增加</a:t>
              </a:r>
            </a:p>
          </p:txBody>
        </p:sp>
        <p:sp>
          <p:nvSpPr>
            <p:cNvPr id="859155" name="Text Box 19"/>
            <p:cNvSpPr txBox="1">
              <a:spLocks noChangeArrowheads="1"/>
            </p:cNvSpPr>
            <p:nvPr/>
          </p:nvSpPr>
          <p:spPr bwMode="auto">
            <a:xfrm>
              <a:off x="4966" y="2675"/>
              <a:ext cx="317" cy="470"/>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减少</a:t>
              </a:r>
            </a:p>
          </p:txBody>
        </p:sp>
        <p:sp>
          <p:nvSpPr>
            <p:cNvPr id="859156" name="Text Box 20"/>
            <p:cNvSpPr txBox="1">
              <a:spLocks noChangeArrowheads="1"/>
            </p:cNvSpPr>
            <p:nvPr/>
          </p:nvSpPr>
          <p:spPr bwMode="auto">
            <a:xfrm>
              <a:off x="3560" y="1406"/>
              <a:ext cx="317" cy="677"/>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作用于</a:t>
              </a:r>
            </a:p>
          </p:txBody>
        </p:sp>
        <p:sp>
          <p:nvSpPr>
            <p:cNvPr id="859157" name="Line 21"/>
            <p:cNvSpPr>
              <a:spLocks noChangeShapeType="1"/>
            </p:cNvSpPr>
            <p:nvPr/>
          </p:nvSpPr>
          <p:spPr bwMode="auto">
            <a:xfrm flipV="1">
              <a:off x="3969" y="1406"/>
              <a:ext cx="0" cy="635"/>
            </a:xfrm>
            <a:prstGeom prst="line">
              <a:avLst/>
            </a:prstGeom>
            <a:noFill/>
            <a:ln w="38100">
              <a:solidFill>
                <a:srgbClr val="993300"/>
              </a:solidFill>
              <a:round/>
              <a:headEnd/>
              <a:tailEnd type="triangle" w="med" len="med"/>
            </a:ln>
            <a:effec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常见威胁</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4985980"/>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网络的威胁</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网络钓鱼</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无线网络威胁</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恶意软件</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病毒（</a:t>
            </a:r>
            <a:r>
              <a:rPr lang="en-US" altLang="zh-CN" sz="2400" dirty="0" smtClean="0">
                <a:solidFill>
                  <a:schemeClr val="bg2"/>
                </a:solidFill>
                <a:latin typeface="微软雅黑" panose="020B0503020204020204" pitchFamily="34" charset="-122"/>
                <a:ea typeface="微软雅黑" panose="020B0503020204020204" pitchFamily="34" charset="-122"/>
              </a:rPr>
              <a:t>Virus</a:t>
            </a:r>
            <a:r>
              <a:rPr lang="zh-CN" altLang="en-US" sz="2400" dirty="0" smtClean="0">
                <a:solidFill>
                  <a:schemeClr val="bg2"/>
                </a:solidFill>
                <a:latin typeface="微软雅黑" panose="020B0503020204020204" pitchFamily="34" charset="-122"/>
                <a:ea typeface="微软雅黑" panose="020B0503020204020204" pitchFamily="34" charset="-122"/>
              </a:rPr>
              <a:t>）</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蠕虫</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木马</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拒绝服务</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为什么需要信息安全保障</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0162" name="Rectangle 2"/>
          <p:cNvSpPr>
            <a:spLocks noGrp="1" noChangeArrowheads="1"/>
          </p:cNvSpPr>
          <p:nvPr>
            <p:ph type="title" idx="4294967295"/>
          </p:nvPr>
        </p:nvSpPr>
        <p:spPr>
          <a:xfrm>
            <a:off x="380461" y="581193"/>
            <a:ext cx="7178919"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为什么需要信息安全保障</a:t>
            </a:r>
          </a:p>
        </p:txBody>
      </p:sp>
      <p:sp>
        <p:nvSpPr>
          <p:cNvPr id="860163" name="Text Box 3"/>
          <p:cNvSpPr txBox="1">
            <a:spLocks noChangeArrowheads="1"/>
          </p:cNvSpPr>
          <p:nvPr/>
        </p:nvSpPr>
        <p:spPr bwMode="auto">
          <a:xfrm>
            <a:off x="4970585" y="1482725"/>
            <a:ext cx="3789485" cy="368300"/>
          </a:xfrm>
          <a:prstGeom prst="rect">
            <a:avLst/>
          </a:prstGeom>
          <a:noFill/>
          <a:ln w="38100">
            <a:noFill/>
            <a:miter lim="800000"/>
            <a:headEnd/>
            <a:tailEnd/>
          </a:ln>
        </p:spPr>
        <p:txBody>
          <a:bodyPr lIns="91409" tIns="45705" rIns="91409" bIns="45705">
            <a:spAutoFit/>
          </a:bodyPr>
          <a:lstStyle/>
          <a:p>
            <a:pPr defTabSz="446088">
              <a:spcBef>
                <a:spcPct val="50000"/>
              </a:spcBef>
            </a:pPr>
            <a:endParaRPr lang="zh-CN" altLang="en-US"/>
          </a:p>
        </p:txBody>
      </p:sp>
      <p:sp>
        <p:nvSpPr>
          <p:cNvPr id="860164" name="Text Box 4"/>
          <p:cNvSpPr txBox="1">
            <a:spLocks noChangeArrowheads="1"/>
          </p:cNvSpPr>
          <p:nvPr/>
        </p:nvSpPr>
        <p:spPr bwMode="auto">
          <a:xfrm>
            <a:off x="4904643" y="1482725"/>
            <a:ext cx="3987311" cy="3970287"/>
          </a:xfrm>
          <a:prstGeom prst="rect">
            <a:avLst/>
          </a:prstGeom>
          <a:noFill/>
          <a:ln w="38100">
            <a:noFill/>
            <a:miter lim="800000"/>
            <a:headEnd/>
            <a:tailEnd/>
          </a:ln>
        </p:spPr>
        <p:txBody>
          <a:bodyPr lIns="91409" tIns="45705" rIns="91409" bIns="45705">
            <a:spAutoFit/>
          </a:bodyPr>
          <a:lstStyle/>
          <a:p>
            <a:pPr defTabSz="446088">
              <a:spcBef>
                <a:spcPct val="50000"/>
              </a:spcBef>
              <a:buFontTx/>
              <a:buChar char="•"/>
            </a:pPr>
            <a:r>
              <a:rPr lang="zh-CN" altLang="en-US" sz="2400" b="1" dirty="0">
                <a:solidFill>
                  <a:schemeClr val="bg2"/>
                </a:solidFill>
              </a:rPr>
              <a:t>组织机构的使命</a:t>
            </a:r>
            <a:r>
              <a:rPr lang="en-US" altLang="zh-CN" sz="2400" b="1" dirty="0">
                <a:solidFill>
                  <a:schemeClr val="bg2"/>
                </a:solidFill>
              </a:rPr>
              <a:t>/</a:t>
            </a:r>
            <a:r>
              <a:rPr lang="zh-CN" altLang="en-US" sz="2400" b="1" dirty="0">
                <a:solidFill>
                  <a:schemeClr val="bg2"/>
                </a:solidFill>
              </a:rPr>
              <a:t>业务目标实现越来越依赖于信息系统</a:t>
            </a:r>
          </a:p>
          <a:p>
            <a:pPr defTabSz="446088">
              <a:spcBef>
                <a:spcPct val="50000"/>
              </a:spcBef>
              <a:buFontTx/>
              <a:buChar char="•"/>
            </a:pPr>
            <a:r>
              <a:rPr lang="zh-CN" altLang="en-US" sz="2400" b="1" dirty="0">
                <a:solidFill>
                  <a:schemeClr val="bg2"/>
                </a:solidFill>
              </a:rPr>
              <a:t>信息系统成为组织机构生存和发展的关键因素</a:t>
            </a:r>
          </a:p>
          <a:p>
            <a:pPr defTabSz="446088">
              <a:spcBef>
                <a:spcPct val="50000"/>
              </a:spcBef>
              <a:buFontTx/>
              <a:buChar char="•"/>
            </a:pPr>
            <a:r>
              <a:rPr lang="zh-CN" altLang="en-US" sz="2400" b="1" dirty="0">
                <a:solidFill>
                  <a:schemeClr val="bg2"/>
                </a:solidFill>
              </a:rPr>
              <a:t>信息系统的安全风险也成为组织风险的一部分</a:t>
            </a:r>
          </a:p>
          <a:p>
            <a:pPr defTabSz="446088">
              <a:spcBef>
                <a:spcPct val="50000"/>
              </a:spcBef>
              <a:buFontTx/>
              <a:buChar char="•"/>
            </a:pPr>
            <a:r>
              <a:rPr lang="zh-CN" altLang="en-US" sz="2400" b="1" dirty="0">
                <a:solidFill>
                  <a:schemeClr val="bg2"/>
                </a:solidFill>
              </a:rPr>
              <a:t>为了保障组织机构完成其使命，必须加强信息安全保障，抵抗这些风险。 </a:t>
            </a:r>
          </a:p>
        </p:txBody>
      </p:sp>
      <p:sp>
        <p:nvSpPr>
          <p:cNvPr id="860165" name="Rectangle 5"/>
          <p:cNvSpPr>
            <a:spLocks noChangeArrowheads="1"/>
          </p:cNvSpPr>
          <p:nvPr/>
        </p:nvSpPr>
        <p:spPr bwMode="auto">
          <a:xfrm>
            <a:off x="0" y="1749501"/>
            <a:ext cx="191106" cy="445937"/>
          </a:xfrm>
          <a:prstGeom prst="rect">
            <a:avLst/>
          </a:prstGeom>
          <a:noFill/>
          <a:ln w="38100">
            <a:noFill/>
            <a:miter lim="800000"/>
            <a:headEnd/>
            <a:tailEnd/>
          </a:ln>
        </p:spPr>
        <p:txBody>
          <a:bodyPr wrap="none" lIns="94597" tIns="47298" rIns="94597" bIns="47298" anchor="ctr">
            <a:spAutoFit/>
          </a:body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aphicFrame>
        <p:nvGraphicFramePr>
          <p:cNvPr id="860166" name="Object 6"/>
          <p:cNvGraphicFramePr>
            <a:graphicFrameLocks noChangeAspect="1"/>
          </p:cNvGraphicFramePr>
          <p:nvPr/>
        </p:nvGraphicFramePr>
        <p:xfrm>
          <a:off x="0" y="1485900"/>
          <a:ext cx="4837235" cy="4248150"/>
        </p:xfrm>
        <a:graphic>
          <a:graphicData uri="http://schemas.openxmlformats.org/presentationml/2006/ole">
            <p:oleObj spid="_x0000_s1048" r:id="rId3" imgW="3634740" imgH="2914802" progId="Visio.Drawing.11">
              <p:embed/>
            </p:oleObj>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3323987"/>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如何保障信息安全</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完善的信息安全技术体系考虑全过程</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Group 4"/>
          <p:cNvGrpSpPr>
            <a:grpSpLocks/>
          </p:cNvGrpSpPr>
          <p:nvPr/>
        </p:nvGrpSpPr>
        <p:grpSpPr bwMode="auto">
          <a:xfrm>
            <a:off x="7214089" y="1311448"/>
            <a:ext cx="1569426" cy="592138"/>
            <a:chOff x="2061" y="1529"/>
            <a:chExt cx="1384" cy="917"/>
          </a:xfrm>
        </p:grpSpPr>
        <p:sp>
          <p:nvSpPr>
            <p:cNvPr id="861188" name="Freeform 5"/>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89" name="Freeform 6"/>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0" name="Freeform 7"/>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1" name="Freeform 8"/>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2" name="Freeform 9"/>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3" name="Freeform 10"/>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4" name="Freeform 11"/>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5" name="Freeform 12"/>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6" name="Freeform 13"/>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7" name="Freeform 14"/>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8" name="Freeform 15"/>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9" name="Freeform 16"/>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0" name="Freeform 17"/>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1" name="Freeform 18"/>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2" name="Freeform 19"/>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3" name="Freeform 20"/>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4" name="Freeform 21"/>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5" name="Freeform 22"/>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6" name="Freeform 23"/>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7" name="Freeform 24"/>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8" name="Freeform 25"/>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9" name="Freeform 26"/>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0" name="Freeform 27"/>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1" name="Line 28"/>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12" name="Line 29"/>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13" name="Freeform 30"/>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4" name="Freeform 31"/>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5" name="Freeform 32"/>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6" name="Freeform 33"/>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7" name="Freeform 34"/>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8" name="Freeform 35"/>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9" name="Freeform 36"/>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621" name="AutoShape 37"/>
          <p:cNvSpPr>
            <a:spLocks noChangeArrowheads="1"/>
          </p:cNvSpPr>
          <p:nvPr/>
        </p:nvSpPr>
        <p:spPr bwMode="auto">
          <a:xfrm>
            <a:off x="442547" y="7780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dirty="0">
                <a:solidFill>
                  <a:srgbClr val="0000CC"/>
                </a:solidFill>
              </a:rPr>
              <a:t>信息是依赖与承载它的信息技术系统存在的</a:t>
            </a:r>
          </a:p>
          <a:p>
            <a:pPr defTabSz="446088" eaLnBrk="0" hangingPunct="0"/>
            <a:r>
              <a:rPr lang="zh-CN" altLang="en-US" sz="2400" b="1" dirty="0">
                <a:solidFill>
                  <a:srgbClr val="0000CC"/>
                </a:solidFill>
              </a:rPr>
              <a:t>需要在技术层面部署完善的控制措施</a:t>
            </a:r>
          </a:p>
          <a:p>
            <a:pPr defTabSz="446088" eaLnBrk="0" hangingPunct="0"/>
            <a:endParaRPr lang="zh-CN" altLang="en-US" sz="2400" b="1" dirty="0">
              <a:solidFill>
                <a:srgbClr val="0000CC"/>
              </a:solidFill>
            </a:endParaRPr>
          </a:p>
          <a:p>
            <a:pPr defTabSz="446088" eaLnBrk="0" hangingPunct="0"/>
            <a:endParaRPr lang="en-US" altLang="zh-CN" sz="2400" b="1" dirty="0">
              <a:solidFill>
                <a:srgbClr val="0000CC"/>
              </a:solidFill>
            </a:endParaRPr>
          </a:p>
        </p:txBody>
      </p:sp>
      <p:grpSp>
        <p:nvGrpSpPr>
          <p:cNvPr id="3" name="Group 38"/>
          <p:cNvGrpSpPr>
            <a:grpSpLocks/>
          </p:cNvGrpSpPr>
          <p:nvPr/>
        </p:nvGrpSpPr>
        <p:grpSpPr bwMode="auto">
          <a:xfrm>
            <a:off x="7214089" y="2606848"/>
            <a:ext cx="1569426" cy="592138"/>
            <a:chOff x="2061" y="1529"/>
            <a:chExt cx="1384" cy="917"/>
          </a:xfrm>
        </p:grpSpPr>
        <p:sp>
          <p:nvSpPr>
            <p:cNvPr id="861222" name="Freeform 39"/>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3" name="Freeform 40"/>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4" name="Freeform 41"/>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5" name="Freeform 42"/>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6" name="Freeform 43"/>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7" name="Freeform 44"/>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8" name="Freeform 45"/>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9" name="Freeform 46"/>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0" name="Freeform 47"/>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1" name="Freeform 48"/>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2" name="Freeform 49"/>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3" name="Freeform 50"/>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4" name="Freeform 51"/>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5" name="Freeform 52"/>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6" name="Freeform 53"/>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7" name="Freeform 54"/>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8" name="Freeform 55"/>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9" name="Freeform 56"/>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0" name="Freeform 57"/>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1" name="Freeform 58"/>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2" name="Freeform 59"/>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3" name="Freeform 60"/>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4" name="Freeform 61"/>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5" name="Line 62"/>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46" name="Line 63"/>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47" name="Freeform 64"/>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8" name="Freeform 65"/>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9" name="Freeform 66"/>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0" name="Freeform 67"/>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1" name="Freeform 68"/>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2" name="Freeform 69"/>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3" name="Freeform 70"/>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655" name="AutoShape 71"/>
          <p:cNvSpPr>
            <a:spLocks noChangeArrowheads="1"/>
          </p:cNvSpPr>
          <p:nvPr/>
        </p:nvSpPr>
        <p:spPr bwMode="auto">
          <a:xfrm>
            <a:off x="442547" y="20734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a:solidFill>
                  <a:srgbClr val="0000CC"/>
                </a:solidFill>
              </a:rPr>
              <a:t>信息系统是由人来建设使用和维护的</a:t>
            </a:r>
          </a:p>
          <a:p>
            <a:pPr defTabSz="446088" eaLnBrk="0" hangingPunct="0"/>
            <a:r>
              <a:rPr lang="zh-CN" altLang="en-US" sz="2400" b="1">
                <a:solidFill>
                  <a:srgbClr val="0000CC"/>
                </a:solidFill>
              </a:rPr>
              <a:t>需要通过有效的管理手段约束人</a:t>
            </a:r>
          </a:p>
          <a:p>
            <a:pPr defTabSz="446088" eaLnBrk="0" hangingPunct="0"/>
            <a:endParaRPr lang="zh-CN" altLang="en-US" sz="2400" b="1">
              <a:solidFill>
                <a:srgbClr val="0000CC"/>
              </a:solidFill>
            </a:endParaRPr>
          </a:p>
          <a:p>
            <a:pPr defTabSz="446088" eaLnBrk="0" hangingPunct="0"/>
            <a:endParaRPr lang="en-US" altLang="zh-CN" sz="2400" b="1">
              <a:solidFill>
                <a:srgbClr val="0000CC"/>
              </a:solidFill>
            </a:endParaRPr>
          </a:p>
        </p:txBody>
      </p:sp>
      <p:grpSp>
        <p:nvGrpSpPr>
          <p:cNvPr id="4" name="Group 72"/>
          <p:cNvGrpSpPr>
            <a:grpSpLocks/>
          </p:cNvGrpSpPr>
          <p:nvPr/>
        </p:nvGrpSpPr>
        <p:grpSpPr bwMode="auto">
          <a:xfrm>
            <a:off x="7214089" y="3902248"/>
            <a:ext cx="1569426" cy="592138"/>
            <a:chOff x="2061" y="1529"/>
            <a:chExt cx="1384" cy="917"/>
          </a:xfrm>
        </p:grpSpPr>
        <p:sp>
          <p:nvSpPr>
            <p:cNvPr id="861256" name="Freeform 73"/>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7" name="Freeform 74"/>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8" name="Freeform 75"/>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9" name="Freeform 76"/>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0" name="Freeform 77"/>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1" name="Freeform 78"/>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2" name="Freeform 79"/>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3" name="Freeform 80"/>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4" name="Freeform 81"/>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5" name="Freeform 82"/>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6" name="Freeform 83"/>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7" name="Freeform 84"/>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8" name="Freeform 85"/>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9" name="Freeform 86"/>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0" name="Freeform 87"/>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1" name="Freeform 88"/>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2" name="Freeform 89"/>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3" name="Freeform 90"/>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4" name="Freeform 91"/>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5" name="Freeform 92"/>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6" name="Freeform 93"/>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7" name="Freeform 94"/>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8" name="Freeform 95"/>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9" name="Line 96"/>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80" name="Line 97"/>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81" name="Freeform 98"/>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2" name="Freeform 99"/>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3" name="Freeform 100"/>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4" name="Freeform 101"/>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5" name="Freeform 102"/>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6" name="Freeform 103"/>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7" name="Freeform 104"/>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689" name="AutoShape 105"/>
          <p:cNvSpPr>
            <a:spLocks noChangeArrowheads="1"/>
          </p:cNvSpPr>
          <p:nvPr/>
        </p:nvSpPr>
        <p:spPr bwMode="auto">
          <a:xfrm>
            <a:off x="442547" y="33688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a:solidFill>
                  <a:srgbClr val="0000CC"/>
                </a:solidFill>
              </a:rPr>
              <a:t>今天系统安全了明天未必安全</a:t>
            </a:r>
          </a:p>
          <a:p>
            <a:pPr defTabSz="446088" eaLnBrk="0" hangingPunct="0"/>
            <a:r>
              <a:rPr lang="zh-CN" altLang="en-US" sz="2400" b="1">
                <a:solidFill>
                  <a:srgbClr val="0000CC"/>
                </a:solidFill>
              </a:rPr>
              <a:t>需要贯穿系统生命周期的工程过程</a:t>
            </a:r>
            <a:endParaRPr lang="en-US" altLang="zh-CN" sz="2400" b="1">
              <a:solidFill>
                <a:srgbClr val="0000CC"/>
              </a:solidFill>
            </a:endParaRPr>
          </a:p>
          <a:p>
            <a:pPr defTabSz="446088" eaLnBrk="0" hangingPunct="0"/>
            <a:endParaRPr lang="zh-CN" altLang="en-US" sz="2400" b="1">
              <a:solidFill>
                <a:srgbClr val="0000CC"/>
              </a:solidFill>
            </a:endParaRPr>
          </a:p>
          <a:p>
            <a:pPr defTabSz="446088" eaLnBrk="0" hangingPunct="0"/>
            <a:endParaRPr lang="en-US" altLang="zh-CN" sz="2400" b="1">
              <a:solidFill>
                <a:srgbClr val="0000CC"/>
              </a:solidFill>
            </a:endParaRPr>
          </a:p>
        </p:txBody>
      </p:sp>
      <p:grpSp>
        <p:nvGrpSpPr>
          <p:cNvPr id="5" name="Group 106"/>
          <p:cNvGrpSpPr>
            <a:grpSpLocks/>
          </p:cNvGrpSpPr>
          <p:nvPr/>
        </p:nvGrpSpPr>
        <p:grpSpPr bwMode="auto">
          <a:xfrm>
            <a:off x="7145216" y="5121448"/>
            <a:ext cx="1570892" cy="592138"/>
            <a:chOff x="2061" y="1529"/>
            <a:chExt cx="1384" cy="917"/>
          </a:xfrm>
        </p:grpSpPr>
        <p:sp>
          <p:nvSpPr>
            <p:cNvPr id="861290" name="Freeform 107"/>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1" name="Freeform 108"/>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2" name="Freeform 109"/>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3" name="Freeform 110"/>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4" name="Freeform 111"/>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5" name="Freeform 112"/>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6" name="Freeform 113"/>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7" name="Freeform 114"/>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8" name="Freeform 115"/>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9" name="Freeform 116"/>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0" name="Freeform 117"/>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1" name="Freeform 118"/>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2" name="Freeform 119"/>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3" name="Freeform 120"/>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4" name="Freeform 121"/>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5" name="Freeform 122"/>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6" name="Freeform 123"/>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7" name="Freeform 124"/>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8" name="Freeform 125"/>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9" name="Freeform 126"/>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0" name="Freeform 127"/>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1" name="Freeform 128"/>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2" name="Freeform 129"/>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3" name="Line 130"/>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314" name="Line 131"/>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315" name="Freeform 132"/>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6" name="Freeform 133"/>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7" name="Freeform 134"/>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8" name="Freeform 135"/>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9" name="Freeform 136"/>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20" name="Freeform 137"/>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21" name="Freeform 138"/>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723" name="AutoShape 139"/>
          <p:cNvSpPr>
            <a:spLocks noChangeArrowheads="1"/>
          </p:cNvSpPr>
          <p:nvPr/>
        </p:nvSpPr>
        <p:spPr bwMode="auto">
          <a:xfrm>
            <a:off x="442546" y="4588048"/>
            <a:ext cx="6771543" cy="1371600"/>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a:solidFill>
                  <a:srgbClr val="0000CC"/>
                </a:solidFill>
              </a:rPr>
              <a:t>信息安全的对抗，归根结底是人员知识、技能和素质的对抗</a:t>
            </a:r>
          </a:p>
          <a:p>
            <a:pPr defTabSz="446088" eaLnBrk="0" hangingPunct="0"/>
            <a:r>
              <a:rPr lang="zh-CN" altLang="en-US" sz="2400" b="1">
                <a:solidFill>
                  <a:srgbClr val="0000CC"/>
                </a:solidFill>
              </a:rPr>
              <a:t>需要建设高素质的人才队伍</a:t>
            </a:r>
            <a:endParaRPr lang="en-US" altLang="zh-CN" sz="2400" b="1">
              <a:solidFill>
                <a:srgbClr val="0000CC"/>
              </a:solidFill>
            </a:endParaRPr>
          </a:p>
          <a:p>
            <a:pPr defTabSz="446088" eaLnBrk="0" hangingPunct="0"/>
            <a:endParaRPr lang="zh-CN" altLang="en-US" sz="2400" b="1">
              <a:solidFill>
                <a:srgbClr val="0000CC"/>
              </a:solidFill>
            </a:endParaRPr>
          </a:p>
          <a:p>
            <a:pPr defTabSz="446088" eaLnBrk="0" hangingPunct="0"/>
            <a:endParaRPr lang="en-US" altLang="zh-CN" sz="2400" b="1">
              <a:solidFill>
                <a:srgbClr val="0000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7621"/>
                                        </p:tgtEl>
                                        <p:attrNameLst>
                                          <p:attrName>style.visibility</p:attrName>
                                        </p:attrNameLst>
                                      </p:cBhvr>
                                      <p:to>
                                        <p:strVal val="visible"/>
                                      </p:to>
                                    </p:set>
                                    <p:anim calcmode="lin" valueType="num">
                                      <p:cBhvr additive="base">
                                        <p:cTn id="7" dur="500" fill="hold"/>
                                        <p:tgtEl>
                                          <p:spTgt spid="707621"/>
                                        </p:tgtEl>
                                        <p:attrNameLst>
                                          <p:attrName>ppt_x</p:attrName>
                                        </p:attrNameLst>
                                      </p:cBhvr>
                                      <p:tavLst>
                                        <p:tav tm="0">
                                          <p:val>
                                            <p:strVal val="#ppt_x"/>
                                          </p:val>
                                        </p:tav>
                                        <p:tav tm="100000">
                                          <p:val>
                                            <p:strVal val="#ppt_x"/>
                                          </p:val>
                                        </p:tav>
                                      </p:tavLst>
                                    </p:anim>
                                    <p:anim calcmode="lin" valueType="num">
                                      <p:cBhvr additive="base">
                                        <p:cTn id="8" dur="500" fill="hold"/>
                                        <p:tgtEl>
                                          <p:spTgt spid="7076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07655"/>
                                        </p:tgtEl>
                                        <p:attrNameLst>
                                          <p:attrName>style.visibility</p:attrName>
                                        </p:attrNameLst>
                                      </p:cBhvr>
                                      <p:to>
                                        <p:strVal val="visible"/>
                                      </p:to>
                                    </p:set>
                                    <p:anim calcmode="lin" valueType="num">
                                      <p:cBhvr additive="base">
                                        <p:cTn id="17" dur="500" fill="hold"/>
                                        <p:tgtEl>
                                          <p:spTgt spid="707655"/>
                                        </p:tgtEl>
                                        <p:attrNameLst>
                                          <p:attrName>ppt_x</p:attrName>
                                        </p:attrNameLst>
                                      </p:cBhvr>
                                      <p:tavLst>
                                        <p:tav tm="0">
                                          <p:val>
                                            <p:strVal val="#ppt_x"/>
                                          </p:val>
                                        </p:tav>
                                        <p:tav tm="100000">
                                          <p:val>
                                            <p:strVal val="#ppt_x"/>
                                          </p:val>
                                        </p:tav>
                                      </p:tavLst>
                                    </p:anim>
                                    <p:anim calcmode="lin" valueType="num">
                                      <p:cBhvr additive="base">
                                        <p:cTn id="18" dur="500" fill="hold"/>
                                        <p:tgtEl>
                                          <p:spTgt spid="70765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07689"/>
                                        </p:tgtEl>
                                        <p:attrNameLst>
                                          <p:attrName>style.visibility</p:attrName>
                                        </p:attrNameLst>
                                      </p:cBhvr>
                                      <p:to>
                                        <p:strVal val="visible"/>
                                      </p:to>
                                    </p:set>
                                    <p:anim calcmode="lin" valueType="num">
                                      <p:cBhvr additive="base">
                                        <p:cTn id="27" dur="500" fill="hold"/>
                                        <p:tgtEl>
                                          <p:spTgt spid="707689"/>
                                        </p:tgtEl>
                                        <p:attrNameLst>
                                          <p:attrName>ppt_x</p:attrName>
                                        </p:attrNameLst>
                                      </p:cBhvr>
                                      <p:tavLst>
                                        <p:tav tm="0">
                                          <p:val>
                                            <p:strVal val="#ppt_x"/>
                                          </p:val>
                                        </p:tav>
                                        <p:tav tm="100000">
                                          <p:val>
                                            <p:strVal val="#ppt_x"/>
                                          </p:val>
                                        </p:tav>
                                      </p:tavLst>
                                    </p:anim>
                                    <p:anim calcmode="lin" valueType="num">
                                      <p:cBhvr additive="base">
                                        <p:cTn id="28" dur="500" fill="hold"/>
                                        <p:tgtEl>
                                          <p:spTgt spid="70768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07723"/>
                                        </p:tgtEl>
                                        <p:attrNameLst>
                                          <p:attrName>style.visibility</p:attrName>
                                        </p:attrNameLst>
                                      </p:cBhvr>
                                      <p:to>
                                        <p:strVal val="visible"/>
                                      </p:to>
                                    </p:set>
                                    <p:anim calcmode="lin" valueType="num">
                                      <p:cBhvr additive="base">
                                        <p:cTn id="37" dur="500" fill="hold"/>
                                        <p:tgtEl>
                                          <p:spTgt spid="707723"/>
                                        </p:tgtEl>
                                        <p:attrNameLst>
                                          <p:attrName>ppt_x</p:attrName>
                                        </p:attrNameLst>
                                      </p:cBhvr>
                                      <p:tavLst>
                                        <p:tav tm="0">
                                          <p:val>
                                            <p:strVal val="#ppt_x"/>
                                          </p:val>
                                        </p:tav>
                                        <p:tav tm="100000">
                                          <p:val>
                                            <p:strVal val="#ppt_x"/>
                                          </p:val>
                                        </p:tav>
                                      </p:tavLst>
                                    </p:anim>
                                    <p:anim calcmode="lin" valueType="num">
                                      <p:cBhvr additive="base">
                                        <p:cTn id="38" dur="500" fill="hold"/>
                                        <p:tgtEl>
                                          <p:spTgt spid="7077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21" grpId="0" animBg="1"/>
      <p:bldP spid="707655" grpId="0" animBg="1"/>
      <p:bldP spid="707689" grpId="0" animBg="1"/>
      <p:bldP spid="7077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3318"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316"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一、课程框架</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椭圆 8"/>
          <p:cNvSpPr/>
          <p:nvPr/>
        </p:nvSpPr>
        <p:spPr>
          <a:xfrm>
            <a:off x="1008994" y="1923393"/>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信息素养相关知识</a:t>
            </a:r>
            <a:endParaRPr lang="zh-CN" altLang="en-US" sz="2800" b="1" dirty="0">
              <a:solidFill>
                <a:srgbClr val="FF0000"/>
              </a:solidFill>
            </a:endParaRPr>
          </a:p>
        </p:txBody>
      </p:sp>
      <p:sp>
        <p:nvSpPr>
          <p:cNvPr id="10" name="椭圆 9"/>
          <p:cNvSpPr/>
          <p:nvPr/>
        </p:nvSpPr>
        <p:spPr>
          <a:xfrm>
            <a:off x="3431627" y="3258207"/>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概述</a:t>
            </a:r>
            <a:endParaRPr lang="zh-CN" altLang="en-US" sz="2800" b="1" dirty="0">
              <a:solidFill>
                <a:srgbClr val="FF0000"/>
              </a:solidFill>
            </a:endParaRPr>
          </a:p>
        </p:txBody>
      </p:sp>
      <p:sp>
        <p:nvSpPr>
          <p:cNvPr id="11" name="椭圆 10"/>
          <p:cNvSpPr/>
          <p:nvPr/>
        </p:nvSpPr>
        <p:spPr>
          <a:xfrm>
            <a:off x="5570484" y="5034456"/>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应用软件</a:t>
            </a:r>
            <a:endParaRPr lang="zh-CN" altLang="en-US" sz="2800" b="1" dirty="0">
              <a:solidFill>
                <a:srgbClr val="FF0000"/>
              </a:solidFill>
            </a:endParaRPr>
          </a:p>
        </p:txBody>
      </p:sp>
      <p:sp>
        <p:nvSpPr>
          <p:cNvPr id="12" name="下箭头 11"/>
          <p:cNvSpPr/>
          <p:nvPr/>
        </p:nvSpPr>
        <p:spPr>
          <a:xfrm rot="17363069">
            <a:off x="2629426" y="2459001"/>
            <a:ext cx="216465" cy="174165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7363069">
            <a:off x="5682681" y="3856878"/>
            <a:ext cx="216465" cy="174165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strVal val="#ppt_w*0.05"/>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anim calcmode="lin" valueType="num">
                                      <p:cBhvr>
                                        <p:cTn id="18" dur="500" fill="hold"/>
                                        <p:tgtEl>
                                          <p:spTgt spid="12"/>
                                        </p:tgtEl>
                                        <p:attrNameLst>
                                          <p:attrName>ppt_x</p:attrName>
                                        </p:attrNameLst>
                                      </p:cBhvr>
                                      <p:tavLst>
                                        <p:tav tm="0">
                                          <p:val>
                                            <p:strVal val="#ppt_x-.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animEffect transition="in" filter="fade">
                                      <p:cBhvr>
                                        <p:cTn id="20" dur="500"/>
                                        <p:tgtEl>
                                          <p:spTgt spid="12"/>
                                        </p:tgtEl>
                                      </p:cBhvr>
                                    </p:animEffect>
                                  </p:childTnLst>
                                </p:cTn>
                              </p:par>
                              <p:par>
                                <p:cTn id="21" presetID="54" presetClass="entr" presetSubtype="0" ac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strVal val="#ppt_w*0.05"/>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anim calcmode="lin" valueType="num">
                                      <p:cBhvr>
                                        <p:cTn id="25" dur="500" fill="hold"/>
                                        <p:tgtEl>
                                          <p:spTgt spid="10"/>
                                        </p:tgtEl>
                                        <p:attrNameLst>
                                          <p:attrName>ppt_x</p:attrName>
                                        </p:attrNameLst>
                                      </p:cBhvr>
                                      <p:tavLst>
                                        <p:tav tm="0">
                                          <p:val>
                                            <p:strVal val="#ppt_x-.2"/>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4" presetClass="entr" presetSubtype="0" accel="10000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strVal val="#ppt_w*0.05"/>
                                          </p:val>
                                        </p:tav>
                                        <p:tav tm="100000">
                                          <p:val>
                                            <p:strVal val="#ppt_w"/>
                                          </p:val>
                                        </p:tav>
                                      </p:tavLst>
                                    </p:anim>
                                    <p:anim calcmode="lin" valueType="num">
                                      <p:cBhvr>
                                        <p:cTn id="33" dur="500" fill="hold"/>
                                        <p:tgtEl>
                                          <p:spTgt spid="13"/>
                                        </p:tgtEl>
                                        <p:attrNameLst>
                                          <p:attrName>ppt_h</p:attrName>
                                        </p:attrNameLst>
                                      </p:cBhvr>
                                      <p:tavLst>
                                        <p:tav tm="0">
                                          <p:val>
                                            <p:strVal val="#ppt_h"/>
                                          </p:val>
                                        </p:tav>
                                        <p:tav tm="100000">
                                          <p:val>
                                            <p:strVal val="#ppt_h"/>
                                          </p:val>
                                        </p:tav>
                                      </p:tavLst>
                                    </p:anim>
                                    <p:anim calcmode="lin" valueType="num">
                                      <p:cBhvr>
                                        <p:cTn id="34" dur="500" fill="hold"/>
                                        <p:tgtEl>
                                          <p:spTgt spid="13"/>
                                        </p:tgtEl>
                                        <p:attrNameLst>
                                          <p:attrName>ppt_x</p:attrName>
                                        </p:attrNameLst>
                                      </p:cBhvr>
                                      <p:tavLst>
                                        <p:tav tm="0">
                                          <p:val>
                                            <p:strVal val="#ppt_x-.2"/>
                                          </p:val>
                                        </p:tav>
                                        <p:tav tm="100000">
                                          <p:val>
                                            <p:strVal val="#ppt_x"/>
                                          </p:val>
                                        </p:tav>
                                      </p:tavLst>
                                    </p:anim>
                                    <p:anim calcmode="lin" valueType="num">
                                      <p:cBhvr>
                                        <p:cTn id="35" dur="500" fill="hold"/>
                                        <p:tgtEl>
                                          <p:spTgt spid="13"/>
                                        </p:tgtEl>
                                        <p:attrNameLst>
                                          <p:attrName>ppt_y</p:attrName>
                                        </p:attrNameLst>
                                      </p:cBhvr>
                                      <p:tavLst>
                                        <p:tav tm="0">
                                          <p:val>
                                            <p:strVal val="#ppt_y"/>
                                          </p:val>
                                        </p:tav>
                                        <p:tav tm="100000">
                                          <p:val>
                                            <p:strVal val="#ppt_y"/>
                                          </p:val>
                                        </p:tav>
                                      </p:tavLst>
                                    </p:anim>
                                    <p:animEffect transition="in" filter="fade">
                                      <p:cBhvr>
                                        <p:cTn id="36" dur="500"/>
                                        <p:tgtEl>
                                          <p:spTgt spid="13"/>
                                        </p:tgtEl>
                                      </p:cBhvr>
                                    </p:animEffect>
                                  </p:childTnLst>
                                </p:cTn>
                              </p:par>
                              <p:par>
                                <p:cTn id="37" presetID="54" presetClass="entr" presetSubtype="0" accel="10000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strVal val="#ppt_w*0.05"/>
                                          </p:val>
                                        </p:tav>
                                        <p:tav tm="100000">
                                          <p:val>
                                            <p:strVal val="#ppt_w"/>
                                          </p:val>
                                        </p:tav>
                                      </p:tavLst>
                                    </p:anim>
                                    <p:anim calcmode="lin" valueType="num">
                                      <p:cBhvr>
                                        <p:cTn id="40" dur="500" fill="hold"/>
                                        <p:tgtEl>
                                          <p:spTgt spid="11"/>
                                        </p:tgtEl>
                                        <p:attrNameLst>
                                          <p:attrName>ppt_h</p:attrName>
                                        </p:attrNameLst>
                                      </p:cBhvr>
                                      <p:tavLst>
                                        <p:tav tm="0">
                                          <p:val>
                                            <p:strVal val="#ppt_h"/>
                                          </p:val>
                                        </p:tav>
                                        <p:tav tm="100000">
                                          <p:val>
                                            <p:strVal val="#ppt_h"/>
                                          </p:val>
                                        </p:tav>
                                      </p:tavLst>
                                    </p:anim>
                                    <p:anim calcmode="lin" valueType="num">
                                      <p:cBhvr>
                                        <p:cTn id="41" dur="500" fill="hold"/>
                                        <p:tgtEl>
                                          <p:spTgt spid="11"/>
                                        </p:tgtEl>
                                        <p:attrNameLst>
                                          <p:attrName>ppt_x</p:attrName>
                                        </p:attrNameLst>
                                      </p:cBhvr>
                                      <p:tavLst>
                                        <p:tav tm="0">
                                          <p:val>
                                            <p:strVal val="#ppt_x-.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722" name="标题 1"/>
          <p:cNvSpPr>
            <a:spLocks noGrp="1"/>
          </p:cNvSpPr>
          <p:nvPr>
            <p:ph type="title"/>
          </p:nvPr>
        </p:nvSpPr>
        <p:spPr/>
        <p:txBody>
          <a:bodyPr/>
          <a:lstStyle/>
          <a:p>
            <a:r>
              <a:rPr lang="zh-CN" altLang="en-US" smtClean="0"/>
              <a:t>软件生命周期</a:t>
            </a:r>
          </a:p>
        </p:txBody>
      </p:sp>
      <p:pic>
        <p:nvPicPr>
          <p:cNvPr id="30723" name="Picture 4"/>
          <p:cNvPicPr>
            <a:picLocks noChangeAspect="1" noChangeArrowheads="1"/>
          </p:cNvPicPr>
          <p:nvPr/>
        </p:nvPicPr>
        <p:blipFill>
          <a:blip r:embed="rId2" cstate="print"/>
          <a:srcRect/>
          <a:stretch>
            <a:fillRect/>
          </a:stretch>
        </p:blipFill>
        <p:spPr bwMode="auto">
          <a:xfrm>
            <a:off x="539750" y="1116685"/>
            <a:ext cx="8328025" cy="486251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3323987"/>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完善的信息安全技术体系考虑全过程</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Group 3"/>
          <p:cNvGrpSpPr>
            <a:grpSpLocks/>
          </p:cNvGrpSpPr>
          <p:nvPr/>
        </p:nvGrpSpPr>
        <p:grpSpPr bwMode="auto">
          <a:xfrm>
            <a:off x="592015" y="1341439"/>
            <a:ext cx="7058758" cy="4649787"/>
            <a:chOff x="342" y="901"/>
            <a:chExt cx="4446" cy="2929"/>
          </a:xfrm>
        </p:grpSpPr>
        <p:sp>
          <p:nvSpPr>
            <p:cNvPr id="863235" name="Rectangle 4"/>
            <p:cNvSpPr>
              <a:spLocks noChangeArrowheads="1"/>
            </p:cNvSpPr>
            <p:nvPr/>
          </p:nvSpPr>
          <p:spPr bwMode="auto">
            <a:xfrm rot="-1800000">
              <a:off x="2774" y="1750"/>
              <a:ext cx="1180" cy="58"/>
            </a:xfrm>
            <a:prstGeom prst="rect">
              <a:avLst/>
            </a:prstGeom>
            <a:gradFill rotWithShape="0">
              <a:gsLst>
                <a:gs pos="0">
                  <a:srgbClr val="E6F7FC"/>
                </a:gs>
                <a:gs pos="100000">
                  <a:srgbClr val="05B5DE"/>
                </a:gs>
              </a:gsLst>
              <a:lin ang="0" scaled="1"/>
            </a:gra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36" name="Oval 5"/>
            <p:cNvSpPr>
              <a:spLocks noChangeArrowheads="1"/>
            </p:cNvSpPr>
            <p:nvPr/>
          </p:nvSpPr>
          <p:spPr bwMode="auto">
            <a:xfrm>
              <a:off x="1469" y="1011"/>
              <a:ext cx="1279" cy="2362"/>
            </a:xfrm>
            <a:prstGeom prst="ellipse">
              <a:avLst/>
            </a:prstGeom>
            <a:gradFill rotWithShape="0">
              <a:gsLst>
                <a:gs pos="0">
                  <a:srgbClr val="063DE8"/>
                </a:gs>
                <a:gs pos="100000">
                  <a:srgbClr val="010617"/>
                </a:gs>
              </a:gsLst>
              <a:path path="shape">
                <a:fillToRect l="50000" t="50000" r="50000" b="50000"/>
              </a:path>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37" name="Line 6"/>
            <p:cNvSpPr>
              <a:spLocks noChangeShapeType="1"/>
            </p:cNvSpPr>
            <p:nvPr/>
          </p:nvSpPr>
          <p:spPr bwMode="auto">
            <a:xfrm>
              <a:off x="1920" y="2106"/>
              <a:ext cx="346"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238" name="Rectangle 7"/>
            <p:cNvSpPr>
              <a:spLocks noChangeArrowheads="1"/>
            </p:cNvSpPr>
            <p:nvPr/>
          </p:nvSpPr>
          <p:spPr bwMode="auto">
            <a:xfrm>
              <a:off x="811" y="3571"/>
              <a:ext cx="1080" cy="259"/>
            </a:xfrm>
            <a:prstGeom prst="rect">
              <a:avLst/>
            </a:prstGeom>
            <a:no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56" name="Rectangle 8"/>
            <p:cNvSpPr>
              <a:spLocks noChangeArrowheads="1"/>
            </p:cNvSpPr>
            <p:nvPr/>
          </p:nvSpPr>
          <p:spPr bwMode="auto">
            <a:xfrm>
              <a:off x="2409" y="963"/>
              <a:ext cx="953" cy="603"/>
            </a:xfrm>
            <a:prstGeom prst="rect">
              <a:avLst/>
            </a:prstGeom>
            <a:noFill/>
            <a:ln w="9525">
              <a:noFill/>
              <a:miter lim="800000"/>
              <a:headEnd/>
              <a:tailEnd/>
            </a:ln>
          </p:spPr>
          <p:txBody>
            <a:bodyPr lIns="95218" tIns="47609" rIns="95218" bIns="47609">
              <a:spAutoFit/>
            </a:bodyPr>
            <a:lstStyle/>
            <a:p>
              <a:pPr defTabSz="979488" eaLnBrk="0" hangingPunct="0"/>
              <a:r>
                <a:rPr kumimoji="1" lang="en-US" altLang="zh-CN" sz="1400" b="1">
                  <a:solidFill>
                    <a:schemeClr val="bg2"/>
                  </a:solidFill>
                  <a:effectLst>
                    <a:outerShdw blurRad="38100" dist="38100" dir="2700000" algn="tl">
                      <a:srgbClr val="C0C0C0"/>
                    </a:outerShdw>
                  </a:effectLst>
                  <a:latin typeface="ACaslon Bold"/>
                </a:rPr>
                <a:t>DMZ</a:t>
              </a:r>
            </a:p>
            <a:p>
              <a:pPr defTabSz="979488" eaLnBrk="0" hangingPunct="0"/>
              <a:r>
                <a:rPr kumimoji="1" lang="en-US" altLang="zh-CN" sz="1400">
                  <a:solidFill>
                    <a:schemeClr val="bg2"/>
                  </a:solidFill>
                  <a:effectLst>
                    <a:outerShdw blurRad="38100" dist="38100" dir="2700000" algn="tl">
                      <a:srgbClr val="C0C0C0"/>
                    </a:outerShdw>
                  </a:effectLst>
                  <a:latin typeface="ACaslon Bold"/>
                </a:rPr>
                <a:t>? E-Mail</a:t>
              </a:r>
              <a:br>
                <a:rPr kumimoji="1" lang="en-US" altLang="zh-CN" sz="1400">
                  <a:solidFill>
                    <a:schemeClr val="bg2"/>
                  </a:solidFill>
                  <a:effectLst>
                    <a:outerShdw blurRad="38100" dist="38100" dir="2700000" algn="tl">
                      <a:srgbClr val="C0C0C0"/>
                    </a:outerShdw>
                  </a:effectLst>
                  <a:latin typeface="ACaslon Bold"/>
                </a:rPr>
              </a:br>
              <a:r>
                <a:rPr kumimoji="1" lang="en-US" altLang="zh-CN" sz="1400">
                  <a:solidFill>
                    <a:schemeClr val="bg2"/>
                  </a:solidFill>
                  <a:effectLst>
                    <a:outerShdw blurRad="38100" dist="38100" dir="2700000" algn="tl">
                      <a:srgbClr val="C0C0C0"/>
                    </a:outerShdw>
                  </a:effectLst>
                  <a:latin typeface="ACaslon Bold"/>
                </a:rPr>
                <a:t>? File Transfer</a:t>
              </a:r>
            </a:p>
            <a:p>
              <a:pPr defTabSz="979488" eaLnBrk="0" hangingPunct="0"/>
              <a:r>
                <a:rPr kumimoji="1" lang="en-US" altLang="zh-CN" sz="1400">
                  <a:solidFill>
                    <a:schemeClr val="bg2"/>
                  </a:solidFill>
                  <a:effectLst>
                    <a:outerShdw blurRad="38100" dist="38100" dir="2700000" algn="tl">
                      <a:srgbClr val="C0C0C0"/>
                    </a:outerShdw>
                  </a:effectLst>
                  <a:latin typeface="ACaslon Bold"/>
                </a:rPr>
                <a:t>? HTTP</a:t>
              </a:r>
            </a:p>
          </p:txBody>
        </p:sp>
        <p:sp>
          <p:nvSpPr>
            <p:cNvPr id="757" name="Rectangle 9"/>
            <p:cNvSpPr>
              <a:spLocks noChangeArrowheads="1"/>
            </p:cNvSpPr>
            <p:nvPr/>
          </p:nvSpPr>
          <p:spPr bwMode="auto">
            <a:xfrm>
              <a:off x="1928" y="2586"/>
              <a:ext cx="846" cy="274"/>
            </a:xfrm>
            <a:prstGeom prst="rect">
              <a:avLst/>
            </a:prstGeom>
            <a:noFill/>
            <a:ln w="9525">
              <a:noFill/>
              <a:miter lim="800000"/>
              <a:headEnd/>
              <a:tailEnd/>
            </a:ln>
          </p:spPr>
          <p:txBody>
            <a:bodyPr lIns="95218" tIns="47609" rIns="95218" bIns="47609">
              <a:spAutoFit/>
            </a:bodyPr>
            <a:lstStyle/>
            <a:p>
              <a:pPr defTabSz="979488" eaLnBrk="0" hangingPunct="0"/>
              <a:r>
                <a:rPr kumimoji="1" lang="en-US" altLang="zh-CN" sz="2200" b="1" i="1">
                  <a:solidFill>
                    <a:schemeClr val="bg2"/>
                  </a:solidFill>
                  <a:effectLst>
                    <a:outerShdw blurRad="38100" dist="38100" dir="2700000" algn="tl">
                      <a:srgbClr val="C0C0C0"/>
                    </a:outerShdw>
                  </a:effectLst>
                  <a:latin typeface="ACaslon Bold"/>
                </a:rPr>
                <a:t>Intranet</a:t>
              </a:r>
            </a:p>
          </p:txBody>
        </p:sp>
        <p:sp>
          <p:nvSpPr>
            <p:cNvPr id="863241" name="Freeform 10"/>
            <p:cNvSpPr>
              <a:spLocks/>
            </p:cNvSpPr>
            <p:nvPr/>
          </p:nvSpPr>
          <p:spPr bwMode="auto">
            <a:xfrm>
              <a:off x="2169" y="1484"/>
              <a:ext cx="364" cy="357"/>
            </a:xfrm>
            <a:custGeom>
              <a:avLst/>
              <a:gdLst>
                <a:gd name="T0" fmla="*/ 0 w 364"/>
                <a:gd name="T1" fmla="*/ 0 h 357"/>
                <a:gd name="T2" fmla="*/ 0 w 364"/>
                <a:gd name="T3" fmla="*/ 356 h 357"/>
                <a:gd name="T4" fmla="*/ 363 w 364"/>
                <a:gd name="T5" fmla="*/ 356 h 357"/>
                <a:gd name="T6" fmla="*/ 0 60000 65536"/>
                <a:gd name="T7" fmla="*/ 0 60000 65536"/>
                <a:gd name="T8" fmla="*/ 0 60000 65536"/>
                <a:gd name="T9" fmla="*/ 0 w 364"/>
                <a:gd name="T10" fmla="*/ 0 h 357"/>
                <a:gd name="T11" fmla="*/ 364 w 364"/>
                <a:gd name="T12" fmla="*/ 357 h 357"/>
              </a:gdLst>
              <a:ahLst/>
              <a:cxnLst>
                <a:cxn ang="T6">
                  <a:pos x="T0" y="T1"/>
                </a:cxn>
                <a:cxn ang="T7">
                  <a:pos x="T2" y="T3"/>
                </a:cxn>
                <a:cxn ang="T8">
                  <a:pos x="T4" y="T5"/>
                </a:cxn>
              </a:cxnLst>
              <a:rect l="T9" t="T10" r="T11" b="T12"/>
              <a:pathLst>
                <a:path w="364" h="357">
                  <a:moveTo>
                    <a:pt x="0" y="0"/>
                  </a:moveTo>
                  <a:lnTo>
                    <a:pt x="0" y="356"/>
                  </a:lnTo>
                  <a:lnTo>
                    <a:pt x="363" y="356"/>
                  </a:lnTo>
                </a:path>
              </a:pathLst>
            </a:custGeom>
            <a:noFill/>
            <a:ln w="25399" cap="rnd">
              <a:solidFill>
                <a:srgbClr val="FFFFFF"/>
              </a:solidFill>
              <a:round/>
              <a:headEnd type="none" w="sm" len="sm"/>
              <a:tailEnd type="none" w="sm" len="sm"/>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aphicFrame>
          <p:nvGraphicFramePr>
            <p:cNvPr id="863242" name="Object 10"/>
            <p:cNvGraphicFramePr>
              <a:graphicFrameLocks/>
            </p:cNvGraphicFramePr>
            <p:nvPr/>
          </p:nvGraphicFramePr>
          <p:xfrm>
            <a:off x="2016" y="990"/>
            <a:ext cx="347" cy="665"/>
          </p:xfrm>
          <a:graphic>
            <a:graphicData uri="http://schemas.openxmlformats.org/presentationml/2006/ole">
              <p:oleObj spid="_x0000_s2160" r:id="rId3" imgW="1962150" imgH="2638425" progId="">
                <p:embed/>
              </p:oleObj>
            </a:graphicData>
          </a:graphic>
        </p:graphicFrame>
        <p:sp>
          <p:nvSpPr>
            <p:cNvPr id="760" name="Rectangle 12"/>
            <p:cNvSpPr>
              <a:spLocks noChangeArrowheads="1"/>
            </p:cNvSpPr>
            <p:nvPr/>
          </p:nvSpPr>
          <p:spPr bwMode="auto">
            <a:xfrm>
              <a:off x="790" y="3536"/>
              <a:ext cx="2034" cy="264"/>
            </a:xfrm>
            <a:prstGeom prst="rect">
              <a:avLst/>
            </a:prstGeom>
            <a:noFill/>
            <a:ln w="9525">
              <a:noFill/>
              <a:miter lim="800000"/>
              <a:headEnd/>
              <a:tailEnd/>
            </a:ln>
          </p:spPr>
          <p:txBody>
            <a:bodyPr lIns="95218" tIns="47609" rIns="95218" bIns="47609">
              <a:spAutoFit/>
            </a:bodyPr>
            <a:lstStyle/>
            <a:p>
              <a:pPr defTabSz="979488" eaLnBrk="0" hangingPunct="0">
                <a:lnSpc>
                  <a:spcPct val="85000"/>
                </a:lnSpc>
              </a:pPr>
              <a:r>
                <a:rPr kumimoji="1" lang="zh-CN" altLang="en-US" sz="2500">
                  <a:solidFill>
                    <a:schemeClr val="bg2"/>
                  </a:solidFill>
                  <a:effectLst>
                    <a:outerShdw blurRad="38100" dist="38100" dir="2700000" algn="tl">
                      <a:srgbClr val="C0C0C0"/>
                    </a:outerShdw>
                  </a:effectLst>
                  <a:latin typeface="ACaslon Bold"/>
                </a:rPr>
                <a:t>企业网络</a:t>
              </a:r>
            </a:p>
          </p:txBody>
        </p:sp>
        <p:sp>
          <p:nvSpPr>
            <p:cNvPr id="761" name="Rectangle 13"/>
            <p:cNvSpPr>
              <a:spLocks noChangeArrowheads="1"/>
            </p:cNvSpPr>
            <p:nvPr/>
          </p:nvSpPr>
          <p:spPr bwMode="auto">
            <a:xfrm>
              <a:off x="394" y="1216"/>
              <a:ext cx="903"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机关行政部门</a:t>
              </a:r>
            </a:p>
          </p:txBody>
        </p:sp>
        <p:sp>
          <p:nvSpPr>
            <p:cNvPr id="762" name="Rectangle 14"/>
            <p:cNvSpPr>
              <a:spLocks noChangeArrowheads="1"/>
            </p:cNvSpPr>
            <p:nvPr/>
          </p:nvSpPr>
          <p:spPr bwMode="auto">
            <a:xfrm>
              <a:off x="479" y="1835"/>
              <a:ext cx="943"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机关业务部门</a:t>
              </a:r>
            </a:p>
          </p:txBody>
        </p:sp>
        <p:sp>
          <p:nvSpPr>
            <p:cNvPr id="763" name="Rectangle 15"/>
            <p:cNvSpPr>
              <a:spLocks noChangeArrowheads="1"/>
            </p:cNvSpPr>
            <p:nvPr/>
          </p:nvSpPr>
          <p:spPr bwMode="auto">
            <a:xfrm>
              <a:off x="606" y="2502"/>
              <a:ext cx="845"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对外服务厅</a:t>
              </a:r>
            </a:p>
          </p:txBody>
        </p:sp>
        <p:sp>
          <p:nvSpPr>
            <p:cNvPr id="863247" name="Rectangle 16"/>
            <p:cNvSpPr>
              <a:spLocks noChangeArrowheads="1"/>
            </p:cNvSpPr>
            <p:nvPr/>
          </p:nvSpPr>
          <p:spPr bwMode="auto">
            <a:xfrm>
              <a:off x="2721" y="901"/>
              <a:ext cx="136" cy="451"/>
            </a:xfrm>
            <a:prstGeom prst="rect">
              <a:avLst/>
            </a:prstGeom>
            <a:no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3" name="Group 17"/>
            <p:cNvGrpSpPr>
              <a:grpSpLocks/>
            </p:cNvGrpSpPr>
            <p:nvPr/>
          </p:nvGrpSpPr>
          <p:grpSpPr bwMode="auto">
            <a:xfrm>
              <a:off x="2047" y="1796"/>
              <a:ext cx="496" cy="739"/>
              <a:chOff x="2047" y="1796"/>
              <a:chExt cx="496" cy="739"/>
            </a:xfrm>
          </p:grpSpPr>
          <p:sp>
            <p:nvSpPr>
              <p:cNvPr id="863249" name="Freeform 18"/>
              <p:cNvSpPr>
                <a:spLocks/>
              </p:cNvSpPr>
              <p:nvPr/>
            </p:nvSpPr>
            <p:spPr bwMode="auto">
              <a:xfrm>
                <a:off x="2485" y="2196"/>
                <a:ext cx="35" cy="67"/>
              </a:xfrm>
              <a:custGeom>
                <a:avLst/>
                <a:gdLst>
                  <a:gd name="T0" fmla="*/ 0 w 35"/>
                  <a:gd name="T1" fmla="*/ 66 h 67"/>
                  <a:gd name="T2" fmla="*/ 0 w 35"/>
                  <a:gd name="T3" fmla="*/ 66 h 67"/>
                  <a:gd name="T4" fmla="*/ 2 w 35"/>
                  <a:gd name="T5" fmla="*/ 24 h 67"/>
                  <a:gd name="T6" fmla="*/ 34 w 35"/>
                  <a:gd name="T7" fmla="*/ 0 h 67"/>
                  <a:gd name="T8" fmla="*/ 31 w 35"/>
                  <a:gd name="T9" fmla="*/ 44 h 67"/>
                  <a:gd name="T10" fmla="*/ 0 w 35"/>
                  <a:gd name="T11" fmla="*/ 66 h 67"/>
                  <a:gd name="T12" fmla="*/ 0 60000 65536"/>
                  <a:gd name="T13" fmla="*/ 0 60000 65536"/>
                  <a:gd name="T14" fmla="*/ 0 60000 65536"/>
                  <a:gd name="T15" fmla="*/ 0 60000 65536"/>
                  <a:gd name="T16" fmla="*/ 0 60000 65536"/>
                  <a:gd name="T17" fmla="*/ 0 60000 65536"/>
                  <a:gd name="T18" fmla="*/ 0 w 35"/>
                  <a:gd name="T19" fmla="*/ 0 h 67"/>
                  <a:gd name="T20" fmla="*/ 35 w 3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35" h="67">
                    <a:moveTo>
                      <a:pt x="0" y="66"/>
                    </a:moveTo>
                    <a:lnTo>
                      <a:pt x="0" y="66"/>
                    </a:lnTo>
                    <a:lnTo>
                      <a:pt x="2" y="24"/>
                    </a:lnTo>
                    <a:lnTo>
                      <a:pt x="34" y="0"/>
                    </a:lnTo>
                    <a:lnTo>
                      <a:pt x="31" y="44"/>
                    </a:lnTo>
                    <a:lnTo>
                      <a:pt x="0" y="6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0" name="Freeform 19"/>
              <p:cNvSpPr>
                <a:spLocks/>
              </p:cNvSpPr>
              <p:nvPr/>
            </p:nvSpPr>
            <p:spPr bwMode="auto">
              <a:xfrm>
                <a:off x="2454" y="2212"/>
                <a:ext cx="32" cy="51"/>
              </a:xfrm>
              <a:custGeom>
                <a:avLst/>
                <a:gdLst>
                  <a:gd name="T0" fmla="*/ 28 w 32"/>
                  <a:gd name="T1" fmla="*/ 50 h 51"/>
                  <a:gd name="T2" fmla="*/ 28 w 32"/>
                  <a:gd name="T3" fmla="*/ 50 h 51"/>
                  <a:gd name="T4" fmla="*/ 0 w 32"/>
                  <a:gd name="T5" fmla="*/ 43 h 51"/>
                  <a:gd name="T6" fmla="*/ 0 w 32"/>
                  <a:gd name="T7" fmla="*/ 0 h 51"/>
                  <a:gd name="T8" fmla="*/ 31 w 32"/>
                  <a:gd name="T9" fmla="*/ 8 h 51"/>
                  <a:gd name="T10" fmla="*/ 28 w 32"/>
                  <a:gd name="T11" fmla="*/ 50 h 51"/>
                  <a:gd name="T12" fmla="*/ 0 60000 65536"/>
                  <a:gd name="T13" fmla="*/ 0 60000 65536"/>
                  <a:gd name="T14" fmla="*/ 0 60000 65536"/>
                  <a:gd name="T15" fmla="*/ 0 60000 65536"/>
                  <a:gd name="T16" fmla="*/ 0 60000 65536"/>
                  <a:gd name="T17" fmla="*/ 0 60000 65536"/>
                  <a:gd name="T18" fmla="*/ 0 w 32"/>
                  <a:gd name="T19" fmla="*/ 0 h 51"/>
                  <a:gd name="T20" fmla="*/ 32 w 3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32" h="51">
                    <a:moveTo>
                      <a:pt x="28" y="50"/>
                    </a:moveTo>
                    <a:lnTo>
                      <a:pt x="28" y="50"/>
                    </a:lnTo>
                    <a:lnTo>
                      <a:pt x="0" y="43"/>
                    </a:lnTo>
                    <a:lnTo>
                      <a:pt x="0" y="0"/>
                    </a:lnTo>
                    <a:lnTo>
                      <a:pt x="31" y="8"/>
                    </a:lnTo>
                    <a:lnTo>
                      <a:pt x="28" y="5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1" name="Freeform 20"/>
              <p:cNvSpPr>
                <a:spLocks/>
              </p:cNvSpPr>
              <p:nvPr/>
            </p:nvSpPr>
            <p:spPr bwMode="auto">
              <a:xfrm>
                <a:off x="2453" y="2187"/>
                <a:ext cx="67" cy="31"/>
              </a:xfrm>
              <a:custGeom>
                <a:avLst/>
                <a:gdLst>
                  <a:gd name="T0" fmla="*/ 33 w 67"/>
                  <a:gd name="T1" fmla="*/ 30 h 31"/>
                  <a:gd name="T2" fmla="*/ 33 w 67"/>
                  <a:gd name="T3" fmla="*/ 30 h 31"/>
                  <a:gd name="T4" fmla="*/ 0 w 67"/>
                  <a:gd name="T5" fmla="*/ 19 h 31"/>
                  <a:gd name="T6" fmla="*/ 35 w 67"/>
                  <a:gd name="T7" fmla="*/ 0 h 31"/>
                  <a:gd name="T8" fmla="*/ 66 w 67"/>
                  <a:gd name="T9" fmla="*/ 10 h 31"/>
                  <a:gd name="T10" fmla="*/ 33 w 67"/>
                  <a:gd name="T11" fmla="*/ 30 h 31"/>
                  <a:gd name="T12" fmla="*/ 0 60000 65536"/>
                  <a:gd name="T13" fmla="*/ 0 60000 65536"/>
                  <a:gd name="T14" fmla="*/ 0 60000 65536"/>
                  <a:gd name="T15" fmla="*/ 0 60000 65536"/>
                  <a:gd name="T16" fmla="*/ 0 60000 65536"/>
                  <a:gd name="T17" fmla="*/ 0 60000 65536"/>
                  <a:gd name="T18" fmla="*/ 0 w 67"/>
                  <a:gd name="T19" fmla="*/ 0 h 31"/>
                  <a:gd name="T20" fmla="*/ 67 w 67"/>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67" h="31">
                    <a:moveTo>
                      <a:pt x="33" y="30"/>
                    </a:moveTo>
                    <a:lnTo>
                      <a:pt x="33" y="30"/>
                    </a:lnTo>
                    <a:lnTo>
                      <a:pt x="0" y="19"/>
                    </a:lnTo>
                    <a:lnTo>
                      <a:pt x="35" y="0"/>
                    </a:lnTo>
                    <a:lnTo>
                      <a:pt x="66" y="10"/>
                    </a:lnTo>
                    <a:lnTo>
                      <a:pt x="33" y="3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5" name="Group 21"/>
              <p:cNvGrpSpPr>
                <a:grpSpLocks/>
              </p:cNvGrpSpPr>
              <p:nvPr/>
            </p:nvGrpSpPr>
            <p:grpSpPr bwMode="auto">
              <a:xfrm>
                <a:off x="2363" y="2214"/>
                <a:ext cx="118" cy="109"/>
                <a:chOff x="2363" y="2214"/>
                <a:chExt cx="118" cy="109"/>
              </a:xfrm>
            </p:grpSpPr>
            <p:sp>
              <p:nvSpPr>
                <p:cNvPr id="863253" name="Freeform 22"/>
                <p:cNvSpPr>
                  <a:spLocks/>
                </p:cNvSpPr>
                <p:nvPr/>
              </p:nvSpPr>
              <p:spPr bwMode="auto">
                <a:xfrm>
                  <a:off x="2400" y="2228"/>
                  <a:ext cx="81" cy="95"/>
                </a:xfrm>
                <a:custGeom>
                  <a:avLst/>
                  <a:gdLst>
                    <a:gd name="T0" fmla="*/ 0 w 81"/>
                    <a:gd name="T1" fmla="*/ 94 h 95"/>
                    <a:gd name="T2" fmla="*/ 0 w 81"/>
                    <a:gd name="T3" fmla="*/ 94 h 95"/>
                    <a:gd name="T4" fmla="*/ 0 w 81"/>
                    <a:gd name="T5" fmla="*/ 48 h 95"/>
                    <a:gd name="T6" fmla="*/ 80 w 81"/>
                    <a:gd name="T7" fmla="*/ 0 h 95"/>
                    <a:gd name="T8" fmla="*/ 77 w 81"/>
                    <a:gd name="T9" fmla="*/ 42 h 95"/>
                    <a:gd name="T10" fmla="*/ 0 w 81"/>
                    <a:gd name="T11" fmla="*/ 94 h 95"/>
                    <a:gd name="T12" fmla="*/ 0 60000 65536"/>
                    <a:gd name="T13" fmla="*/ 0 60000 65536"/>
                    <a:gd name="T14" fmla="*/ 0 60000 65536"/>
                    <a:gd name="T15" fmla="*/ 0 60000 65536"/>
                    <a:gd name="T16" fmla="*/ 0 60000 65536"/>
                    <a:gd name="T17" fmla="*/ 0 60000 65536"/>
                    <a:gd name="T18" fmla="*/ 0 w 81"/>
                    <a:gd name="T19" fmla="*/ 0 h 95"/>
                    <a:gd name="T20" fmla="*/ 81 w 81"/>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81" h="95">
                      <a:moveTo>
                        <a:pt x="0" y="94"/>
                      </a:moveTo>
                      <a:lnTo>
                        <a:pt x="0" y="94"/>
                      </a:lnTo>
                      <a:lnTo>
                        <a:pt x="0" y="48"/>
                      </a:lnTo>
                      <a:lnTo>
                        <a:pt x="80" y="0"/>
                      </a:lnTo>
                      <a:lnTo>
                        <a:pt x="77" y="42"/>
                      </a:lnTo>
                      <a:lnTo>
                        <a:pt x="0" y="94"/>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4" name="Freeform 23"/>
                <p:cNvSpPr>
                  <a:spLocks/>
                </p:cNvSpPr>
                <p:nvPr/>
              </p:nvSpPr>
              <p:spPr bwMode="auto">
                <a:xfrm>
                  <a:off x="2363" y="2269"/>
                  <a:ext cx="35" cy="54"/>
                </a:xfrm>
                <a:custGeom>
                  <a:avLst/>
                  <a:gdLst>
                    <a:gd name="T0" fmla="*/ 34 w 35"/>
                    <a:gd name="T1" fmla="*/ 53 h 54"/>
                    <a:gd name="T2" fmla="*/ 34 w 35"/>
                    <a:gd name="T3" fmla="*/ 53 h 54"/>
                    <a:gd name="T4" fmla="*/ 0 w 35"/>
                    <a:gd name="T5" fmla="*/ 46 h 54"/>
                    <a:gd name="T6" fmla="*/ 2 w 35"/>
                    <a:gd name="T7" fmla="*/ 0 h 54"/>
                    <a:gd name="T8" fmla="*/ 34 w 35"/>
                    <a:gd name="T9" fmla="*/ 8 h 54"/>
                    <a:gd name="T10" fmla="*/ 34 w 35"/>
                    <a:gd name="T11" fmla="*/ 53 h 54"/>
                    <a:gd name="T12" fmla="*/ 0 60000 65536"/>
                    <a:gd name="T13" fmla="*/ 0 60000 65536"/>
                    <a:gd name="T14" fmla="*/ 0 60000 65536"/>
                    <a:gd name="T15" fmla="*/ 0 60000 65536"/>
                    <a:gd name="T16" fmla="*/ 0 60000 65536"/>
                    <a:gd name="T17" fmla="*/ 0 60000 65536"/>
                    <a:gd name="T18" fmla="*/ 0 w 35"/>
                    <a:gd name="T19" fmla="*/ 0 h 54"/>
                    <a:gd name="T20" fmla="*/ 35 w 35"/>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5" h="54">
                      <a:moveTo>
                        <a:pt x="34" y="53"/>
                      </a:moveTo>
                      <a:lnTo>
                        <a:pt x="34" y="53"/>
                      </a:lnTo>
                      <a:lnTo>
                        <a:pt x="0" y="46"/>
                      </a:lnTo>
                      <a:lnTo>
                        <a:pt x="2" y="0"/>
                      </a:lnTo>
                      <a:lnTo>
                        <a:pt x="34" y="8"/>
                      </a:lnTo>
                      <a:lnTo>
                        <a:pt x="34" y="5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5" name="Freeform 24"/>
                <p:cNvSpPr>
                  <a:spLocks/>
                </p:cNvSpPr>
                <p:nvPr/>
              </p:nvSpPr>
              <p:spPr bwMode="auto">
                <a:xfrm>
                  <a:off x="2366" y="2214"/>
                  <a:ext cx="115" cy="62"/>
                </a:xfrm>
                <a:custGeom>
                  <a:avLst/>
                  <a:gdLst>
                    <a:gd name="T0" fmla="*/ 33 w 115"/>
                    <a:gd name="T1" fmla="*/ 61 h 62"/>
                    <a:gd name="T2" fmla="*/ 33 w 115"/>
                    <a:gd name="T3" fmla="*/ 61 h 62"/>
                    <a:gd name="T4" fmla="*/ 0 w 115"/>
                    <a:gd name="T5" fmla="*/ 51 h 62"/>
                    <a:gd name="T6" fmla="*/ 83 w 115"/>
                    <a:gd name="T7" fmla="*/ 0 h 62"/>
                    <a:gd name="T8" fmla="*/ 114 w 115"/>
                    <a:gd name="T9" fmla="*/ 11 h 62"/>
                    <a:gd name="T10" fmla="*/ 33 w 115"/>
                    <a:gd name="T11" fmla="*/ 61 h 62"/>
                    <a:gd name="T12" fmla="*/ 0 60000 65536"/>
                    <a:gd name="T13" fmla="*/ 0 60000 65536"/>
                    <a:gd name="T14" fmla="*/ 0 60000 65536"/>
                    <a:gd name="T15" fmla="*/ 0 60000 65536"/>
                    <a:gd name="T16" fmla="*/ 0 60000 65536"/>
                    <a:gd name="T17" fmla="*/ 0 60000 65536"/>
                    <a:gd name="T18" fmla="*/ 0 w 115"/>
                    <a:gd name="T19" fmla="*/ 0 h 62"/>
                    <a:gd name="T20" fmla="*/ 115 w 115"/>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15" h="62">
                      <a:moveTo>
                        <a:pt x="33" y="61"/>
                      </a:moveTo>
                      <a:lnTo>
                        <a:pt x="33" y="61"/>
                      </a:lnTo>
                      <a:lnTo>
                        <a:pt x="0" y="51"/>
                      </a:lnTo>
                      <a:lnTo>
                        <a:pt x="83" y="0"/>
                      </a:lnTo>
                      <a:lnTo>
                        <a:pt x="114" y="11"/>
                      </a:lnTo>
                      <a:lnTo>
                        <a:pt x="33" y="6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6" name="Group 25"/>
              <p:cNvGrpSpPr>
                <a:grpSpLocks/>
              </p:cNvGrpSpPr>
              <p:nvPr/>
            </p:nvGrpSpPr>
            <p:grpSpPr bwMode="auto">
              <a:xfrm>
                <a:off x="2269" y="2275"/>
                <a:ext cx="127" cy="116"/>
                <a:chOff x="2269" y="2275"/>
                <a:chExt cx="127" cy="116"/>
              </a:xfrm>
            </p:grpSpPr>
            <p:sp>
              <p:nvSpPr>
                <p:cNvPr id="863257" name="Freeform 26"/>
                <p:cNvSpPr>
                  <a:spLocks/>
                </p:cNvSpPr>
                <p:nvPr/>
              </p:nvSpPr>
              <p:spPr bwMode="auto">
                <a:xfrm>
                  <a:off x="2306" y="2285"/>
                  <a:ext cx="90" cy="106"/>
                </a:xfrm>
                <a:custGeom>
                  <a:avLst/>
                  <a:gdLst>
                    <a:gd name="T0" fmla="*/ 0 w 90"/>
                    <a:gd name="T1" fmla="*/ 105 h 106"/>
                    <a:gd name="T2" fmla="*/ 0 w 90"/>
                    <a:gd name="T3" fmla="*/ 105 h 106"/>
                    <a:gd name="T4" fmla="*/ 2 w 90"/>
                    <a:gd name="T5" fmla="*/ 55 h 106"/>
                    <a:gd name="T6" fmla="*/ 89 w 90"/>
                    <a:gd name="T7" fmla="*/ 0 h 106"/>
                    <a:gd name="T8" fmla="*/ 86 w 90"/>
                    <a:gd name="T9" fmla="*/ 49 h 106"/>
                    <a:gd name="T10" fmla="*/ 0 w 90"/>
                    <a:gd name="T11" fmla="*/ 105 h 106"/>
                    <a:gd name="T12" fmla="*/ 0 60000 65536"/>
                    <a:gd name="T13" fmla="*/ 0 60000 65536"/>
                    <a:gd name="T14" fmla="*/ 0 60000 65536"/>
                    <a:gd name="T15" fmla="*/ 0 60000 65536"/>
                    <a:gd name="T16" fmla="*/ 0 60000 65536"/>
                    <a:gd name="T17" fmla="*/ 0 60000 65536"/>
                    <a:gd name="T18" fmla="*/ 0 w 90"/>
                    <a:gd name="T19" fmla="*/ 0 h 106"/>
                    <a:gd name="T20" fmla="*/ 90 w 90"/>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90" h="106">
                      <a:moveTo>
                        <a:pt x="0" y="105"/>
                      </a:moveTo>
                      <a:lnTo>
                        <a:pt x="0" y="105"/>
                      </a:lnTo>
                      <a:lnTo>
                        <a:pt x="2" y="55"/>
                      </a:lnTo>
                      <a:lnTo>
                        <a:pt x="89" y="0"/>
                      </a:lnTo>
                      <a:lnTo>
                        <a:pt x="86" y="49"/>
                      </a:lnTo>
                      <a:lnTo>
                        <a:pt x="0" y="105"/>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8" name="Freeform 27"/>
                <p:cNvSpPr>
                  <a:spLocks/>
                </p:cNvSpPr>
                <p:nvPr/>
              </p:nvSpPr>
              <p:spPr bwMode="auto">
                <a:xfrm>
                  <a:off x="2269" y="2336"/>
                  <a:ext cx="38" cy="55"/>
                </a:xfrm>
                <a:custGeom>
                  <a:avLst/>
                  <a:gdLst>
                    <a:gd name="T0" fmla="*/ 34 w 38"/>
                    <a:gd name="T1" fmla="*/ 54 h 55"/>
                    <a:gd name="T2" fmla="*/ 34 w 38"/>
                    <a:gd name="T3" fmla="*/ 54 h 55"/>
                    <a:gd name="T4" fmla="*/ 0 w 38"/>
                    <a:gd name="T5" fmla="*/ 45 h 55"/>
                    <a:gd name="T6" fmla="*/ 2 w 38"/>
                    <a:gd name="T7" fmla="*/ 0 h 55"/>
                    <a:gd name="T8" fmla="*/ 37 w 38"/>
                    <a:gd name="T9" fmla="*/ 6 h 55"/>
                    <a:gd name="T10" fmla="*/ 34 w 38"/>
                    <a:gd name="T11" fmla="*/ 54 h 55"/>
                    <a:gd name="T12" fmla="*/ 0 60000 65536"/>
                    <a:gd name="T13" fmla="*/ 0 60000 65536"/>
                    <a:gd name="T14" fmla="*/ 0 60000 65536"/>
                    <a:gd name="T15" fmla="*/ 0 60000 65536"/>
                    <a:gd name="T16" fmla="*/ 0 60000 65536"/>
                    <a:gd name="T17" fmla="*/ 0 60000 65536"/>
                    <a:gd name="T18" fmla="*/ 0 w 38"/>
                    <a:gd name="T19" fmla="*/ 0 h 55"/>
                    <a:gd name="T20" fmla="*/ 38 w 38"/>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38" h="55">
                      <a:moveTo>
                        <a:pt x="34" y="54"/>
                      </a:moveTo>
                      <a:lnTo>
                        <a:pt x="34" y="54"/>
                      </a:lnTo>
                      <a:lnTo>
                        <a:pt x="0" y="45"/>
                      </a:lnTo>
                      <a:lnTo>
                        <a:pt x="2" y="0"/>
                      </a:lnTo>
                      <a:lnTo>
                        <a:pt x="37" y="6"/>
                      </a:lnTo>
                      <a:lnTo>
                        <a:pt x="34" y="5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9" name="Freeform 28"/>
                <p:cNvSpPr>
                  <a:spLocks/>
                </p:cNvSpPr>
                <p:nvPr/>
              </p:nvSpPr>
              <p:spPr bwMode="auto">
                <a:xfrm>
                  <a:off x="2269" y="2275"/>
                  <a:ext cx="127" cy="65"/>
                </a:xfrm>
                <a:custGeom>
                  <a:avLst/>
                  <a:gdLst>
                    <a:gd name="T0" fmla="*/ 39 w 127"/>
                    <a:gd name="T1" fmla="*/ 64 h 65"/>
                    <a:gd name="T2" fmla="*/ 39 w 127"/>
                    <a:gd name="T3" fmla="*/ 64 h 65"/>
                    <a:gd name="T4" fmla="*/ 0 w 127"/>
                    <a:gd name="T5" fmla="*/ 57 h 65"/>
                    <a:gd name="T6" fmla="*/ 89 w 127"/>
                    <a:gd name="T7" fmla="*/ 0 h 65"/>
                    <a:gd name="T8" fmla="*/ 126 w 127"/>
                    <a:gd name="T9" fmla="*/ 9 h 65"/>
                    <a:gd name="T10" fmla="*/ 39 w 127"/>
                    <a:gd name="T11" fmla="*/ 64 h 65"/>
                    <a:gd name="T12" fmla="*/ 0 60000 65536"/>
                    <a:gd name="T13" fmla="*/ 0 60000 65536"/>
                    <a:gd name="T14" fmla="*/ 0 60000 65536"/>
                    <a:gd name="T15" fmla="*/ 0 60000 65536"/>
                    <a:gd name="T16" fmla="*/ 0 60000 65536"/>
                    <a:gd name="T17" fmla="*/ 0 60000 65536"/>
                    <a:gd name="T18" fmla="*/ 0 w 127"/>
                    <a:gd name="T19" fmla="*/ 0 h 65"/>
                    <a:gd name="T20" fmla="*/ 127 w 12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27" h="65">
                      <a:moveTo>
                        <a:pt x="39" y="64"/>
                      </a:moveTo>
                      <a:lnTo>
                        <a:pt x="39" y="64"/>
                      </a:lnTo>
                      <a:lnTo>
                        <a:pt x="0" y="57"/>
                      </a:lnTo>
                      <a:lnTo>
                        <a:pt x="89" y="0"/>
                      </a:lnTo>
                      <a:lnTo>
                        <a:pt x="126" y="9"/>
                      </a:lnTo>
                      <a:lnTo>
                        <a:pt x="39"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 name="Group 29"/>
              <p:cNvGrpSpPr>
                <a:grpSpLocks/>
              </p:cNvGrpSpPr>
              <p:nvPr/>
            </p:nvGrpSpPr>
            <p:grpSpPr bwMode="auto">
              <a:xfrm>
                <a:off x="2167" y="2342"/>
                <a:ext cx="135" cy="119"/>
                <a:chOff x="2167" y="2342"/>
                <a:chExt cx="135" cy="119"/>
              </a:xfrm>
            </p:grpSpPr>
            <p:sp>
              <p:nvSpPr>
                <p:cNvPr id="863261" name="Freeform 30"/>
                <p:cNvSpPr>
                  <a:spLocks/>
                </p:cNvSpPr>
                <p:nvPr/>
              </p:nvSpPr>
              <p:spPr bwMode="auto">
                <a:xfrm>
                  <a:off x="2207" y="2352"/>
                  <a:ext cx="95" cy="109"/>
                </a:xfrm>
                <a:custGeom>
                  <a:avLst/>
                  <a:gdLst>
                    <a:gd name="T0" fmla="*/ 0 w 95"/>
                    <a:gd name="T1" fmla="*/ 108 h 109"/>
                    <a:gd name="T2" fmla="*/ 0 w 95"/>
                    <a:gd name="T3" fmla="*/ 108 h 109"/>
                    <a:gd name="T4" fmla="*/ 2 w 95"/>
                    <a:gd name="T5" fmla="*/ 58 h 109"/>
                    <a:gd name="T6" fmla="*/ 94 w 95"/>
                    <a:gd name="T7" fmla="*/ 0 h 109"/>
                    <a:gd name="T8" fmla="*/ 91 w 95"/>
                    <a:gd name="T9" fmla="*/ 45 h 109"/>
                    <a:gd name="T10" fmla="*/ 0 w 95"/>
                    <a:gd name="T11" fmla="*/ 108 h 109"/>
                    <a:gd name="T12" fmla="*/ 0 60000 65536"/>
                    <a:gd name="T13" fmla="*/ 0 60000 65536"/>
                    <a:gd name="T14" fmla="*/ 0 60000 65536"/>
                    <a:gd name="T15" fmla="*/ 0 60000 65536"/>
                    <a:gd name="T16" fmla="*/ 0 60000 65536"/>
                    <a:gd name="T17" fmla="*/ 0 60000 65536"/>
                    <a:gd name="T18" fmla="*/ 0 w 95"/>
                    <a:gd name="T19" fmla="*/ 0 h 109"/>
                    <a:gd name="T20" fmla="*/ 95 w 95"/>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5" h="109">
                      <a:moveTo>
                        <a:pt x="0" y="108"/>
                      </a:moveTo>
                      <a:lnTo>
                        <a:pt x="0" y="108"/>
                      </a:lnTo>
                      <a:lnTo>
                        <a:pt x="2" y="58"/>
                      </a:lnTo>
                      <a:lnTo>
                        <a:pt x="94" y="0"/>
                      </a:lnTo>
                      <a:lnTo>
                        <a:pt x="91" y="45"/>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2" name="Freeform 31"/>
                <p:cNvSpPr>
                  <a:spLocks/>
                </p:cNvSpPr>
                <p:nvPr/>
              </p:nvSpPr>
              <p:spPr bwMode="auto">
                <a:xfrm>
                  <a:off x="2167" y="2406"/>
                  <a:ext cx="41" cy="55"/>
                </a:xfrm>
                <a:custGeom>
                  <a:avLst/>
                  <a:gdLst>
                    <a:gd name="T0" fmla="*/ 37 w 41"/>
                    <a:gd name="T1" fmla="*/ 54 h 55"/>
                    <a:gd name="T2" fmla="*/ 37 w 41"/>
                    <a:gd name="T3" fmla="*/ 54 h 55"/>
                    <a:gd name="T4" fmla="*/ 0 w 41"/>
                    <a:gd name="T5" fmla="*/ 47 h 55"/>
                    <a:gd name="T6" fmla="*/ 0 w 41"/>
                    <a:gd name="T7" fmla="*/ 0 h 55"/>
                    <a:gd name="T8" fmla="*/ 40 w 41"/>
                    <a:gd name="T9" fmla="*/ 6 h 55"/>
                    <a:gd name="T10" fmla="*/ 37 w 41"/>
                    <a:gd name="T11" fmla="*/ 54 h 55"/>
                    <a:gd name="T12" fmla="*/ 0 60000 65536"/>
                    <a:gd name="T13" fmla="*/ 0 60000 65536"/>
                    <a:gd name="T14" fmla="*/ 0 60000 65536"/>
                    <a:gd name="T15" fmla="*/ 0 60000 65536"/>
                    <a:gd name="T16" fmla="*/ 0 60000 65536"/>
                    <a:gd name="T17" fmla="*/ 0 60000 65536"/>
                    <a:gd name="T18" fmla="*/ 0 w 41"/>
                    <a:gd name="T19" fmla="*/ 0 h 55"/>
                    <a:gd name="T20" fmla="*/ 41 w 41"/>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41" h="55">
                      <a:moveTo>
                        <a:pt x="37" y="54"/>
                      </a:moveTo>
                      <a:lnTo>
                        <a:pt x="37" y="54"/>
                      </a:lnTo>
                      <a:lnTo>
                        <a:pt x="0" y="47"/>
                      </a:lnTo>
                      <a:lnTo>
                        <a:pt x="0" y="0"/>
                      </a:lnTo>
                      <a:lnTo>
                        <a:pt x="40" y="6"/>
                      </a:lnTo>
                      <a:lnTo>
                        <a:pt x="37" y="5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3" name="Freeform 32"/>
                <p:cNvSpPr>
                  <a:spLocks/>
                </p:cNvSpPr>
                <p:nvPr/>
              </p:nvSpPr>
              <p:spPr bwMode="auto">
                <a:xfrm>
                  <a:off x="2167" y="2342"/>
                  <a:ext cx="135" cy="68"/>
                </a:xfrm>
                <a:custGeom>
                  <a:avLst/>
                  <a:gdLst>
                    <a:gd name="T0" fmla="*/ 41 w 135"/>
                    <a:gd name="T1" fmla="*/ 67 h 68"/>
                    <a:gd name="T2" fmla="*/ 41 w 135"/>
                    <a:gd name="T3" fmla="*/ 67 h 68"/>
                    <a:gd name="T4" fmla="*/ 0 w 135"/>
                    <a:gd name="T5" fmla="*/ 57 h 68"/>
                    <a:gd name="T6" fmla="*/ 94 w 135"/>
                    <a:gd name="T7" fmla="*/ 0 h 68"/>
                    <a:gd name="T8" fmla="*/ 134 w 135"/>
                    <a:gd name="T9" fmla="*/ 9 h 68"/>
                    <a:gd name="T10" fmla="*/ 41 w 135"/>
                    <a:gd name="T11" fmla="*/ 67 h 68"/>
                    <a:gd name="T12" fmla="*/ 0 60000 65536"/>
                    <a:gd name="T13" fmla="*/ 0 60000 65536"/>
                    <a:gd name="T14" fmla="*/ 0 60000 65536"/>
                    <a:gd name="T15" fmla="*/ 0 60000 65536"/>
                    <a:gd name="T16" fmla="*/ 0 60000 65536"/>
                    <a:gd name="T17" fmla="*/ 0 60000 65536"/>
                    <a:gd name="T18" fmla="*/ 0 w 135"/>
                    <a:gd name="T19" fmla="*/ 0 h 68"/>
                    <a:gd name="T20" fmla="*/ 135 w 135"/>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35" h="68">
                      <a:moveTo>
                        <a:pt x="41" y="67"/>
                      </a:moveTo>
                      <a:lnTo>
                        <a:pt x="41" y="67"/>
                      </a:lnTo>
                      <a:lnTo>
                        <a:pt x="0" y="57"/>
                      </a:lnTo>
                      <a:lnTo>
                        <a:pt x="94" y="0"/>
                      </a:lnTo>
                      <a:lnTo>
                        <a:pt x="134" y="9"/>
                      </a:lnTo>
                      <a:lnTo>
                        <a:pt x="41" y="6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264" name="Freeform 33"/>
              <p:cNvSpPr>
                <a:spLocks/>
              </p:cNvSpPr>
              <p:nvPr/>
            </p:nvSpPr>
            <p:spPr bwMode="auto">
              <a:xfrm>
                <a:off x="2100" y="2415"/>
                <a:ext cx="102" cy="120"/>
              </a:xfrm>
              <a:custGeom>
                <a:avLst/>
                <a:gdLst>
                  <a:gd name="T0" fmla="*/ 0 w 102"/>
                  <a:gd name="T1" fmla="*/ 119 h 120"/>
                  <a:gd name="T2" fmla="*/ 0 w 102"/>
                  <a:gd name="T3" fmla="*/ 119 h 120"/>
                  <a:gd name="T4" fmla="*/ 0 w 102"/>
                  <a:gd name="T5" fmla="*/ 65 h 120"/>
                  <a:gd name="T6" fmla="*/ 101 w 102"/>
                  <a:gd name="T7" fmla="*/ 0 h 120"/>
                  <a:gd name="T8" fmla="*/ 98 w 102"/>
                  <a:gd name="T9" fmla="*/ 50 h 120"/>
                  <a:gd name="T10" fmla="*/ 0 w 102"/>
                  <a:gd name="T11" fmla="*/ 119 h 120"/>
                  <a:gd name="T12" fmla="*/ 0 60000 65536"/>
                  <a:gd name="T13" fmla="*/ 0 60000 65536"/>
                  <a:gd name="T14" fmla="*/ 0 60000 65536"/>
                  <a:gd name="T15" fmla="*/ 0 60000 65536"/>
                  <a:gd name="T16" fmla="*/ 0 60000 65536"/>
                  <a:gd name="T17" fmla="*/ 0 60000 65536"/>
                  <a:gd name="T18" fmla="*/ 0 w 102"/>
                  <a:gd name="T19" fmla="*/ 0 h 120"/>
                  <a:gd name="T20" fmla="*/ 102 w 102"/>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2" h="120">
                    <a:moveTo>
                      <a:pt x="0" y="119"/>
                    </a:moveTo>
                    <a:lnTo>
                      <a:pt x="0" y="119"/>
                    </a:lnTo>
                    <a:lnTo>
                      <a:pt x="0" y="65"/>
                    </a:lnTo>
                    <a:lnTo>
                      <a:pt x="101" y="0"/>
                    </a:lnTo>
                    <a:lnTo>
                      <a:pt x="98" y="50"/>
                    </a:lnTo>
                    <a:lnTo>
                      <a:pt x="0" y="11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5" name="Freeform 34"/>
              <p:cNvSpPr>
                <a:spLocks/>
              </p:cNvSpPr>
              <p:nvPr/>
            </p:nvSpPr>
            <p:spPr bwMode="auto">
              <a:xfrm>
                <a:off x="2057" y="2477"/>
                <a:ext cx="43" cy="58"/>
              </a:xfrm>
              <a:custGeom>
                <a:avLst/>
                <a:gdLst>
                  <a:gd name="T0" fmla="*/ 42 w 43"/>
                  <a:gd name="T1" fmla="*/ 57 h 58"/>
                  <a:gd name="T2" fmla="*/ 42 w 43"/>
                  <a:gd name="T3" fmla="*/ 57 h 58"/>
                  <a:gd name="T4" fmla="*/ 0 w 43"/>
                  <a:gd name="T5" fmla="*/ 45 h 58"/>
                  <a:gd name="T6" fmla="*/ 0 w 43"/>
                  <a:gd name="T7" fmla="*/ 0 h 58"/>
                  <a:gd name="T8" fmla="*/ 42 w 43"/>
                  <a:gd name="T9" fmla="*/ 6 h 58"/>
                  <a:gd name="T10" fmla="*/ 42 w 43"/>
                  <a:gd name="T11" fmla="*/ 57 h 58"/>
                  <a:gd name="T12" fmla="*/ 0 60000 65536"/>
                  <a:gd name="T13" fmla="*/ 0 60000 65536"/>
                  <a:gd name="T14" fmla="*/ 0 60000 65536"/>
                  <a:gd name="T15" fmla="*/ 0 60000 65536"/>
                  <a:gd name="T16" fmla="*/ 0 60000 65536"/>
                  <a:gd name="T17" fmla="*/ 0 60000 65536"/>
                  <a:gd name="T18" fmla="*/ 0 w 43"/>
                  <a:gd name="T19" fmla="*/ 0 h 58"/>
                  <a:gd name="T20" fmla="*/ 43 w 4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3" h="58">
                    <a:moveTo>
                      <a:pt x="42" y="57"/>
                    </a:moveTo>
                    <a:lnTo>
                      <a:pt x="42" y="57"/>
                    </a:lnTo>
                    <a:lnTo>
                      <a:pt x="0" y="45"/>
                    </a:lnTo>
                    <a:lnTo>
                      <a:pt x="0" y="0"/>
                    </a:lnTo>
                    <a:lnTo>
                      <a:pt x="42" y="6"/>
                    </a:lnTo>
                    <a:lnTo>
                      <a:pt x="42" y="5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6" name="Freeform 35"/>
              <p:cNvSpPr>
                <a:spLocks/>
              </p:cNvSpPr>
              <p:nvPr/>
            </p:nvSpPr>
            <p:spPr bwMode="auto">
              <a:xfrm>
                <a:off x="2057" y="2409"/>
                <a:ext cx="146" cy="71"/>
              </a:xfrm>
              <a:custGeom>
                <a:avLst/>
                <a:gdLst>
                  <a:gd name="T0" fmla="*/ 44 w 146"/>
                  <a:gd name="T1" fmla="*/ 70 h 71"/>
                  <a:gd name="T2" fmla="*/ 44 w 146"/>
                  <a:gd name="T3" fmla="*/ 70 h 71"/>
                  <a:gd name="T4" fmla="*/ 0 w 146"/>
                  <a:gd name="T5" fmla="*/ 63 h 71"/>
                  <a:gd name="T6" fmla="*/ 103 w 146"/>
                  <a:gd name="T7" fmla="*/ 0 h 71"/>
                  <a:gd name="T8" fmla="*/ 145 w 146"/>
                  <a:gd name="T9" fmla="*/ 6 h 71"/>
                  <a:gd name="T10" fmla="*/ 44 w 146"/>
                  <a:gd name="T11" fmla="*/ 70 h 71"/>
                  <a:gd name="T12" fmla="*/ 0 60000 65536"/>
                  <a:gd name="T13" fmla="*/ 0 60000 65536"/>
                  <a:gd name="T14" fmla="*/ 0 60000 65536"/>
                  <a:gd name="T15" fmla="*/ 0 60000 65536"/>
                  <a:gd name="T16" fmla="*/ 0 60000 65536"/>
                  <a:gd name="T17" fmla="*/ 0 60000 65536"/>
                  <a:gd name="T18" fmla="*/ 0 w 146"/>
                  <a:gd name="T19" fmla="*/ 0 h 71"/>
                  <a:gd name="T20" fmla="*/ 146 w 146"/>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6" h="71">
                    <a:moveTo>
                      <a:pt x="44" y="70"/>
                    </a:moveTo>
                    <a:lnTo>
                      <a:pt x="44" y="70"/>
                    </a:lnTo>
                    <a:lnTo>
                      <a:pt x="0" y="63"/>
                    </a:lnTo>
                    <a:lnTo>
                      <a:pt x="103" y="0"/>
                    </a:lnTo>
                    <a:lnTo>
                      <a:pt x="145" y="6"/>
                    </a:lnTo>
                    <a:lnTo>
                      <a:pt x="44"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7" name="Freeform 36"/>
              <p:cNvSpPr>
                <a:spLocks/>
              </p:cNvSpPr>
              <p:nvPr/>
            </p:nvSpPr>
            <p:spPr bwMode="auto">
              <a:xfrm>
                <a:off x="2480" y="2221"/>
                <a:ext cx="17" cy="49"/>
              </a:xfrm>
              <a:custGeom>
                <a:avLst/>
                <a:gdLst>
                  <a:gd name="T0" fmla="*/ 0 w 17"/>
                  <a:gd name="T1" fmla="*/ 48 h 49"/>
                  <a:gd name="T2" fmla="*/ 0 w 17"/>
                  <a:gd name="T3" fmla="*/ 48 h 49"/>
                  <a:gd name="T4" fmla="*/ 0 w 17"/>
                  <a:gd name="T5" fmla="*/ 24 h 49"/>
                  <a:gd name="T6" fmla="*/ 4 w 17"/>
                  <a:gd name="T7" fmla="*/ 8 h 49"/>
                  <a:gd name="T8" fmla="*/ 4 w 17"/>
                  <a:gd name="T9" fmla="*/ 2 h 49"/>
                  <a:gd name="T10" fmla="*/ 4 w 17"/>
                  <a:gd name="T11" fmla="*/ 0 h 49"/>
                  <a:gd name="T12" fmla="*/ 11 w 17"/>
                  <a:gd name="T13" fmla="*/ 0 h 49"/>
                  <a:gd name="T14" fmla="*/ 16 w 17"/>
                  <a:gd name="T15" fmla="*/ 0 h 49"/>
                  <a:gd name="T16" fmla="*/ 11 w 17"/>
                  <a:gd name="T17" fmla="*/ 21 h 49"/>
                  <a:gd name="T18" fmla="*/ 11 w 17"/>
                  <a:gd name="T19" fmla="*/ 45 h 49"/>
                  <a:gd name="T20" fmla="*/ 4 w 17"/>
                  <a:gd name="T21" fmla="*/ 45 h 49"/>
                  <a:gd name="T22" fmla="*/ 0 w 17"/>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9"/>
                  <a:gd name="T38" fmla="*/ 17 w 17"/>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9">
                    <a:moveTo>
                      <a:pt x="0" y="48"/>
                    </a:moveTo>
                    <a:lnTo>
                      <a:pt x="0" y="48"/>
                    </a:lnTo>
                    <a:lnTo>
                      <a:pt x="0" y="24"/>
                    </a:lnTo>
                    <a:lnTo>
                      <a:pt x="4" y="8"/>
                    </a:lnTo>
                    <a:lnTo>
                      <a:pt x="4" y="2"/>
                    </a:lnTo>
                    <a:lnTo>
                      <a:pt x="4" y="0"/>
                    </a:lnTo>
                    <a:lnTo>
                      <a:pt x="11" y="0"/>
                    </a:lnTo>
                    <a:lnTo>
                      <a:pt x="16" y="0"/>
                    </a:lnTo>
                    <a:lnTo>
                      <a:pt x="11" y="21"/>
                    </a:lnTo>
                    <a:lnTo>
                      <a:pt x="11" y="45"/>
                    </a:lnTo>
                    <a:lnTo>
                      <a:pt x="4" y="45"/>
                    </a:lnTo>
                    <a:lnTo>
                      <a:pt x="0" y="4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8" name="Freeform 37"/>
              <p:cNvSpPr>
                <a:spLocks/>
              </p:cNvSpPr>
              <p:nvPr/>
            </p:nvSpPr>
            <p:spPr bwMode="auto">
              <a:xfrm>
                <a:off x="2101" y="2192"/>
                <a:ext cx="419" cy="292"/>
              </a:xfrm>
              <a:custGeom>
                <a:avLst/>
                <a:gdLst>
                  <a:gd name="T0" fmla="*/ 418 w 419"/>
                  <a:gd name="T1" fmla="*/ 0 h 292"/>
                  <a:gd name="T2" fmla="*/ 418 w 419"/>
                  <a:gd name="T3" fmla="*/ 0 h 292"/>
                  <a:gd name="T4" fmla="*/ 0 w 419"/>
                  <a:gd name="T5" fmla="*/ 284 h 292"/>
                  <a:gd name="T6" fmla="*/ 0 w 419"/>
                  <a:gd name="T7" fmla="*/ 291 h 292"/>
                  <a:gd name="T8" fmla="*/ 418 w 419"/>
                  <a:gd name="T9" fmla="*/ 6 h 292"/>
                  <a:gd name="T10" fmla="*/ 418 w 419"/>
                  <a:gd name="T11" fmla="*/ 0 h 292"/>
                  <a:gd name="T12" fmla="*/ 0 60000 65536"/>
                  <a:gd name="T13" fmla="*/ 0 60000 65536"/>
                  <a:gd name="T14" fmla="*/ 0 60000 65536"/>
                  <a:gd name="T15" fmla="*/ 0 60000 65536"/>
                  <a:gd name="T16" fmla="*/ 0 60000 65536"/>
                  <a:gd name="T17" fmla="*/ 0 60000 65536"/>
                  <a:gd name="T18" fmla="*/ 0 w 419"/>
                  <a:gd name="T19" fmla="*/ 0 h 292"/>
                  <a:gd name="T20" fmla="*/ 419 w 419"/>
                  <a:gd name="T21" fmla="*/ 292 h 292"/>
                </a:gdLst>
                <a:ahLst/>
                <a:cxnLst>
                  <a:cxn ang="T12">
                    <a:pos x="T0" y="T1"/>
                  </a:cxn>
                  <a:cxn ang="T13">
                    <a:pos x="T2" y="T3"/>
                  </a:cxn>
                  <a:cxn ang="T14">
                    <a:pos x="T4" y="T5"/>
                  </a:cxn>
                  <a:cxn ang="T15">
                    <a:pos x="T6" y="T7"/>
                  </a:cxn>
                  <a:cxn ang="T16">
                    <a:pos x="T8" y="T9"/>
                  </a:cxn>
                  <a:cxn ang="T17">
                    <a:pos x="T10" y="T11"/>
                  </a:cxn>
                </a:cxnLst>
                <a:rect l="T18" t="T19" r="T20" b="T21"/>
                <a:pathLst>
                  <a:path w="419" h="292">
                    <a:moveTo>
                      <a:pt x="418" y="0"/>
                    </a:moveTo>
                    <a:lnTo>
                      <a:pt x="418" y="0"/>
                    </a:lnTo>
                    <a:lnTo>
                      <a:pt x="0" y="284"/>
                    </a:lnTo>
                    <a:lnTo>
                      <a:pt x="0" y="291"/>
                    </a:lnTo>
                    <a:lnTo>
                      <a:pt x="418" y="6"/>
                    </a:lnTo>
                    <a:lnTo>
                      <a:pt x="418"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9" name="Freeform 38"/>
              <p:cNvSpPr>
                <a:spLocks/>
              </p:cNvSpPr>
              <p:nvPr/>
            </p:nvSpPr>
            <p:spPr bwMode="auto">
              <a:xfrm>
                <a:off x="2394" y="2282"/>
                <a:ext cx="17" cy="51"/>
              </a:xfrm>
              <a:custGeom>
                <a:avLst/>
                <a:gdLst>
                  <a:gd name="T0" fmla="*/ 0 w 17"/>
                  <a:gd name="T1" fmla="*/ 50 h 51"/>
                  <a:gd name="T2" fmla="*/ 0 w 17"/>
                  <a:gd name="T3" fmla="*/ 50 h 51"/>
                  <a:gd name="T4" fmla="*/ 0 w 17"/>
                  <a:gd name="T5" fmla="*/ 26 h 51"/>
                  <a:gd name="T6" fmla="*/ 0 w 17"/>
                  <a:gd name="T7" fmla="*/ 17 h 51"/>
                  <a:gd name="T8" fmla="*/ 0 w 17"/>
                  <a:gd name="T9" fmla="*/ 8 h 51"/>
                  <a:gd name="T10" fmla="*/ 0 w 17"/>
                  <a:gd name="T11" fmla="*/ 6 h 51"/>
                  <a:gd name="T12" fmla="*/ 0 w 17"/>
                  <a:gd name="T13" fmla="*/ 2 h 51"/>
                  <a:gd name="T14" fmla="*/ 10 w 17"/>
                  <a:gd name="T15" fmla="*/ 2 h 51"/>
                  <a:gd name="T16" fmla="*/ 10 w 17"/>
                  <a:gd name="T17" fmla="*/ 0 h 51"/>
                  <a:gd name="T18" fmla="*/ 16 w 17"/>
                  <a:gd name="T19" fmla="*/ 0 h 51"/>
                  <a:gd name="T20" fmla="*/ 16 w 17"/>
                  <a:gd name="T21" fmla="*/ 23 h 51"/>
                  <a:gd name="T22" fmla="*/ 16 w 17"/>
                  <a:gd name="T23" fmla="*/ 38 h 51"/>
                  <a:gd name="T24" fmla="*/ 16 w 17"/>
                  <a:gd name="T25" fmla="*/ 43 h 51"/>
                  <a:gd name="T26" fmla="*/ 10 w 17"/>
                  <a:gd name="T27" fmla="*/ 47 h 51"/>
                  <a:gd name="T28" fmla="*/ 0 w 17"/>
                  <a:gd name="T29" fmla="*/ 47 h 51"/>
                  <a:gd name="T30" fmla="*/ 0 w 17"/>
                  <a:gd name="T31" fmla="*/ 50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1"/>
                  <a:gd name="T50" fmla="*/ 17 w 17"/>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1">
                    <a:moveTo>
                      <a:pt x="0" y="50"/>
                    </a:moveTo>
                    <a:lnTo>
                      <a:pt x="0" y="50"/>
                    </a:lnTo>
                    <a:lnTo>
                      <a:pt x="0" y="26"/>
                    </a:lnTo>
                    <a:lnTo>
                      <a:pt x="0" y="17"/>
                    </a:lnTo>
                    <a:lnTo>
                      <a:pt x="0" y="8"/>
                    </a:lnTo>
                    <a:lnTo>
                      <a:pt x="0" y="6"/>
                    </a:lnTo>
                    <a:lnTo>
                      <a:pt x="0" y="2"/>
                    </a:lnTo>
                    <a:lnTo>
                      <a:pt x="10" y="2"/>
                    </a:lnTo>
                    <a:lnTo>
                      <a:pt x="10" y="0"/>
                    </a:lnTo>
                    <a:lnTo>
                      <a:pt x="16" y="0"/>
                    </a:lnTo>
                    <a:lnTo>
                      <a:pt x="16" y="23"/>
                    </a:lnTo>
                    <a:lnTo>
                      <a:pt x="16" y="38"/>
                    </a:lnTo>
                    <a:lnTo>
                      <a:pt x="16" y="43"/>
                    </a:lnTo>
                    <a:lnTo>
                      <a:pt x="10" y="47"/>
                    </a:lnTo>
                    <a:lnTo>
                      <a:pt x="0" y="47"/>
                    </a:lnTo>
                    <a:lnTo>
                      <a:pt x="0" y="5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0" name="Freeform 39"/>
              <p:cNvSpPr>
                <a:spLocks/>
              </p:cNvSpPr>
              <p:nvPr/>
            </p:nvSpPr>
            <p:spPr bwMode="auto">
              <a:xfrm>
                <a:off x="2301" y="2345"/>
                <a:ext cx="17" cy="53"/>
              </a:xfrm>
              <a:custGeom>
                <a:avLst/>
                <a:gdLst>
                  <a:gd name="T0" fmla="*/ 0 w 17"/>
                  <a:gd name="T1" fmla="*/ 52 h 53"/>
                  <a:gd name="T2" fmla="*/ 0 w 17"/>
                  <a:gd name="T3" fmla="*/ 52 h 53"/>
                  <a:gd name="T4" fmla="*/ 0 w 17"/>
                  <a:gd name="T5" fmla="*/ 27 h 53"/>
                  <a:gd name="T6" fmla="*/ 0 w 17"/>
                  <a:gd name="T7" fmla="*/ 17 h 53"/>
                  <a:gd name="T8" fmla="*/ 0 w 17"/>
                  <a:gd name="T9" fmla="*/ 8 h 53"/>
                  <a:gd name="T10" fmla="*/ 4 w 17"/>
                  <a:gd name="T11" fmla="*/ 2 h 53"/>
                  <a:gd name="T12" fmla="*/ 4 w 17"/>
                  <a:gd name="T13" fmla="*/ 0 h 53"/>
                  <a:gd name="T14" fmla="*/ 11 w 17"/>
                  <a:gd name="T15" fmla="*/ 0 h 53"/>
                  <a:gd name="T16" fmla="*/ 16 w 17"/>
                  <a:gd name="T17" fmla="*/ 0 h 53"/>
                  <a:gd name="T18" fmla="*/ 16 w 17"/>
                  <a:gd name="T19" fmla="*/ 24 h 53"/>
                  <a:gd name="T20" fmla="*/ 11 w 17"/>
                  <a:gd name="T21" fmla="*/ 39 h 53"/>
                  <a:gd name="T22" fmla="*/ 11 w 17"/>
                  <a:gd name="T23" fmla="*/ 45 h 53"/>
                  <a:gd name="T24" fmla="*/ 11 w 17"/>
                  <a:gd name="T25" fmla="*/ 49 h 53"/>
                  <a:gd name="T26" fmla="*/ 4 w 17"/>
                  <a:gd name="T27" fmla="*/ 49 h 53"/>
                  <a:gd name="T28" fmla="*/ 0 w 17"/>
                  <a:gd name="T29" fmla="*/ 52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3"/>
                  <a:gd name="T47" fmla="*/ 17 w 17"/>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3">
                    <a:moveTo>
                      <a:pt x="0" y="52"/>
                    </a:moveTo>
                    <a:lnTo>
                      <a:pt x="0" y="52"/>
                    </a:lnTo>
                    <a:lnTo>
                      <a:pt x="0" y="27"/>
                    </a:lnTo>
                    <a:lnTo>
                      <a:pt x="0" y="17"/>
                    </a:lnTo>
                    <a:lnTo>
                      <a:pt x="0" y="8"/>
                    </a:lnTo>
                    <a:lnTo>
                      <a:pt x="4" y="2"/>
                    </a:lnTo>
                    <a:lnTo>
                      <a:pt x="4" y="0"/>
                    </a:lnTo>
                    <a:lnTo>
                      <a:pt x="11" y="0"/>
                    </a:lnTo>
                    <a:lnTo>
                      <a:pt x="16" y="0"/>
                    </a:lnTo>
                    <a:lnTo>
                      <a:pt x="16" y="24"/>
                    </a:lnTo>
                    <a:lnTo>
                      <a:pt x="11" y="39"/>
                    </a:lnTo>
                    <a:lnTo>
                      <a:pt x="11" y="45"/>
                    </a:lnTo>
                    <a:lnTo>
                      <a:pt x="11" y="49"/>
                    </a:lnTo>
                    <a:lnTo>
                      <a:pt x="4" y="49"/>
                    </a:lnTo>
                    <a:lnTo>
                      <a:pt x="0" y="5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1" name="Freeform 40"/>
              <p:cNvSpPr>
                <a:spLocks/>
              </p:cNvSpPr>
              <p:nvPr/>
            </p:nvSpPr>
            <p:spPr bwMode="auto">
              <a:xfrm>
                <a:off x="2202" y="2413"/>
                <a:ext cx="17" cy="55"/>
              </a:xfrm>
              <a:custGeom>
                <a:avLst/>
                <a:gdLst>
                  <a:gd name="T0" fmla="*/ 0 w 17"/>
                  <a:gd name="T1" fmla="*/ 54 h 55"/>
                  <a:gd name="T2" fmla="*/ 0 w 17"/>
                  <a:gd name="T3" fmla="*/ 54 h 55"/>
                  <a:gd name="T4" fmla="*/ 0 w 17"/>
                  <a:gd name="T5" fmla="*/ 44 h 55"/>
                  <a:gd name="T6" fmla="*/ 0 w 17"/>
                  <a:gd name="T7" fmla="*/ 27 h 55"/>
                  <a:gd name="T8" fmla="*/ 0 w 17"/>
                  <a:gd name="T9" fmla="*/ 18 h 55"/>
                  <a:gd name="T10" fmla="*/ 0 w 17"/>
                  <a:gd name="T11" fmla="*/ 9 h 55"/>
                  <a:gd name="T12" fmla="*/ 0 w 17"/>
                  <a:gd name="T13" fmla="*/ 2 h 55"/>
                  <a:gd name="T14" fmla="*/ 4 w 17"/>
                  <a:gd name="T15" fmla="*/ 0 h 55"/>
                  <a:gd name="T16" fmla="*/ 11 w 17"/>
                  <a:gd name="T17" fmla="*/ 0 h 55"/>
                  <a:gd name="T18" fmla="*/ 16 w 17"/>
                  <a:gd name="T19" fmla="*/ 0 h 55"/>
                  <a:gd name="T20" fmla="*/ 16 w 17"/>
                  <a:gd name="T21" fmla="*/ 23 h 55"/>
                  <a:gd name="T22" fmla="*/ 16 w 17"/>
                  <a:gd name="T23" fmla="*/ 39 h 55"/>
                  <a:gd name="T24" fmla="*/ 11 w 17"/>
                  <a:gd name="T25" fmla="*/ 44 h 55"/>
                  <a:gd name="T26" fmla="*/ 11 w 17"/>
                  <a:gd name="T27" fmla="*/ 47 h 55"/>
                  <a:gd name="T28" fmla="*/ 11 w 17"/>
                  <a:gd name="T29" fmla="*/ 51 h 55"/>
                  <a:gd name="T30" fmla="*/ 4 w 17"/>
                  <a:gd name="T31" fmla="*/ 51 h 55"/>
                  <a:gd name="T32" fmla="*/ 0 w 17"/>
                  <a:gd name="T33" fmla="*/ 51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4"/>
                    </a:lnTo>
                    <a:lnTo>
                      <a:pt x="0" y="27"/>
                    </a:lnTo>
                    <a:lnTo>
                      <a:pt x="0" y="18"/>
                    </a:lnTo>
                    <a:lnTo>
                      <a:pt x="0" y="9"/>
                    </a:lnTo>
                    <a:lnTo>
                      <a:pt x="0" y="2"/>
                    </a:lnTo>
                    <a:lnTo>
                      <a:pt x="4" y="0"/>
                    </a:lnTo>
                    <a:lnTo>
                      <a:pt x="11" y="0"/>
                    </a:lnTo>
                    <a:lnTo>
                      <a:pt x="16" y="0"/>
                    </a:lnTo>
                    <a:lnTo>
                      <a:pt x="16" y="23"/>
                    </a:lnTo>
                    <a:lnTo>
                      <a:pt x="16" y="39"/>
                    </a:lnTo>
                    <a:lnTo>
                      <a:pt x="11" y="44"/>
                    </a:lnTo>
                    <a:lnTo>
                      <a:pt x="11" y="47"/>
                    </a:lnTo>
                    <a:lnTo>
                      <a:pt x="11" y="51"/>
                    </a:lnTo>
                    <a:lnTo>
                      <a:pt x="4" y="51"/>
                    </a:lnTo>
                    <a:lnTo>
                      <a:pt x="0"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9" name="Group 41"/>
              <p:cNvGrpSpPr>
                <a:grpSpLocks/>
              </p:cNvGrpSpPr>
              <p:nvPr/>
            </p:nvGrpSpPr>
            <p:grpSpPr bwMode="auto">
              <a:xfrm>
                <a:off x="2412" y="2134"/>
                <a:ext cx="111" cy="107"/>
                <a:chOff x="2412" y="2134"/>
                <a:chExt cx="111" cy="107"/>
              </a:xfrm>
            </p:grpSpPr>
            <p:sp>
              <p:nvSpPr>
                <p:cNvPr id="863273" name="Freeform 42"/>
                <p:cNvSpPr>
                  <a:spLocks/>
                </p:cNvSpPr>
                <p:nvPr/>
              </p:nvSpPr>
              <p:spPr bwMode="auto">
                <a:xfrm>
                  <a:off x="2446" y="2147"/>
                  <a:ext cx="77" cy="94"/>
                </a:xfrm>
                <a:custGeom>
                  <a:avLst/>
                  <a:gdLst>
                    <a:gd name="T0" fmla="*/ 0 w 77"/>
                    <a:gd name="T1" fmla="*/ 93 h 94"/>
                    <a:gd name="T2" fmla="*/ 0 w 77"/>
                    <a:gd name="T3" fmla="*/ 93 h 94"/>
                    <a:gd name="T4" fmla="*/ 2 w 77"/>
                    <a:gd name="T5" fmla="*/ 46 h 94"/>
                    <a:gd name="T6" fmla="*/ 76 w 77"/>
                    <a:gd name="T7" fmla="*/ 0 h 94"/>
                    <a:gd name="T8" fmla="*/ 73 w 77"/>
                    <a:gd name="T9" fmla="*/ 46 h 94"/>
                    <a:gd name="T10" fmla="*/ 0 w 77"/>
                    <a:gd name="T11" fmla="*/ 93 h 94"/>
                    <a:gd name="T12" fmla="*/ 0 60000 65536"/>
                    <a:gd name="T13" fmla="*/ 0 60000 65536"/>
                    <a:gd name="T14" fmla="*/ 0 60000 65536"/>
                    <a:gd name="T15" fmla="*/ 0 60000 65536"/>
                    <a:gd name="T16" fmla="*/ 0 60000 65536"/>
                    <a:gd name="T17" fmla="*/ 0 60000 65536"/>
                    <a:gd name="T18" fmla="*/ 0 w 77"/>
                    <a:gd name="T19" fmla="*/ 0 h 94"/>
                    <a:gd name="T20" fmla="*/ 77 w 77"/>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77" h="94">
                      <a:moveTo>
                        <a:pt x="0" y="93"/>
                      </a:moveTo>
                      <a:lnTo>
                        <a:pt x="0" y="93"/>
                      </a:lnTo>
                      <a:lnTo>
                        <a:pt x="2" y="46"/>
                      </a:lnTo>
                      <a:lnTo>
                        <a:pt x="76" y="0"/>
                      </a:lnTo>
                      <a:lnTo>
                        <a:pt x="73" y="46"/>
                      </a:lnTo>
                      <a:lnTo>
                        <a:pt x="0" y="93"/>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4" name="Freeform 43"/>
                <p:cNvSpPr>
                  <a:spLocks/>
                </p:cNvSpPr>
                <p:nvPr/>
              </p:nvSpPr>
              <p:spPr bwMode="auto">
                <a:xfrm>
                  <a:off x="2412" y="2187"/>
                  <a:ext cx="35" cy="54"/>
                </a:xfrm>
                <a:custGeom>
                  <a:avLst/>
                  <a:gdLst>
                    <a:gd name="T0" fmla="*/ 31 w 35"/>
                    <a:gd name="T1" fmla="*/ 53 h 54"/>
                    <a:gd name="T2" fmla="*/ 31 w 35"/>
                    <a:gd name="T3" fmla="*/ 53 h 54"/>
                    <a:gd name="T4" fmla="*/ 0 w 35"/>
                    <a:gd name="T5" fmla="*/ 44 h 54"/>
                    <a:gd name="T6" fmla="*/ 2 w 35"/>
                    <a:gd name="T7" fmla="*/ 0 h 54"/>
                    <a:gd name="T8" fmla="*/ 34 w 35"/>
                    <a:gd name="T9" fmla="*/ 8 h 54"/>
                    <a:gd name="T10" fmla="*/ 31 w 35"/>
                    <a:gd name="T11" fmla="*/ 53 h 54"/>
                    <a:gd name="T12" fmla="*/ 0 60000 65536"/>
                    <a:gd name="T13" fmla="*/ 0 60000 65536"/>
                    <a:gd name="T14" fmla="*/ 0 60000 65536"/>
                    <a:gd name="T15" fmla="*/ 0 60000 65536"/>
                    <a:gd name="T16" fmla="*/ 0 60000 65536"/>
                    <a:gd name="T17" fmla="*/ 0 60000 65536"/>
                    <a:gd name="T18" fmla="*/ 0 w 35"/>
                    <a:gd name="T19" fmla="*/ 0 h 54"/>
                    <a:gd name="T20" fmla="*/ 35 w 35"/>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5" h="54">
                      <a:moveTo>
                        <a:pt x="31" y="53"/>
                      </a:moveTo>
                      <a:lnTo>
                        <a:pt x="31" y="53"/>
                      </a:lnTo>
                      <a:lnTo>
                        <a:pt x="0" y="44"/>
                      </a:lnTo>
                      <a:lnTo>
                        <a:pt x="2" y="0"/>
                      </a:lnTo>
                      <a:lnTo>
                        <a:pt x="34" y="8"/>
                      </a:lnTo>
                      <a:lnTo>
                        <a:pt x="31" y="5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5" name="Freeform 44"/>
                <p:cNvSpPr>
                  <a:spLocks/>
                </p:cNvSpPr>
                <p:nvPr/>
              </p:nvSpPr>
              <p:spPr bwMode="auto">
                <a:xfrm>
                  <a:off x="2414" y="2134"/>
                  <a:ext cx="109" cy="59"/>
                </a:xfrm>
                <a:custGeom>
                  <a:avLst/>
                  <a:gdLst>
                    <a:gd name="T0" fmla="*/ 33 w 109"/>
                    <a:gd name="T1" fmla="*/ 58 h 59"/>
                    <a:gd name="T2" fmla="*/ 33 w 109"/>
                    <a:gd name="T3" fmla="*/ 58 h 59"/>
                    <a:gd name="T4" fmla="*/ 0 w 109"/>
                    <a:gd name="T5" fmla="*/ 48 h 59"/>
                    <a:gd name="T6" fmla="*/ 80 w 109"/>
                    <a:gd name="T7" fmla="*/ 0 h 59"/>
                    <a:gd name="T8" fmla="*/ 108 w 109"/>
                    <a:gd name="T9" fmla="*/ 11 h 59"/>
                    <a:gd name="T10" fmla="*/ 33 w 109"/>
                    <a:gd name="T11" fmla="*/ 58 h 59"/>
                    <a:gd name="T12" fmla="*/ 0 60000 65536"/>
                    <a:gd name="T13" fmla="*/ 0 60000 65536"/>
                    <a:gd name="T14" fmla="*/ 0 60000 65536"/>
                    <a:gd name="T15" fmla="*/ 0 60000 65536"/>
                    <a:gd name="T16" fmla="*/ 0 60000 65536"/>
                    <a:gd name="T17" fmla="*/ 0 60000 65536"/>
                    <a:gd name="T18" fmla="*/ 0 w 109"/>
                    <a:gd name="T19" fmla="*/ 0 h 59"/>
                    <a:gd name="T20" fmla="*/ 109 w 109"/>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9" h="59">
                      <a:moveTo>
                        <a:pt x="33" y="58"/>
                      </a:moveTo>
                      <a:lnTo>
                        <a:pt x="33" y="58"/>
                      </a:lnTo>
                      <a:lnTo>
                        <a:pt x="0" y="48"/>
                      </a:lnTo>
                      <a:lnTo>
                        <a:pt x="80" y="0"/>
                      </a:lnTo>
                      <a:lnTo>
                        <a:pt x="108" y="11"/>
                      </a:lnTo>
                      <a:lnTo>
                        <a:pt x="33" y="5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0" name="Group 45"/>
              <p:cNvGrpSpPr>
                <a:grpSpLocks/>
              </p:cNvGrpSpPr>
              <p:nvPr/>
            </p:nvGrpSpPr>
            <p:grpSpPr bwMode="auto">
              <a:xfrm>
                <a:off x="2318" y="2192"/>
                <a:ext cx="122" cy="113"/>
                <a:chOff x="2318" y="2192"/>
                <a:chExt cx="122" cy="113"/>
              </a:xfrm>
            </p:grpSpPr>
            <p:sp>
              <p:nvSpPr>
                <p:cNvPr id="863277" name="Freeform 46"/>
                <p:cNvSpPr>
                  <a:spLocks/>
                </p:cNvSpPr>
                <p:nvPr/>
              </p:nvSpPr>
              <p:spPr bwMode="auto">
                <a:xfrm>
                  <a:off x="2354" y="2202"/>
                  <a:ext cx="86" cy="103"/>
                </a:xfrm>
                <a:custGeom>
                  <a:avLst/>
                  <a:gdLst>
                    <a:gd name="T0" fmla="*/ 0 w 86"/>
                    <a:gd name="T1" fmla="*/ 102 h 103"/>
                    <a:gd name="T2" fmla="*/ 0 w 86"/>
                    <a:gd name="T3" fmla="*/ 102 h 103"/>
                    <a:gd name="T4" fmla="*/ 2 w 86"/>
                    <a:gd name="T5" fmla="*/ 52 h 103"/>
                    <a:gd name="T6" fmla="*/ 85 w 86"/>
                    <a:gd name="T7" fmla="*/ 0 h 103"/>
                    <a:gd name="T8" fmla="*/ 82 w 86"/>
                    <a:gd name="T9" fmla="*/ 49 h 103"/>
                    <a:gd name="T10" fmla="*/ 0 w 86"/>
                    <a:gd name="T11" fmla="*/ 102 h 103"/>
                    <a:gd name="T12" fmla="*/ 0 60000 65536"/>
                    <a:gd name="T13" fmla="*/ 0 60000 65536"/>
                    <a:gd name="T14" fmla="*/ 0 60000 65536"/>
                    <a:gd name="T15" fmla="*/ 0 60000 65536"/>
                    <a:gd name="T16" fmla="*/ 0 60000 65536"/>
                    <a:gd name="T17" fmla="*/ 0 60000 65536"/>
                    <a:gd name="T18" fmla="*/ 0 w 86"/>
                    <a:gd name="T19" fmla="*/ 0 h 103"/>
                    <a:gd name="T20" fmla="*/ 86 w 86"/>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6" h="103">
                      <a:moveTo>
                        <a:pt x="0" y="102"/>
                      </a:moveTo>
                      <a:lnTo>
                        <a:pt x="0" y="102"/>
                      </a:lnTo>
                      <a:lnTo>
                        <a:pt x="2" y="52"/>
                      </a:lnTo>
                      <a:lnTo>
                        <a:pt x="85" y="0"/>
                      </a:lnTo>
                      <a:lnTo>
                        <a:pt x="82" y="49"/>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8" name="Freeform 47"/>
                <p:cNvSpPr>
                  <a:spLocks/>
                </p:cNvSpPr>
                <p:nvPr/>
              </p:nvSpPr>
              <p:spPr bwMode="auto">
                <a:xfrm>
                  <a:off x="2318" y="2247"/>
                  <a:ext cx="38" cy="58"/>
                </a:xfrm>
                <a:custGeom>
                  <a:avLst/>
                  <a:gdLst>
                    <a:gd name="T0" fmla="*/ 34 w 38"/>
                    <a:gd name="T1" fmla="*/ 57 h 58"/>
                    <a:gd name="T2" fmla="*/ 34 w 38"/>
                    <a:gd name="T3" fmla="*/ 57 h 58"/>
                    <a:gd name="T4" fmla="*/ 0 w 38"/>
                    <a:gd name="T5" fmla="*/ 47 h 58"/>
                    <a:gd name="T6" fmla="*/ 2 w 38"/>
                    <a:gd name="T7" fmla="*/ 0 h 58"/>
                    <a:gd name="T8" fmla="*/ 37 w 38"/>
                    <a:gd name="T9" fmla="*/ 9 h 58"/>
                    <a:gd name="T10" fmla="*/ 34 w 38"/>
                    <a:gd name="T11" fmla="*/ 57 h 58"/>
                    <a:gd name="T12" fmla="*/ 0 60000 65536"/>
                    <a:gd name="T13" fmla="*/ 0 60000 65536"/>
                    <a:gd name="T14" fmla="*/ 0 60000 65536"/>
                    <a:gd name="T15" fmla="*/ 0 60000 65536"/>
                    <a:gd name="T16" fmla="*/ 0 60000 65536"/>
                    <a:gd name="T17" fmla="*/ 0 60000 65536"/>
                    <a:gd name="T18" fmla="*/ 0 w 38"/>
                    <a:gd name="T19" fmla="*/ 0 h 58"/>
                    <a:gd name="T20" fmla="*/ 38 w 3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8" h="58">
                      <a:moveTo>
                        <a:pt x="34" y="57"/>
                      </a:moveTo>
                      <a:lnTo>
                        <a:pt x="34" y="57"/>
                      </a:lnTo>
                      <a:lnTo>
                        <a:pt x="0" y="47"/>
                      </a:lnTo>
                      <a:lnTo>
                        <a:pt x="2" y="0"/>
                      </a:lnTo>
                      <a:lnTo>
                        <a:pt x="37" y="9"/>
                      </a:lnTo>
                      <a:lnTo>
                        <a:pt x="34" y="5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9" name="Freeform 48"/>
                <p:cNvSpPr>
                  <a:spLocks/>
                </p:cNvSpPr>
                <p:nvPr/>
              </p:nvSpPr>
              <p:spPr bwMode="auto">
                <a:xfrm>
                  <a:off x="2321" y="2192"/>
                  <a:ext cx="119" cy="62"/>
                </a:xfrm>
                <a:custGeom>
                  <a:avLst/>
                  <a:gdLst>
                    <a:gd name="T0" fmla="*/ 35 w 119"/>
                    <a:gd name="T1" fmla="*/ 61 h 62"/>
                    <a:gd name="T2" fmla="*/ 35 w 119"/>
                    <a:gd name="T3" fmla="*/ 61 h 62"/>
                    <a:gd name="T4" fmla="*/ 0 w 119"/>
                    <a:gd name="T5" fmla="*/ 52 h 62"/>
                    <a:gd name="T6" fmla="*/ 84 w 119"/>
                    <a:gd name="T7" fmla="*/ 0 h 62"/>
                    <a:gd name="T8" fmla="*/ 118 w 119"/>
                    <a:gd name="T9" fmla="*/ 8 h 62"/>
                    <a:gd name="T10" fmla="*/ 35 w 119"/>
                    <a:gd name="T11" fmla="*/ 61 h 62"/>
                    <a:gd name="T12" fmla="*/ 0 60000 65536"/>
                    <a:gd name="T13" fmla="*/ 0 60000 65536"/>
                    <a:gd name="T14" fmla="*/ 0 60000 65536"/>
                    <a:gd name="T15" fmla="*/ 0 60000 65536"/>
                    <a:gd name="T16" fmla="*/ 0 60000 65536"/>
                    <a:gd name="T17" fmla="*/ 0 60000 65536"/>
                    <a:gd name="T18" fmla="*/ 0 w 119"/>
                    <a:gd name="T19" fmla="*/ 0 h 62"/>
                    <a:gd name="T20" fmla="*/ 119 w 11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19" h="62">
                      <a:moveTo>
                        <a:pt x="35" y="61"/>
                      </a:moveTo>
                      <a:lnTo>
                        <a:pt x="35" y="61"/>
                      </a:lnTo>
                      <a:lnTo>
                        <a:pt x="0" y="52"/>
                      </a:lnTo>
                      <a:lnTo>
                        <a:pt x="84" y="0"/>
                      </a:lnTo>
                      <a:lnTo>
                        <a:pt x="118" y="8"/>
                      </a:lnTo>
                      <a:lnTo>
                        <a:pt x="35" y="6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1" name="Group 49"/>
              <p:cNvGrpSpPr>
                <a:grpSpLocks/>
              </p:cNvGrpSpPr>
              <p:nvPr/>
            </p:nvGrpSpPr>
            <p:grpSpPr bwMode="auto">
              <a:xfrm>
                <a:off x="2218" y="2253"/>
                <a:ext cx="133" cy="116"/>
                <a:chOff x="2218" y="2253"/>
                <a:chExt cx="133" cy="116"/>
              </a:xfrm>
            </p:grpSpPr>
            <p:sp>
              <p:nvSpPr>
                <p:cNvPr id="863281" name="Freeform 50"/>
                <p:cNvSpPr>
                  <a:spLocks/>
                </p:cNvSpPr>
                <p:nvPr/>
              </p:nvSpPr>
              <p:spPr bwMode="auto">
                <a:xfrm>
                  <a:off x="2258" y="2262"/>
                  <a:ext cx="93" cy="107"/>
                </a:xfrm>
                <a:custGeom>
                  <a:avLst/>
                  <a:gdLst>
                    <a:gd name="T0" fmla="*/ 0 w 93"/>
                    <a:gd name="T1" fmla="*/ 106 h 107"/>
                    <a:gd name="T2" fmla="*/ 0 w 93"/>
                    <a:gd name="T3" fmla="*/ 106 h 107"/>
                    <a:gd name="T4" fmla="*/ 2 w 93"/>
                    <a:gd name="T5" fmla="*/ 55 h 107"/>
                    <a:gd name="T6" fmla="*/ 92 w 93"/>
                    <a:gd name="T7" fmla="*/ 0 h 107"/>
                    <a:gd name="T8" fmla="*/ 89 w 93"/>
                    <a:gd name="T9" fmla="*/ 50 h 107"/>
                    <a:gd name="T10" fmla="*/ 0 w 93"/>
                    <a:gd name="T11" fmla="*/ 106 h 107"/>
                    <a:gd name="T12" fmla="*/ 0 60000 65536"/>
                    <a:gd name="T13" fmla="*/ 0 60000 65536"/>
                    <a:gd name="T14" fmla="*/ 0 60000 65536"/>
                    <a:gd name="T15" fmla="*/ 0 60000 65536"/>
                    <a:gd name="T16" fmla="*/ 0 60000 65536"/>
                    <a:gd name="T17" fmla="*/ 0 60000 65536"/>
                    <a:gd name="T18" fmla="*/ 0 w 93"/>
                    <a:gd name="T19" fmla="*/ 0 h 107"/>
                    <a:gd name="T20" fmla="*/ 93 w 93"/>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3" h="107">
                      <a:moveTo>
                        <a:pt x="0" y="106"/>
                      </a:moveTo>
                      <a:lnTo>
                        <a:pt x="0" y="106"/>
                      </a:lnTo>
                      <a:lnTo>
                        <a:pt x="2" y="55"/>
                      </a:lnTo>
                      <a:lnTo>
                        <a:pt x="92" y="0"/>
                      </a:lnTo>
                      <a:lnTo>
                        <a:pt x="89" y="50"/>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2" name="Freeform 51"/>
                <p:cNvSpPr>
                  <a:spLocks/>
                </p:cNvSpPr>
                <p:nvPr/>
              </p:nvSpPr>
              <p:spPr bwMode="auto">
                <a:xfrm>
                  <a:off x="2218" y="2310"/>
                  <a:ext cx="41" cy="59"/>
                </a:xfrm>
                <a:custGeom>
                  <a:avLst/>
                  <a:gdLst>
                    <a:gd name="T0" fmla="*/ 37 w 41"/>
                    <a:gd name="T1" fmla="*/ 58 h 59"/>
                    <a:gd name="T2" fmla="*/ 37 w 41"/>
                    <a:gd name="T3" fmla="*/ 58 h 59"/>
                    <a:gd name="T4" fmla="*/ 0 w 41"/>
                    <a:gd name="T5" fmla="*/ 51 h 59"/>
                    <a:gd name="T6" fmla="*/ 2 w 41"/>
                    <a:gd name="T7" fmla="*/ 0 h 59"/>
                    <a:gd name="T8" fmla="*/ 40 w 41"/>
                    <a:gd name="T9" fmla="*/ 8 h 59"/>
                    <a:gd name="T10" fmla="*/ 37 w 41"/>
                    <a:gd name="T11" fmla="*/ 58 h 59"/>
                    <a:gd name="T12" fmla="*/ 0 60000 65536"/>
                    <a:gd name="T13" fmla="*/ 0 60000 65536"/>
                    <a:gd name="T14" fmla="*/ 0 60000 65536"/>
                    <a:gd name="T15" fmla="*/ 0 60000 65536"/>
                    <a:gd name="T16" fmla="*/ 0 60000 65536"/>
                    <a:gd name="T17" fmla="*/ 0 60000 65536"/>
                    <a:gd name="T18" fmla="*/ 0 w 41"/>
                    <a:gd name="T19" fmla="*/ 0 h 59"/>
                    <a:gd name="T20" fmla="*/ 41 w 41"/>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1" h="59">
                      <a:moveTo>
                        <a:pt x="37" y="58"/>
                      </a:moveTo>
                      <a:lnTo>
                        <a:pt x="37" y="58"/>
                      </a:lnTo>
                      <a:lnTo>
                        <a:pt x="0" y="51"/>
                      </a:lnTo>
                      <a:lnTo>
                        <a:pt x="2" y="0"/>
                      </a:lnTo>
                      <a:lnTo>
                        <a:pt x="40" y="8"/>
                      </a:lnTo>
                      <a:lnTo>
                        <a:pt x="37" y="5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3" name="Freeform 52"/>
                <p:cNvSpPr>
                  <a:spLocks/>
                </p:cNvSpPr>
                <p:nvPr/>
              </p:nvSpPr>
              <p:spPr bwMode="auto">
                <a:xfrm>
                  <a:off x="2221" y="2253"/>
                  <a:ext cx="130" cy="65"/>
                </a:xfrm>
                <a:custGeom>
                  <a:avLst/>
                  <a:gdLst>
                    <a:gd name="T0" fmla="*/ 39 w 130"/>
                    <a:gd name="T1" fmla="*/ 64 h 65"/>
                    <a:gd name="T2" fmla="*/ 39 w 130"/>
                    <a:gd name="T3" fmla="*/ 64 h 65"/>
                    <a:gd name="T4" fmla="*/ 0 w 130"/>
                    <a:gd name="T5" fmla="*/ 54 h 65"/>
                    <a:gd name="T6" fmla="*/ 92 w 130"/>
                    <a:gd name="T7" fmla="*/ 0 h 65"/>
                    <a:gd name="T8" fmla="*/ 129 w 130"/>
                    <a:gd name="T9" fmla="*/ 9 h 65"/>
                    <a:gd name="T10" fmla="*/ 39 w 130"/>
                    <a:gd name="T11" fmla="*/ 64 h 65"/>
                    <a:gd name="T12" fmla="*/ 0 60000 65536"/>
                    <a:gd name="T13" fmla="*/ 0 60000 65536"/>
                    <a:gd name="T14" fmla="*/ 0 60000 65536"/>
                    <a:gd name="T15" fmla="*/ 0 60000 65536"/>
                    <a:gd name="T16" fmla="*/ 0 60000 65536"/>
                    <a:gd name="T17" fmla="*/ 0 60000 65536"/>
                    <a:gd name="T18" fmla="*/ 0 w 130"/>
                    <a:gd name="T19" fmla="*/ 0 h 65"/>
                    <a:gd name="T20" fmla="*/ 130 w 13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0" h="65">
                      <a:moveTo>
                        <a:pt x="39" y="64"/>
                      </a:moveTo>
                      <a:lnTo>
                        <a:pt x="39" y="64"/>
                      </a:lnTo>
                      <a:lnTo>
                        <a:pt x="0" y="54"/>
                      </a:lnTo>
                      <a:lnTo>
                        <a:pt x="92" y="0"/>
                      </a:lnTo>
                      <a:lnTo>
                        <a:pt x="129" y="9"/>
                      </a:lnTo>
                      <a:lnTo>
                        <a:pt x="39"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3" name="Group 53"/>
              <p:cNvGrpSpPr>
                <a:grpSpLocks/>
              </p:cNvGrpSpPr>
              <p:nvPr/>
            </p:nvGrpSpPr>
            <p:grpSpPr bwMode="auto">
              <a:xfrm>
                <a:off x="2109" y="2317"/>
                <a:ext cx="144" cy="122"/>
                <a:chOff x="2109" y="2317"/>
                <a:chExt cx="144" cy="122"/>
              </a:xfrm>
            </p:grpSpPr>
            <p:sp>
              <p:nvSpPr>
                <p:cNvPr id="863285" name="Freeform 54"/>
                <p:cNvSpPr>
                  <a:spLocks/>
                </p:cNvSpPr>
                <p:nvPr/>
              </p:nvSpPr>
              <p:spPr bwMode="auto">
                <a:xfrm>
                  <a:off x="2154" y="2327"/>
                  <a:ext cx="98" cy="112"/>
                </a:xfrm>
                <a:custGeom>
                  <a:avLst/>
                  <a:gdLst>
                    <a:gd name="T0" fmla="*/ 0 w 98"/>
                    <a:gd name="T1" fmla="*/ 111 h 112"/>
                    <a:gd name="T2" fmla="*/ 0 w 98"/>
                    <a:gd name="T3" fmla="*/ 111 h 112"/>
                    <a:gd name="T4" fmla="*/ 0 w 98"/>
                    <a:gd name="T5" fmla="*/ 61 h 112"/>
                    <a:gd name="T6" fmla="*/ 97 w 98"/>
                    <a:gd name="T7" fmla="*/ 0 h 112"/>
                    <a:gd name="T8" fmla="*/ 94 w 98"/>
                    <a:gd name="T9" fmla="*/ 49 h 112"/>
                    <a:gd name="T10" fmla="*/ 0 w 98"/>
                    <a:gd name="T11" fmla="*/ 111 h 112"/>
                    <a:gd name="T12" fmla="*/ 0 60000 65536"/>
                    <a:gd name="T13" fmla="*/ 0 60000 65536"/>
                    <a:gd name="T14" fmla="*/ 0 60000 65536"/>
                    <a:gd name="T15" fmla="*/ 0 60000 65536"/>
                    <a:gd name="T16" fmla="*/ 0 60000 65536"/>
                    <a:gd name="T17" fmla="*/ 0 60000 65536"/>
                    <a:gd name="T18" fmla="*/ 0 w 98"/>
                    <a:gd name="T19" fmla="*/ 0 h 112"/>
                    <a:gd name="T20" fmla="*/ 98 w 98"/>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98" h="112">
                      <a:moveTo>
                        <a:pt x="0" y="111"/>
                      </a:moveTo>
                      <a:lnTo>
                        <a:pt x="0" y="111"/>
                      </a:lnTo>
                      <a:lnTo>
                        <a:pt x="0" y="61"/>
                      </a:lnTo>
                      <a:lnTo>
                        <a:pt x="97" y="0"/>
                      </a:lnTo>
                      <a:lnTo>
                        <a:pt x="94" y="49"/>
                      </a:lnTo>
                      <a:lnTo>
                        <a:pt x="0" y="111"/>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6" name="Freeform 55"/>
                <p:cNvSpPr>
                  <a:spLocks/>
                </p:cNvSpPr>
                <p:nvPr/>
              </p:nvSpPr>
              <p:spPr bwMode="auto">
                <a:xfrm>
                  <a:off x="2109" y="2380"/>
                  <a:ext cx="44" cy="59"/>
                </a:xfrm>
                <a:custGeom>
                  <a:avLst/>
                  <a:gdLst>
                    <a:gd name="T0" fmla="*/ 43 w 44"/>
                    <a:gd name="T1" fmla="*/ 58 h 59"/>
                    <a:gd name="T2" fmla="*/ 43 w 44"/>
                    <a:gd name="T3" fmla="*/ 58 h 59"/>
                    <a:gd name="T4" fmla="*/ 0 w 44"/>
                    <a:gd name="T5" fmla="*/ 51 h 59"/>
                    <a:gd name="T6" fmla="*/ 0 w 44"/>
                    <a:gd name="T7" fmla="*/ 0 h 59"/>
                    <a:gd name="T8" fmla="*/ 43 w 44"/>
                    <a:gd name="T9" fmla="*/ 9 h 59"/>
                    <a:gd name="T10" fmla="*/ 43 w 44"/>
                    <a:gd name="T11" fmla="*/ 58 h 59"/>
                    <a:gd name="T12" fmla="*/ 0 60000 65536"/>
                    <a:gd name="T13" fmla="*/ 0 60000 65536"/>
                    <a:gd name="T14" fmla="*/ 0 60000 65536"/>
                    <a:gd name="T15" fmla="*/ 0 60000 65536"/>
                    <a:gd name="T16" fmla="*/ 0 60000 65536"/>
                    <a:gd name="T17" fmla="*/ 0 60000 65536"/>
                    <a:gd name="T18" fmla="*/ 0 w 44"/>
                    <a:gd name="T19" fmla="*/ 0 h 59"/>
                    <a:gd name="T20" fmla="*/ 44 w 44"/>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4" h="59">
                      <a:moveTo>
                        <a:pt x="43" y="58"/>
                      </a:moveTo>
                      <a:lnTo>
                        <a:pt x="43" y="58"/>
                      </a:lnTo>
                      <a:lnTo>
                        <a:pt x="0" y="51"/>
                      </a:lnTo>
                      <a:lnTo>
                        <a:pt x="0" y="0"/>
                      </a:lnTo>
                      <a:lnTo>
                        <a:pt x="43" y="9"/>
                      </a:lnTo>
                      <a:lnTo>
                        <a:pt x="43" y="5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7" name="Freeform 56"/>
                <p:cNvSpPr>
                  <a:spLocks/>
                </p:cNvSpPr>
                <p:nvPr/>
              </p:nvSpPr>
              <p:spPr bwMode="auto">
                <a:xfrm>
                  <a:off x="2110" y="2317"/>
                  <a:ext cx="143" cy="71"/>
                </a:xfrm>
                <a:custGeom>
                  <a:avLst/>
                  <a:gdLst>
                    <a:gd name="T0" fmla="*/ 44 w 143"/>
                    <a:gd name="T1" fmla="*/ 70 h 71"/>
                    <a:gd name="T2" fmla="*/ 44 w 143"/>
                    <a:gd name="T3" fmla="*/ 70 h 71"/>
                    <a:gd name="T4" fmla="*/ 0 w 143"/>
                    <a:gd name="T5" fmla="*/ 61 h 71"/>
                    <a:gd name="T6" fmla="*/ 102 w 143"/>
                    <a:gd name="T7" fmla="*/ 0 h 71"/>
                    <a:gd name="T8" fmla="*/ 142 w 143"/>
                    <a:gd name="T9" fmla="*/ 8 h 71"/>
                    <a:gd name="T10" fmla="*/ 44 w 143"/>
                    <a:gd name="T11" fmla="*/ 70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44" y="70"/>
                      </a:moveTo>
                      <a:lnTo>
                        <a:pt x="44" y="70"/>
                      </a:lnTo>
                      <a:lnTo>
                        <a:pt x="0" y="61"/>
                      </a:lnTo>
                      <a:lnTo>
                        <a:pt x="102" y="0"/>
                      </a:lnTo>
                      <a:lnTo>
                        <a:pt x="142" y="8"/>
                      </a:lnTo>
                      <a:lnTo>
                        <a:pt x="44"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288" name="Freeform 57"/>
              <p:cNvSpPr>
                <a:spLocks/>
              </p:cNvSpPr>
              <p:nvPr/>
            </p:nvSpPr>
            <p:spPr bwMode="auto">
              <a:xfrm>
                <a:off x="2101" y="2397"/>
                <a:ext cx="47" cy="81"/>
              </a:xfrm>
              <a:custGeom>
                <a:avLst/>
                <a:gdLst>
                  <a:gd name="T0" fmla="*/ 0 w 47"/>
                  <a:gd name="T1" fmla="*/ 80 h 81"/>
                  <a:gd name="T2" fmla="*/ 0 w 47"/>
                  <a:gd name="T3" fmla="*/ 80 h 81"/>
                  <a:gd name="T4" fmla="*/ 0 w 47"/>
                  <a:gd name="T5" fmla="*/ 30 h 81"/>
                  <a:gd name="T6" fmla="*/ 46 w 47"/>
                  <a:gd name="T7" fmla="*/ 0 h 81"/>
                  <a:gd name="T8" fmla="*/ 46 w 47"/>
                  <a:gd name="T9" fmla="*/ 49 h 81"/>
                  <a:gd name="T10" fmla="*/ 0 w 47"/>
                  <a:gd name="T11" fmla="*/ 80 h 81"/>
                  <a:gd name="T12" fmla="*/ 0 60000 65536"/>
                  <a:gd name="T13" fmla="*/ 0 60000 65536"/>
                  <a:gd name="T14" fmla="*/ 0 60000 65536"/>
                  <a:gd name="T15" fmla="*/ 0 60000 65536"/>
                  <a:gd name="T16" fmla="*/ 0 60000 65536"/>
                  <a:gd name="T17" fmla="*/ 0 60000 65536"/>
                  <a:gd name="T18" fmla="*/ 0 w 47"/>
                  <a:gd name="T19" fmla="*/ 0 h 81"/>
                  <a:gd name="T20" fmla="*/ 47 w 47"/>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47" h="81">
                    <a:moveTo>
                      <a:pt x="0" y="80"/>
                    </a:moveTo>
                    <a:lnTo>
                      <a:pt x="0" y="80"/>
                    </a:lnTo>
                    <a:lnTo>
                      <a:pt x="0" y="30"/>
                    </a:lnTo>
                    <a:lnTo>
                      <a:pt x="46" y="0"/>
                    </a:lnTo>
                    <a:lnTo>
                      <a:pt x="46" y="49"/>
                    </a:lnTo>
                    <a:lnTo>
                      <a:pt x="0" y="8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9" name="Freeform 58"/>
              <p:cNvSpPr>
                <a:spLocks/>
              </p:cNvSpPr>
              <p:nvPr/>
            </p:nvSpPr>
            <p:spPr bwMode="auto">
              <a:xfrm>
                <a:off x="2057" y="2387"/>
                <a:ext cx="91" cy="39"/>
              </a:xfrm>
              <a:custGeom>
                <a:avLst/>
                <a:gdLst>
                  <a:gd name="T0" fmla="*/ 43 w 91"/>
                  <a:gd name="T1" fmla="*/ 38 h 39"/>
                  <a:gd name="T2" fmla="*/ 43 w 91"/>
                  <a:gd name="T3" fmla="*/ 38 h 39"/>
                  <a:gd name="T4" fmla="*/ 0 w 91"/>
                  <a:gd name="T5" fmla="*/ 28 h 39"/>
                  <a:gd name="T6" fmla="*/ 46 w 91"/>
                  <a:gd name="T7" fmla="*/ 0 h 39"/>
                  <a:gd name="T8" fmla="*/ 90 w 91"/>
                  <a:gd name="T9" fmla="*/ 9 h 39"/>
                  <a:gd name="T10" fmla="*/ 43 w 91"/>
                  <a:gd name="T11" fmla="*/ 38 h 39"/>
                  <a:gd name="T12" fmla="*/ 0 60000 65536"/>
                  <a:gd name="T13" fmla="*/ 0 60000 65536"/>
                  <a:gd name="T14" fmla="*/ 0 60000 65536"/>
                  <a:gd name="T15" fmla="*/ 0 60000 65536"/>
                  <a:gd name="T16" fmla="*/ 0 60000 65536"/>
                  <a:gd name="T17" fmla="*/ 0 60000 65536"/>
                  <a:gd name="T18" fmla="*/ 0 w 91"/>
                  <a:gd name="T19" fmla="*/ 0 h 39"/>
                  <a:gd name="T20" fmla="*/ 91 w 9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1" h="39">
                    <a:moveTo>
                      <a:pt x="43" y="38"/>
                    </a:moveTo>
                    <a:lnTo>
                      <a:pt x="43" y="38"/>
                    </a:lnTo>
                    <a:lnTo>
                      <a:pt x="0" y="28"/>
                    </a:lnTo>
                    <a:lnTo>
                      <a:pt x="46" y="0"/>
                    </a:lnTo>
                    <a:lnTo>
                      <a:pt x="90" y="9"/>
                    </a:lnTo>
                    <a:lnTo>
                      <a:pt x="43" y="3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0" name="Freeform 59"/>
              <p:cNvSpPr>
                <a:spLocks/>
              </p:cNvSpPr>
              <p:nvPr/>
            </p:nvSpPr>
            <p:spPr bwMode="auto">
              <a:xfrm>
                <a:off x="2440" y="2198"/>
                <a:ext cx="17" cy="52"/>
              </a:xfrm>
              <a:custGeom>
                <a:avLst/>
                <a:gdLst>
                  <a:gd name="T0" fmla="*/ 0 w 17"/>
                  <a:gd name="T1" fmla="*/ 51 h 52"/>
                  <a:gd name="T2" fmla="*/ 0 w 17"/>
                  <a:gd name="T3" fmla="*/ 51 h 52"/>
                  <a:gd name="T4" fmla="*/ 0 w 17"/>
                  <a:gd name="T5" fmla="*/ 23 h 52"/>
                  <a:gd name="T6" fmla="*/ 0 w 17"/>
                  <a:gd name="T7" fmla="*/ 9 h 52"/>
                  <a:gd name="T8" fmla="*/ 4 w 17"/>
                  <a:gd name="T9" fmla="*/ 2 h 52"/>
                  <a:gd name="T10" fmla="*/ 4 w 17"/>
                  <a:gd name="T11" fmla="*/ 0 h 52"/>
                  <a:gd name="T12" fmla="*/ 11 w 17"/>
                  <a:gd name="T13" fmla="*/ 0 h 52"/>
                  <a:gd name="T14" fmla="*/ 16 w 17"/>
                  <a:gd name="T15" fmla="*/ 0 h 52"/>
                  <a:gd name="T16" fmla="*/ 11 w 17"/>
                  <a:gd name="T17" fmla="*/ 20 h 52"/>
                  <a:gd name="T18" fmla="*/ 11 w 17"/>
                  <a:gd name="T19" fmla="*/ 44 h 52"/>
                  <a:gd name="T20" fmla="*/ 4 w 17"/>
                  <a:gd name="T21" fmla="*/ 44 h 52"/>
                  <a:gd name="T22" fmla="*/ 0 w 17"/>
                  <a:gd name="T23" fmla="*/ 48 h 52"/>
                  <a:gd name="T24" fmla="*/ 0 w 17"/>
                  <a:gd name="T25" fmla="*/ 51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52"/>
                  <a:gd name="T41" fmla="*/ 17 w 17"/>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52">
                    <a:moveTo>
                      <a:pt x="0" y="51"/>
                    </a:moveTo>
                    <a:lnTo>
                      <a:pt x="0" y="51"/>
                    </a:lnTo>
                    <a:lnTo>
                      <a:pt x="0" y="23"/>
                    </a:lnTo>
                    <a:lnTo>
                      <a:pt x="0" y="9"/>
                    </a:lnTo>
                    <a:lnTo>
                      <a:pt x="4" y="2"/>
                    </a:lnTo>
                    <a:lnTo>
                      <a:pt x="4" y="0"/>
                    </a:lnTo>
                    <a:lnTo>
                      <a:pt x="11" y="0"/>
                    </a:lnTo>
                    <a:lnTo>
                      <a:pt x="16" y="0"/>
                    </a:lnTo>
                    <a:lnTo>
                      <a:pt x="11" y="20"/>
                    </a:lnTo>
                    <a:lnTo>
                      <a:pt x="11" y="44"/>
                    </a:lnTo>
                    <a:lnTo>
                      <a:pt x="4" y="44"/>
                    </a:lnTo>
                    <a:lnTo>
                      <a:pt x="0" y="48"/>
                    </a:lnTo>
                    <a:lnTo>
                      <a:pt x="0" y="51"/>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1" name="Freeform 60"/>
              <p:cNvSpPr>
                <a:spLocks/>
              </p:cNvSpPr>
              <p:nvPr/>
            </p:nvSpPr>
            <p:spPr bwMode="auto">
              <a:xfrm>
                <a:off x="2098" y="2142"/>
                <a:ext cx="428" cy="284"/>
              </a:xfrm>
              <a:custGeom>
                <a:avLst/>
                <a:gdLst>
                  <a:gd name="T0" fmla="*/ 427 w 428"/>
                  <a:gd name="T1" fmla="*/ 0 h 284"/>
                  <a:gd name="T2" fmla="*/ 427 w 428"/>
                  <a:gd name="T3" fmla="*/ 0 h 284"/>
                  <a:gd name="T4" fmla="*/ 0 w 428"/>
                  <a:gd name="T5" fmla="*/ 276 h 284"/>
                  <a:gd name="T6" fmla="*/ 3 w 428"/>
                  <a:gd name="T7" fmla="*/ 283 h 284"/>
                  <a:gd name="T8" fmla="*/ 423 w 428"/>
                  <a:gd name="T9" fmla="*/ 6 h 284"/>
                  <a:gd name="T10" fmla="*/ 427 w 428"/>
                  <a:gd name="T11" fmla="*/ 0 h 284"/>
                  <a:gd name="T12" fmla="*/ 0 60000 65536"/>
                  <a:gd name="T13" fmla="*/ 0 60000 65536"/>
                  <a:gd name="T14" fmla="*/ 0 60000 65536"/>
                  <a:gd name="T15" fmla="*/ 0 60000 65536"/>
                  <a:gd name="T16" fmla="*/ 0 60000 65536"/>
                  <a:gd name="T17" fmla="*/ 0 60000 65536"/>
                  <a:gd name="T18" fmla="*/ 0 w 428"/>
                  <a:gd name="T19" fmla="*/ 0 h 284"/>
                  <a:gd name="T20" fmla="*/ 428 w 4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428" h="284">
                    <a:moveTo>
                      <a:pt x="427" y="0"/>
                    </a:moveTo>
                    <a:lnTo>
                      <a:pt x="427" y="0"/>
                    </a:lnTo>
                    <a:lnTo>
                      <a:pt x="0" y="276"/>
                    </a:lnTo>
                    <a:lnTo>
                      <a:pt x="3" y="283"/>
                    </a:lnTo>
                    <a:lnTo>
                      <a:pt x="423" y="6"/>
                    </a:lnTo>
                    <a:lnTo>
                      <a:pt x="427"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2" name="Freeform 61"/>
              <p:cNvSpPr>
                <a:spLocks/>
              </p:cNvSpPr>
              <p:nvPr/>
            </p:nvSpPr>
            <p:spPr bwMode="auto">
              <a:xfrm>
                <a:off x="2350" y="2259"/>
                <a:ext cx="17" cy="52"/>
              </a:xfrm>
              <a:custGeom>
                <a:avLst/>
                <a:gdLst>
                  <a:gd name="T0" fmla="*/ 0 w 17"/>
                  <a:gd name="T1" fmla="*/ 51 h 52"/>
                  <a:gd name="T2" fmla="*/ 0 w 17"/>
                  <a:gd name="T3" fmla="*/ 51 h 52"/>
                  <a:gd name="T4" fmla="*/ 0 w 17"/>
                  <a:gd name="T5" fmla="*/ 24 h 52"/>
                  <a:gd name="T6" fmla="*/ 0 w 17"/>
                  <a:gd name="T7" fmla="*/ 15 h 52"/>
                  <a:gd name="T8" fmla="*/ 0 w 17"/>
                  <a:gd name="T9" fmla="*/ 8 h 52"/>
                  <a:gd name="T10" fmla="*/ 4 w 17"/>
                  <a:gd name="T11" fmla="*/ 2 h 52"/>
                  <a:gd name="T12" fmla="*/ 4 w 17"/>
                  <a:gd name="T13" fmla="*/ 0 h 52"/>
                  <a:gd name="T14" fmla="*/ 11 w 17"/>
                  <a:gd name="T15" fmla="*/ 0 h 52"/>
                  <a:gd name="T16" fmla="*/ 16 w 17"/>
                  <a:gd name="T17" fmla="*/ 0 h 52"/>
                  <a:gd name="T18" fmla="*/ 11 w 17"/>
                  <a:gd name="T19" fmla="*/ 20 h 52"/>
                  <a:gd name="T20" fmla="*/ 11 w 17"/>
                  <a:gd name="T21" fmla="*/ 39 h 52"/>
                  <a:gd name="T22" fmla="*/ 11 w 17"/>
                  <a:gd name="T23" fmla="*/ 44 h 52"/>
                  <a:gd name="T24" fmla="*/ 4 w 17"/>
                  <a:gd name="T25" fmla="*/ 44 h 52"/>
                  <a:gd name="T26" fmla="*/ 4 w 17"/>
                  <a:gd name="T27" fmla="*/ 48 h 52"/>
                  <a:gd name="T28" fmla="*/ 0 w 17"/>
                  <a:gd name="T29" fmla="*/ 48 h 52"/>
                  <a:gd name="T30" fmla="*/ 0 w 17"/>
                  <a:gd name="T31" fmla="*/ 51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2"/>
                  <a:gd name="T50" fmla="*/ 17 w 17"/>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2">
                    <a:moveTo>
                      <a:pt x="0" y="51"/>
                    </a:moveTo>
                    <a:lnTo>
                      <a:pt x="0" y="51"/>
                    </a:lnTo>
                    <a:lnTo>
                      <a:pt x="0" y="24"/>
                    </a:lnTo>
                    <a:lnTo>
                      <a:pt x="0" y="15"/>
                    </a:lnTo>
                    <a:lnTo>
                      <a:pt x="0" y="8"/>
                    </a:lnTo>
                    <a:lnTo>
                      <a:pt x="4" y="2"/>
                    </a:lnTo>
                    <a:lnTo>
                      <a:pt x="4" y="0"/>
                    </a:lnTo>
                    <a:lnTo>
                      <a:pt x="11" y="0"/>
                    </a:lnTo>
                    <a:lnTo>
                      <a:pt x="16" y="0"/>
                    </a:lnTo>
                    <a:lnTo>
                      <a:pt x="11" y="20"/>
                    </a:lnTo>
                    <a:lnTo>
                      <a:pt x="11" y="39"/>
                    </a:lnTo>
                    <a:lnTo>
                      <a:pt x="11" y="44"/>
                    </a:lnTo>
                    <a:lnTo>
                      <a:pt x="4" y="44"/>
                    </a:lnTo>
                    <a:lnTo>
                      <a:pt x="4" y="48"/>
                    </a:lnTo>
                    <a:lnTo>
                      <a:pt x="0" y="48"/>
                    </a:lnTo>
                    <a:lnTo>
                      <a:pt x="0" y="51"/>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3" name="Freeform 62"/>
              <p:cNvSpPr>
                <a:spLocks/>
              </p:cNvSpPr>
              <p:nvPr/>
            </p:nvSpPr>
            <p:spPr bwMode="auto">
              <a:xfrm>
                <a:off x="2251" y="2320"/>
                <a:ext cx="17" cy="55"/>
              </a:xfrm>
              <a:custGeom>
                <a:avLst/>
                <a:gdLst>
                  <a:gd name="T0" fmla="*/ 0 w 17"/>
                  <a:gd name="T1" fmla="*/ 54 h 55"/>
                  <a:gd name="T2" fmla="*/ 0 w 17"/>
                  <a:gd name="T3" fmla="*/ 54 h 55"/>
                  <a:gd name="T4" fmla="*/ 0 w 17"/>
                  <a:gd name="T5" fmla="*/ 47 h 55"/>
                  <a:gd name="T6" fmla="*/ 0 w 17"/>
                  <a:gd name="T7" fmla="*/ 38 h 55"/>
                  <a:gd name="T8" fmla="*/ 0 w 17"/>
                  <a:gd name="T9" fmla="*/ 29 h 55"/>
                  <a:gd name="T10" fmla="*/ 0 w 17"/>
                  <a:gd name="T11" fmla="*/ 18 h 55"/>
                  <a:gd name="T12" fmla="*/ 0 w 17"/>
                  <a:gd name="T13" fmla="*/ 11 h 55"/>
                  <a:gd name="T14" fmla="*/ 0 w 17"/>
                  <a:gd name="T15" fmla="*/ 6 h 55"/>
                  <a:gd name="T16" fmla="*/ 5 w 17"/>
                  <a:gd name="T17" fmla="*/ 2 h 55"/>
                  <a:gd name="T18" fmla="*/ 10 w 17"/>
                  <a:gd name="T19" fmla="*/ 0 h 55"/>
                  <a:gd name="T20" fmla="*/ 16 w 17"/>
                  <a:gd name="T21" fmla="*/ 0 h 55"/>
                  <a:gd name="T22" fmla="*/ 16 w 17"/>
                  <a:gd name="T23" fmla="*/ 24 h 55"/>
                  <a:gd name="T24" fmla="*/ 10 w 17"/>
                  <a:gd name="T25" fmla="*/ 42 h 55"/>
                  <a:gd name="T26" fmla="*/ 10 w 17"/>
                  <a:gd name="T27" fmla="*/ 47 h 55"/>
                  <a:gd name="T28" fmla="*/ 10 w 17"/>
                  <a:gd name="T29" fmla="*/ 51 h 55"/>
                  <a:gd name="T30" fmla="*/ 5 w 17"/>
                  <a:gd name="T31" fmla="*/ 51 h 55"/>
                  <a:gd name="T32" fmla="*/ 5 w 17"/>
                  <a:gd name="T33" fmla="*/ 54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7"/>
                    </a:lnTo>
                    <a:lnTo>
                      <a:pt x="0" y="38"/>
                    </a:lnTo>
                    <a:lnTo>
                      <a:pt x="0" y="29"/>
                    </a:lnTo>
                    <a:lnTo>
                      <a:pt x="0" y="18"/>
                    </a:lnTo>
                    <a:lnTo>
                      <a:pt x="0" y="11"/>
                    </a:lnTo>
                    <a:lnTo>
                      <a:pt x="0" y="6"/>
                    </a:lnTo>
                    <a:lnTo>
                      <a:pt x="5" y="2"/>
                    </a:lnTo>
                    <a:lnTo>
                      <a:pt x="10" y="0"/>
                    </a:lnTo>
                    <a:lnTo>
                      <a:pt x="16" y="0"/>
                    </a:lnTo>
                    <a:lnTo>
                      <a:pt x="16" y="24"/>
                    </a:lnTo>
                    <a:lnTo>
                      <a:pt x="10" y="42"/>
                    </a:lnTo>
                    <a:lnTo>
                      <a:pt x="10" y="47"/>
                    </a:lnTo>
                    <a:lnTo>
                      <a:pt x="10" y="51"/>
                    </a:lnTo>
                    <a:lnTo>
                      <a:pt x="5" y="51"/>
                    </a:lnTo>
                    <a:lnTo>
                      <a:pt x="5" y="54"/>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4" name="Freeform 63"/>
              <p:cNvSpPr>
                <a:spLocks/>
              </p:cNvSpPr>
              <p:nvPr/>
            </p:nvSpPr>
            <p:spPr bwMode="auto">
              <a:xfrm>
                <a:off x="2147" y="2390"/>
                <a:ext cx="17" cy="59"/>
              </a:xfrm>
              <a:custGeom>
                <a:avLst/>
                <a:gdLst>
                  <a:gd name="T0" fmla="*/ 6 w 17"/>
                  <a:gd name="T1" fmla="*/ 58 h 59"/>
                  <a:gd name="T2" fmla="*/ 6 w 17"/>
                  <a:gd name="T3" fmla="*/ 58 h 59"/>
                  <a:gd name="T4" fmla="*/ 0 w 17"/>
                  <a:gd name="T5" fmla="*/ 48 h 59"/>
                  <a:gd name="T6" fmla="*/ 0 w 17"/>
                  <a:gd name="T7" fmla="*/ 30 h 59"/>
                  <a:gd name="T8" fmla="*/ 0 w 17"/>
                  <a:gd name="T9" fmla="*/ 21 h 59"/>
                  <a:gd name="T10" fmla="*/ 6 w 17"/>
                  <a:gd name="T11" fmla="*/ 11 h 59"/>
                  <a:gd name="T12" fmla="*/ 6 w 17"/>
                  <a:gd name="T13" fmla="*/ 6 h 59"/>
                  <a:gd name="T14" fmla="*/ 6 w 17"/>
                  <a:gd name="T15" fmla="*/ 2 h 59"/>
                  <a:gd name="T16" fmla="*/ 10 w 17"/>
                  <a:gd name="T17" fmla="*/ 2 h 59"/>
                  <a:gd name="T18" fmla="*/ 10 w 17"/>
                  <a:gd name="T19" fmla="*/ 0 h 59"/>
                  <a:gd name="T20" fmla="*/ 16 w 17"/>
                  <a:gd name="T21" fmla="*/ 0 h 59"/>
                  <a:gd name="T22" fmla="*/ 16 w 17"/>
                  <a:gd name="T23" fmla="*/ 24 h 59"/>
                  <a:gd name="T24" fmla="*/ 16 w 17"/>
                  <a:gd name="T25" fmla="*/ 42 h 59"/>
                  <a:gd name="T26" fmla="*/ 16 w 17"/>
                  <a:gd name="T27" fmla="*/ 51 h 59"/>
                  <a:gd name="T28" fmla="*/ 10 w 17"/>
                  <a:gd name="T29" fmla="*/ 51 h 59"/>
                  <a:gd name="T30" fmla="*/ 6 w 17"/>
                  <a:gd name="T31" fmla="*/ 51 h 59"/>
                  <a:gd name="T32" fmla="*/ 6 w 17"/>
                  <a:gd name="T33" fmla="*/ 55 h 59"/>
                  <a:gd name="T34" fmla="*/ 6 w 17"/>
                  <a:gd name="T35" fmla="*/ 58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9"/>
                  <a:gd name="T56" fmla="*/ 17 w 17"/>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9">
                    <a:moveTo>
                      <a:pt x="6" y="58"/>
                    </a:moveTo>
                    <a:lnTo>
                      <a:pt x="6" y="58"/>
                    </a:lnTo>
                    <a:lnTo>
                      <a:pt x="0" y="48"/>
                    </a:lnTo>
                    <a:lnTo>
                      <a:pt x="0" y="30"/>
                    </a:lnTo>
                    <a:lnTo>
                      <a:pt x="0" y="21"/>
                    </a:lnTo>
                    <a:lnTo>
                      <a:pt x="6" y="11"/>
                    </a:lnTo>
                    <a:lnTo>
                      <a:pt x="6" y="6"/>
                    </a:lnTo>
                    <a:lnTo>
                      <a:pt x="6" y="2"/>
                    </a:lnTo>
                    <a:lnTo>
                      <a:pt x="10" y="2"/>
                    </a:lnTo>
                    <a:lnTo>
                      <a:pt x="10" y="0"/>
                    </a:lnTo>
                    <a:lnTo>
                      <a:pt x="16" y="0"/>
                    </a:lnTo>
                    <a:lnTo>
                      <a:pt x="16" y="24"/>
                    </a:lnTo>
                    <a:lnTo>
                      <a:pt x="16" y="42"/>
                    </a:lnTo>
                    <a:lnTo>
                      <a:pt x="16" y="51"/>
                    </a:lnTo>
                    <a:lnTo>
                      <a:pt x="10" y="51"/>
                    </a:lnTo>
                    <a:lnTo>
                      <a:pt x="6" y="51"/>
                    </a:lnTo>
                    <a:lnTo>
                      <a:pt x="6" y="55"/>
                    </a:lnTo>
                    <a:lnTo>
                      <a:pt x="6"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5" name="Freeform 64"/>
              <p:cNvSpPr>
                <a:spLocks/>
              </p:cNvSpPr>
              <p:nvPr/>
            </p:nvSpPr>
            <p:spPr bwMode="auto">
              <a:xfrm>
                <a:off x="2057" y="2419"/>
                <a:ext cx="43" cy="59"/>
              </a:xfrm>
              <a:custGeom>
                <a:avLst/>
                <a:gdLst>
                  <a:gd name="T0" fmla="*/ 42 w 43"/>
                  <a:gd name="T1" fmla="*/ 58 h 59"/>
                  <a:gd name="T2" fmla="*/ 42 w 43"/>
                  <a:gd name="T3" fmla="*/ 58 h 59"/>
                  <a:gd name="T4" fmla="*/ 0 w 43"/>
                  <a:gd name="T5" fmla="*/ 51 h 59"/>
                  <a:gd name="T6" fmla="*/ 0 w 43"/>
                  <a:gd name="T7" fmla="*/ 0 h 59"/>
                  <a:gd name="T8" fmla="*/ 42 w 43"/>
                  <a:gd name="T9" fmla="*/ 8 h 59"/>
                  <a:gd name="T10" fmla="*/ 42 w 43"/>
                  <a:gd name="T11" fmla="*/ 58 h 59"/>
                  <a:gd name="T12" fmla="*/ 0 60000 65536"/>
                  <a:gd name="T13" fmla="*/ 0 60000 65536"/>
                  <a:gd name="T14" fmla="*/ 0 60000 65536"/>
                  <a:gd name="T15" fmla="*/ 0 60000 65536"/>
                  <a:gd name="T16" fmla="*/ 0 60000 65536"/>
                  <a:gd name="T17" fmla="*/ 0 60000 65536"/>
                  <a:gd name="T18" fmla="*/ 0 w 43"/>
                  <a:gd name="T19" fmla="*/ 0 h 59"/>
                  <a:gd name="T20" fmla="*/ 43 w 43"/>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3" h="59">
                    <a:moveTo>
                      <a:pt x="42" y="58"/>
                    </a:moveTo>
                    <a:lnTo>
                      <a:pt x="42" y="58"/>
                    </a:lnTo>
                    <a:lnTo>
                      <a:pt x="0" y="51"/>
                    </a:lnTo>
                    <a:lnTo>
                      <a:pt x="0" y="0"/>
                    </a:lnTo>
                    <a:lnTo>
                      <a:pt x="42" y="8"/>
                    </a:lnTo>
                    <a:lnTo>
                      <a:pt x="42" y="5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6" name="Freeform 65"/>
              <p:cNvSpPr>
                <a:spLocks/>
              </p:cNvSpPr>
              <p:nvPr/>
            </p:nvSpPr>
            <p:spPr bwMode="auto">
              <a:xfrm>
                <a:off x="2053" y="2474"/>
                <a:ext cx="47" cy="17"/>
              </a:xfrm>
              <a:custGeom>
                <a:avLst/>
                <a:gdLst>
                  <a:gd name="T0" fmla="*/ 43 w 47"/>
                  <a:gd name="T1" fmla="*/ 16 h 17"/>
                  <a:gd name="T2" fmla="*/ 43 w 47"/>
                  <a:gd name="T3" fmla="*/ 16 h 17"/>
                  <a:gd name="T4" fmla="*/ 46 w 47"/>
                  <a:gd name="T5" fmla="*/ 16 h 17"/>
                  <a:gd name="T6" fmla="*/ 46 w 47"/>
                  <a:gd name="T7" fmla="*/ 12 h 17"/>
                  <a:gd name="T8" fmla="*/ 46 w 47"/>
                  <a:gd name="T9" fmla="*/ 9 h 17"/>
                  <a:gd name="T10" fmla="*/ 46 w 47"/>
                  <a:gd name="T11" fmla="*/ 6 h 17"/>
                  <a:gd name="T12" fmla="*/ 24 w 47"/>
                  <a:gd name="T13" fmla="*/ 3 h 17"/>
                  <a:gd name="T14" fmla="*/ 8 w 47"/>
                  <a:gd name="T15" fmla="*/ 0 h 17"/>
                  <a:gd name="T16" fmla="*/ 2 w 47"/>
                  <a:gd name="T17" fmla="*/ 0 h 17"/>
                  <a:gd name="T18" fmla="*/ 0 w 47"/>
                  <a:gd name="T19" fmla="*/ 0 h 17"/>
                  <a:gd name="T20" fmla="*/ 0 w 47"/>
                  <a:gd name="T21" fmla="*/ 3 h 17"/>
                  <a:gd name="T22" fmla="*/ 0 w 47"/>
                  <a:gd name="T23" fmla="*/ 6 h 17"/>
                  <a:gd name="T24" fmla="*/ 2 w 47"/>
                  <a:gd name="T25" fmla="*/ 6 h 17"/>
                  <a:gd name="T26" fmla="*/ 8 w 47"/>
                  <a:gd name="T27" fmla="*/ 9 h 17"/>
                  <a:gd name="T28" fmla="*/ 21 w 47"/>
                  <a:gd name="T29" fmla="*/ 9 h 17"/>
                  <a:gd name="T30" fmla="*/ 29 w 47"/>
                  <a:gd name="T31" fmla="*/ 9 h 17"/>
                  <a:gd name="T32" fmla="*/ 32 w 47"/>
                  <a:gd name="T33" fmla="*/ 12 h 17"/>
                  <a:gd name="T34" fmla="*/ 35 w 47"/>
                  <a:gd name="T35" fmla="*/ 12 h 17"/>
                  <a:gd name="T36" fmla="*/ 37 w 47"/>
                  <a:gd name="T37" fmla="*/ 12 h 17"/>
                  <a:gd name="T38" fmla="*/ 40 w 47"/>
                  <a:gd name="T39" fmla="*/ 12 h 17"/>
                  <a:gd name="T40" fmla="*/ 43 w 47"/>
                  <a:gd name="T41" fmla="*/ 12 h 17"/>
                  <a:gd name="T42" fmla="*/ 43 w 4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17"/>
                  <a:gd name="T68" fmla="*/ 47 w 4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17">
                    <a:moveTo>
                      <a:pt x="43" y="16"/>
                    </a:moveTo>
                    <a:lnTo>
                      <a:pt x="43" y="16"/>
                    </a:lnTo>
                    <a:lnTo>
                      <a:pt x="46" y="16"/>
                    </a:lnTo>
                    <a:lnTo>
                      <a:pt x="46" y="12"/>
                    </a:lnTo>
                    <a:lnTo>
                      <a:pt x="46" y="9"/>
                    </a:lnTo>
                    <a:lnTo>
                      <a:pt x="46" y="6"/>
                    </a:lnTo>
                    <a:lnTo>
                      <a:pt x="24" y="3"/>
                    </a:lnTo>
                    <a:lnTo>
                      <a:pt x="8" y="0"/>
                    </a:lnTo>
                    <a:lnTo>
                      <a:pt x="2" y="0"/>
                    </a:lnTo>
                    <a:lnTo>
                      <a:pt x="0" y="0"/>
                    </a:lnTo>
                    <a:lnTo>
                      <a:pt x="0" y="3"/>
                    </a:lnTo>
                    <a:lnTo>
                      <a:pt x="0" y="6"/>
                    </a:lnTo>
                    <a:lnTo>
                      <a:pt x="2" y="6"/>
                    </a:lnTo>
                    <a:lnTo>
                      <a:pt x="8" y="9"/>
                    </a:lnTo>
                    <a:lnTo>
                      <a:pt x="21" y="9"/>
                    </a:lnTo>
                    <a:lnTo>
                      <a:pt x="29" y="9"/>
                    </a:lnTo>
                    <a:lnTo>
                      <a:pt x="32" y="12"/>
                    </a:lnTo>
                    <a:lnTo>
                      <a:pt x="35" y="12"/>
                    </a:lnTo>
                    <a:lnTo>
                      <a:pt x="37" y="12"/>
                    </a:lnTo>
                    <a:lnTo>
                      <a:pt x="40" y="12"/>
                    </a:lnTo>
                    <a:lnTo>
                      <a:pt x="43" y="12"/>
                    </a:lnTo>
                    <a:lnTo>
                      <a:pt x="43"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7" name="Freeform 66"/>
              <p:cNvSpPr>
                <a:spLocks/>
              </p:cNvSpPr>
              <p:nvPr/>
            </p:nvSpPr>
            <p:spPr bwMode="auto">
              <a:xfrm>
                <a:off x="2053" y="2413"/>
                <a:ext cx="47" cy="17"/>
              </a:xfrm>
              <a:custGeom>
                <a:avLst/>
                <a:gdLst>
                  <a:gd name="T0" fmla="*/ 46 w 47"/>
                  <a:gd name="T1" fmla="*/ 16 h 17"/>
                  <a:gd name="T2" fmla="*/ 46 w 47"/>
                  <a:gd name="T3" fmla="*/ 16 h 17"/>
                  <a:gd name="T4" fmla="*/ 46 w 47"/>
                  <a:gd name="T5" fmla="*/ 12 h 17"/>
                  <a:gd name="T6" fmla="*/ 46 w 47"/>
                  <a:gd name="T7" fmla="*/ 9 h 17"/>
                  <a:gd name="T8" fmla="*/ 24 w 47"/>
                  <a:gd name="T9" fmla="*/ 3 h 17"/>
                  <a:gd name="T10" fmla="*/ 2 w 47"/>
                  <a:gd name="T11" fmla="*/ 0 h 17"/>
                  <a:gd name="T12" fmla="*/ 0 w 47"/>
                  <a:gd name="T13" fmla="*/ 0 h 17"/>
                  <a:gd name="T14" fmla="*/ 0 w 47"/>
                  <a:gd name="T15" fmla="*/ 3 h 17"/>
                  <a:gd name="T16" fmla="*/ 0 w 47"/>
                  <a:gd name="T17" fmla="*/ 6 h 17"/>
                  <a:gd name="T18" fmla="*/ 2 w 47"/>
                  <a:gd name="T19" fmla="*/ 6 h 17"/>
                  <a:gd name="T20" fmla="*/ 8 w 47"/>
                  <a:gd name="T21" fmla="*/ 9 h 17"/>
                  <a:gd name="T22" fmla="*/ 21 w 47"/>
                  <a:gd name="T23" fmla="*/ 9 h 17"/>
                  <a:gd name="T24" fmla="*/ 29 w 47"/>
                  <a:gd name="T25" fmla="*/ 12 h 17"/>
                  <a:gd name="T26" fmla="*/ 32 w 47"/>
                  <a:gd name="T27" fmla="*/ 12 h 17"/>
                  <a:gd name="T28" fmla="*/ 35 w 47"/>
                  <a:gd name="T29" fmla="*/ 12 h 17"/>
                  <a:gd name="T30" fmla="*/ 40 w 47"/>
                  <a:gd name="T31" fmla="*/ 12 h 17"/>
                  <a:gd name="T32" fmla="*/ 40 w 47"/>
                  <a:gd name="T33" fmla="*/ 16 h 17"/>
                  <a:gd name="T34" fmla="*/ 43 w 47"/>
                  <a:gd name="T35" fmla="*/ 16 h 17"/>
                  <a:gd name="T36" fmla="*/ 46 w 47"/>
                  <a:gd name="T37" fmla="*/ 1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17"/>
                  <a:gd name="T59" fmla="*/ 47 w 4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17">
                    <a:moveTo>
                      <a:pt x="46" y="16"/>
                    </a:moveTo>
                    <a:lnTo>
                      <a:pt x="46" y="16"/>
                    </a:lnTo>
                    <a:lnTo>
                      <a:pt x="46" y="12"/>
                    </a:lnTo>
                    <a:lnTo>
                      <a:pt x="46" y="9"/>
                    </a:lnTo>
                    <a:lnTo>
                      <a:pt x="24" y="3"/>
                    </a:lnTo>
                    <a:lnTo>
                      <a:pt x="2" y="0"/>
                    </a:lnTo>
                    <a:lnTo>
                      <a:pt x="0" y="0"/>
                    </a:lnTo>
                    <a:lnTo>
                      <a:pt x="0" y="3"/>
                    </a:lnTo>
                    <a:lnTo>
                      <a:pt x="0" y="6"/>
                    </a:lnTo>
                    <a:lnTo>
                      <a:pt x="2" y="6"/>
                    </a:lnTo>
                    <a:lnTo>
                      <a:pt x="8" y="9"/>
                    </a:lnTo>
                    <a:lnTo>
                      <a:pt x="21" y="9"/>
                    </a:lnTo>
                    <a:lnTo>
                      <a:pt x="29" y="12"/>
                    </a:lnTo>
                    <a:lnTo>
                      <a:pt x="32" y="12"/>
                    </a:lnTo>
                    <a:lnTo>
                      <a:pt x="35" y="12"/>
                    </a:lnTo>
                    <a:lnTo>
                      <a:pt x="40" y="12"/>
                    </a:lnTo>
                    <a:lnTo>
                      <a:pt x="40" y="16"/>
                    </a:lnTo>
                    <a:lnTo>
                      <a:pt x="43" y="16"/>
                    </a:lnTo>
                    <a:lnTo>
                      <a:pt x="46"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4" name="Group 67"/>
              <p:cNvGrpSpPr>
                <a:grpSpLocks/>
              </p:cNvGrpSpPr>
              <p:nvPr/>
            </p:nvGrpSpPr>
            <p:grpSpPr bwMode="auto">
              <a:xfrm>
                <a:off x="2053" y="2026"/>
                <a:ext cx="478" cy="390"/>
                <a:chOff x="2053" y="2026"/>
                <a:chExt cx="478" cy="390"/>
              </a:xfrm>
            </p:grpSpPr>
            <p:sp>
              <p:nvSpPr>
                <p:cNvPr id="863299" name="Freeform 68"/>
                <p:cNvSpPr>
                  <a:spLocks/>
                </p:cNvSpPr>
                <p:nvPr/>
              </p:nvSpPr>
              <p:spPr bwMode="auto">
                <a:xfrm>
                  <a:off x="2489" y="2090"/>
                  <a:ext cx="38" cy="71"/>
                </a:xfrm>
                <a:custGeom>
                  <a:avLst/>
                  <a:gdLst>
                    <a:gd name="T0" fmla="*/ 0 w 38"/>
                    <a:gd name="T1" fmla="*/ 70 h 71"/>
                    <a:gd name="T2" fmla="*/ 0 w 38"/>
                    <a:gd name="T3" fmla="*/ 70 h 71"/>
                    <a:gd name="T4" fmla="*/ 2 w 38"/>
                    <a:gd name="T5" fmla="*/ 21 h 71"/>
                    <a:gd name="T6" fmla="*/ 37 w 38"/>
                    <a:gd name="T7" fmla="*/ 0 h 71"/>
                    <a:gd name="T8" fmla="*/ 34 w 38"/>
                    <a:gd name="T9" fmla="*/ 45 h 71"/>
                    <a:gd name="T10" fmla="*/ 0 w 38"/>
                    <a:gd name="T11" fmla="*/ 70 h 71"/>
                    <a:gd name="T12" fmla="*/ 0 60000 65536"/>
                    <a:gd name="T13" fmla="*/ 0 60000 65536"/>
                    <a:gd name="T14" fmla="*/ 0 60000 65536"/>
                    <a:gd name="T15" fmla="*/ 0 60000 65536"/>
                    <a:gd name="T16" fmla="*/ 0 60000 65536"/>
                    <a:gd name="T17" fmla="*/ 0 60000 65536"/>
                    <a:gd name="T18" fmla="*/ 0 w 38"/>
                    <a:gd name="T19" fmla="*/ 0 h 71"/>
                    <a:gd name="T20" fmla="*/ 38 w 38"/>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38" h="71">
                      <a:moveTo>
                        <a:pt x="0" y="70"/>
                      </a:moveTo>
                      <a:lnTo>
                        <a:pt x="0" y="70"/>
                      </a:lnTo>
                      <a:lnTo>
                        <a:pt x="2" y="21"/>
                      </a:lnTo>
                      <a:lnTo>
                        <a:pt x="37" y="0"/>
                      </a:lnTo>
                      <a:lnTo>
                        <a:pt x="34" y="45"/>
                      </a:lnTo>
                      <a:lnTo>
                        <a:pt x="0" y="7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0" name="Freeform 69"/>
                <p:cNvSpPr>
                  <a:spLocks/>
                </p:cNvSpPr>
                <p:nvPr/>
              </p:nvSpPr>
              <p:spPr bwMode="auto">
                <a:xfrm>
                  <a:off x="2457" y="2098"/>
                  <a:ext cx="33" cy="63"/>
                </a:xfrm>
                <a:custGeom>
                  <a:avLst/>
                  <a:gdLst>
                    <a:gd name="T0" fmla="*/ 29 w 33"/>
                    <a:gd name="T1" fmla="*/ 62 h 63"/>
                    <a:gd name="T2" fmla="*/ 29 w 33"/>
                    <a:gd name="T3" fmla="*/ 62 h 63"/>
                    <a:gd name="T4" fmla="*/ 0 w 33"/>
                    <a:gd name="T5" fmla="*/ 49 h 63"/>
                    <a:gd name="T6" fmla="*/ 2 w 33"/>
                    <a:gd name="T7" fmla="*/ 0 h 63"/>
                    <a:gd name="T8" fmla="*/ 32 w 33"/>
                    <a:gd name="T9" fmla="*/ 12 h 63"/>
                    <a:gd name="T10" fmla="*/ 29 w 33"/>
                    <a:gd name="T11" fmla="*/ 62 h 63"/>
                    <a:gd name="T12" fmla="*/ 0 60000 65536"/>
                    <a:gd name="T13" fmla="*/ 0 60000 65536"/>
                    <a:gd name="T14" fmla="*/ 0 60000 65536"/>
                    <a:gd name="T15" fmla="*/ 0 60000 65536"/>
                    <a:gd name="T16" fmla="*/ 0 60000 65536"/>
                    <a:gd name="T17" fmla="*/ 0 60000 65536"/>
                    <a:gd name="T18" fmla="*/ 0 w 33"/>
                    <a:gd name="T19" fmla="*/ 0 h 63"/>
                    <a:gd name="T20" fmla="*/ 33 w 33"/>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33" h="63">
                      <a:moveTo>
                        <a:pt x="29" y="62"/>
                      </a:moveTo>
                      <a:lnTo>
                        <a:pt x="29" y="62"/>
                      </a:lnTo>
                      <a:lnTo>
                        <a:pt x="0" y="49"/>
                      </a:lnTo>
                      <a:lnTo>
                        <a:pt x="2" y="0"/>
                      </a:lnTo>
                      <a:lnTo>
                        <a:pt x="32" y="12"/>
                      </a:lnTo>
                      <a:lnTo>
                        <a:pt x="29" y="62"/>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1" name="Freeform 70"/>
                <p:cNvSpPr>
                  <a:spLocks/>
                </p:cNvSpPr>
                <p:nvPr/>
              </p:nvSpPr>
              <p:spPr bwMode="auto">
                <a:xfrm>
                  <a:off x="2460" y="2077"/>
                  <a:ext cx="67" cy="33"/>
                </a:xfrm>
                <a:custGeom>
                  <a:avLst/>
                  <a:gdLst>
                    <a:gd name="T0" fmla="*/ 30 w 67"/>
                    <a:gd name="T1" fmla="*/ 32 h 33"/>
                    <a:gd name="T2" fmla="*/ 30 w 67"/>
                    <a:gd name="T3" fmla="*/ 32 h 33"/>
                    <a:gd name="T4" fmla="*/ 0 w 67"/>
                    <a:gd name="T5" fmla="*/ 20 h 33"/>
                    <a:gd name="T6" fmla="*/ 35 w 67"/>
                    <a:gd name="T7" fmla="*/ 0 h 33"/>
                    <a:gd name="T8" fmla="*/ 66 w 67"/>
                    <a:gd name="T9" fmla="*/ 14 h 33"/>
                    <a:gd name="T10" fmla="*/ 30 w 67"/>
                    <a:gd name="T11" fmla="*/ 32 h 33"/>
                    <a:gd name="T12" fmla="*/ 0 60000 65536"/>
                    <a:gd name="T13" fmla="*/ 0 60000 65536"/>
                    <a:gd name="T14" fmla="*/ 0 60000 65536"/>
                    <a:gd name="T15" fmla="*/ 0 60000 65536"/>
                    <a:gd name="T16" fmla="*/ 0 60000 65536"/>
                    <a:gd name="T17" fmla="*/ 0 60000 65536"/>
                    <a:gd name="T18" fmla="*/ 0 w 67"/>
                    <a:gd name="T19" fmla="*/ 0 h 33"/>
                    <a:gd name="T20" fmla="*/ 67 w 6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7" h="33">
                      <a:moveTo>
                        <a:pt x="30" y="32"/>
                      </a:moveTo>
                      <a:lnTo>
                        <a:pt x="30" y="32"/>
                      </a:lnTo>
                      <a:lnTo>
                        <a:pt x="0" y="20"/>
                      </a:lnTo>
                      <a:lnTo>
                        <a:pt x="35" y="0"/>
                      </a:lnTo>
                      <a:lnTo>
                        <a:pt x="66" y="14"/>
                      </a:lnTo>
                      <a:lnTo>
                        <a:pt x="30" y="3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5" name="Group 71"/>
                <p:cNvGrpSpPr>
                  <a:grpSpLocks/>
                </p:cNvGrpSpPr>
                <p:nvPr/>
              </p:nvGrpSpPr>
              <p:grpSpPr bwMode="auto">
                <a:xfrm>
                  <a:off x="2368" y="2105"/>
                  <a:ext cx="118" cy="113"/>
                  <a:chOff x="2368" y="2105"/>
                  <a:chExt cx="118" cy="113"/>
                </a:xfrm>
              </p:grpSpPr>
              <p:sp>
                <p:nvSpPr>
                  <p:cNvPr id="863303" name="Freeform 72"/>
                  <p:cNvSpPr>
                    <a:spLocks/>
                  </p:cNvSpPr>
                  <p:nvPr/>
                </p:nvSpPr>
                <p:spPr bwMode="auto">
                  <a:xfrm>
                    <a:off x="2404" y="2118"/>
                    <a:ext cx="82" cy="100"/>
                  </a:xfrm>
                  <a:custGeom>
                    <a:avLst/>
                    <a:gdLst>
                      <a:gd name="T0" fmla="*/ 0 w 82"/>
                      <a:gd name="T1" fmla="*/ 99 h 100"/>
                      <a:gd name="T2" fmla="*/ 0 w 82"/>
                      <a:gd name="T3" fmla="*/ 99 h 100"/>
                      <a:gd name="T4" fmla="*/ 2 w 82"/>
                      <a:gd name="T5" fmla="*/ 49 h 100"/>
                      <a:gd name="T6" fmla="*/ 81 w 82"/>
                      <a:gd name="T7" fmla="*/ 0 h 100"/>
                      <a:gd name="T8" fmla="*/ 78 w 82"/>
                      <a:gd name="T9" fmla="*/ 49 h 100"/>
                      <a:gd name="T10" fmla="*/ 0 w 82"/>
                      <a:gd name="T11" fmla="*/ 99 h 100"/>
                      <a:gd name="T12" fmla="*/ 0 60000 65536"/>
                      <a:gd name="T13" fmla="*/ 0 60000 65536"/>
                      <a:gd name="T14" fmla="*/ 0 60000 65536"/>
                      <a:gd name="T15" fmla="*/ 0 60000 65536"/>
                      <a:gd name="T16" fmla="*/ 0 60000 65536"/>
                      <a:gd name="T17" fmla="*/ 0 60000 65536"/>
                      <a:gd name="T18" fmla="*/ 0 w 82"/>
                      <a:gd name="T19" fmla="*/ 0 h 100"/>
                      <a:gd name="T20" fmla="*/ 82 w 82"/>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2" h="100">
                        <a:moveTo>
                          <a:pt x="0" y="99"/>
                        </a:moveTo>
                        <a:lnTo>
                          <a:pt x="0" y="99"/>
                        </a:lnTo>
                        <a:lnTo>
                          <a:pt x="2" y="49"/>
                        </a:lnTo>
                        <a:lnTo>
                          <a:pt x="81" y="0"/>
                        </a:lnTo>
                        <a:lnTo>
                          <a:pt x="78" y="49"/>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4" name="Freeform 73"/>
                  <p:cNvSpPr>
                    <a:spLocks/>
                  </p:cNvSpPr>
                  <p:nvPr/>
                </p:nvSpPr>
                <p:spPr bwMode="auto">
                  <a:xfrm>
                    <a:off x="2368" y="2157"/>
                    <a:ext cx="36" cy="61"/>
                  </a:xfrm>
                  <a:custGeom>
                    <a:avLst/>
                    <a:gdLst>
                      <a:gd name="T0" fmla="*/ 32 w 36"/>
                      <a:gd name="T1" fmla="*/ 60 h 61"/>
                      <a:gd name="T2" fmla="*/ 32 w 36"/>
                      <a:gd name="T3" fmla="*/ 60 h 61"/>
                      <a:gd name="T4" fmla="*/ 0 w 36"/>
                      <a:gd name="T5" fmla="*/ 48 h 61"/>
                      <a:gd name="T6" fmla="*/ 0 w 36"/>
                      <a:gd name="T7" fmla="*/ 0 h 61"/>
                      <a:gd name="T8" fmla="*/ 35 w 36"/>
                      <a:gd name="T9" fmla="*/ 11 h 61"/>
                      <a:gd name="T10" fmla="*/ 32 w 36"/>
                      <a:gd name="T11" fmla="*/ 60 h 61"/>
                      <a:gd name="T12" fmla="*/ 0 60000 65536"/>
                      <a:gd name="T13" fmla="*/ 0 60000 65536"/>
                      <a:gd name="T14" fmla="*/ 0 60000 65536"/>
                      <a:gd name="T15" fmla="*/ 0 60000 65536"/>
                      <a:gd name="T16" fmla="*/ 0 60000 65536"/>
                      <a:gd name="T17" fmla="*/ 0 60000 65536"/>
                      <a:gd name="T18" fmla="*/ 0 w 36"/>
                      <a:gd name="T19" fmla="*/ 0 h 61"/>
                      <a:gd name="T20" fmla="*/ 36 w 36"/>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6" h="61">
                        <a:moveTo>
                          <a:pt x="32" y="60"/>
                        </a:moveTo>
                        <a:lnTo>
                          <a:pt x="32" y="60"/>
                        </a:lnTo>
                        <a:lnTo>
                          <a:pt x="0" y="48"/>
                        </a:lnTo>
                        <a:lnTo>
                          <a:pt x="0" y="0"/>
                        </a:lnTo>
                        <a:lnTo>
                          <a:pt x="35" y="11"/>
                        </a:lnTo>
                        <a:lnTo>
                          <a:pt x="32"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5" name="Freeform 74"/>
                  <p:cNvSpPr>
                    <a:spLocks/>
                  </p:cNvSpPr>
                  <p:nvPr/>
                </p:nvSpPr>
                <p:spPr bwMode="auto">
                  <a:xfrm>
                    <a:off x="2369" y="2105"/>
                    <a:ext cx="117" cy="63"/>
                  </a:xfrm>
                  <a:custGeom>
                    <a:avLst/>
                    <a:gdLst>
                      <a:gd name="T0" fmla="*/ 36 w 117"/>
                      <a:gd name="T1" fmla="*/ 62 h 63"/>
                      <a:gd name="T2" fmla="*/ 36 w 117"/>
                      <a:gd name="T3" fmla="*/ 62 h 63"/>
                      <a:gd name="T4" fmla="*/ 0 w 117"/>
                      <a:gd name="T5" fmla="*/ 49 h 63"/>
                      <a:gd name="T6" fmla="*/ 83 w 117"/>
                      <a:gd name="T7" fmla="*/ 0 h 63"/>
                      <a:gd name="T8" fmla="*/ 116 w 117"/>
                      <a:gd name="T9" fmla="*/ 12 h 63"/>
                      <a:gd name="T10" fmla="*/ 36 w 117"/>
                      <a:gd name="T11" fmla="*/ 62 h 63"/>
                      <a:gd name="T12" fmla="*/ 0 60000 65536"/>
                      <a:gd name="T13" fmla="*/ 0 60000 65536"/>
                      <a:gd name="T14" fmla="*/ 0 60000 65536"/>
                      <a:gd name="T15" fmla="*/ 0 60000 65536"/>
                      <a:gd name="T16" fmla="*/ 0 60000 65536"/>
                      <a:gd name="T17" fmla="*/ 0 60000 65536"/>
                      <a:gd name="T18" fmla="*/ 0 w 117"/>
                      <a:gd name="T19" fmla="*/ 0 h 63"/>
                      <a:gd name="T20" fmla="*/ 117 w 1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17" h="63">
                        <a:moveTo>
                          <a:pt x="36" y="62"/>
                        </a:moveTo>
                        <a:lnTo>
                          <a:pt x="36" y="62"/>
                        </a:lnTo>
                        <a:lnTo>
                          <a:pt x="0" y="49"/>
                        </a:lnTo>
                        <a:lnTo>
                          <a:pt x="83" y="0"/>
                        </a:lnTo>
                        <a:lnTo>
                          <a:pt x="116" y="12"/>
                        </a:lnTo>
                        <a:lnTo>
                          <a:pt x="36" y="6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6" name="Group 75"/>
                <p:cNvGrpSpPr>
                  <a:grpSpLocks/>
                </p:cNvGrpSpPr>
                <p:nvPr/>
              </p:nvGrpSpPr>
              <p:grpSpPr bwMode="auto">
                <a:xfrm>
                  <a:off x="2272" y="2162"/>
                  <a:ext cx="126" cy="117"/>
                  <a:chOff x="2272" y="2162"/>
                  <a:chExt cx="126" cy="117"/>
                </a:xfrm>
              </p:grpSpPr>
              <p:sp>
                <p:nvSpPr>
                  <p:cNvPr id="863307" name="Freeform 76"/>
                  <p:cNvSpPr>
                    <a:spLocks/>
                  </p:cNvSpPr>
                  <p:nvPr/>
                </p:nvSpPr>
                <p:spPr bwMode="auto">
                  <a:xfrm>
                    <a:off x="2310" y="2176"/>
                    <a:ext cx="88" cy="103"/>
                  </a:xfrm>
                  <a:custGeom>
                    <a:avLst/>
                    <a:gdLst>
                      <a:gd name="T0" fmla="*/ 0 w 88"/>
                      <a:gd name="T1" fmla="*/ 102 h 103"/>
                      <a:gd name="T2" fmla="*/ 0 w 88"/>
                      <a:gd name="T3" fmla="*/ 102 h 103"/>
                      <a:gd name="T4" fmla="*/ 2 w 88"/>
                      <a:gd name="T5" fmla="*/ 52 h 103"/>
                      <a:gd name="T6" fmla="*/ 87 w 88"/>
                      <a:gd name="T7" fmla="*/ 0 h 103"/>
                      <a:gd name="T8" fmla="*/ 84 w 88"/>
                      <a:gd name="T9" fmla="*/ 49 h 103"/>
                      <a:gd name="T10" fmla="*/ 0 w 88"/>
                      <a:gd name="T11" fmla="*/ 102 h 103"/>
                      <a:gd name="T12" fmla="*/ 0 60000 65536"/>
                      <a:gd name="T13" fmla="*/ 0 60000 65536"/>
                      <a:gd name="T14" fmla="*/ 0 60000 65536"/>
                      <a:gd name="T15" fmla="*/ 0 60000 65536"/>
                      <a:gd name="T16" fmla="*/ 0 60000 65536"/>
                      <a:gd name="T17" fmla="*/ 0 60000 65536"/>
                      <a:gd name="T18" fmla="*/ 0 w 88"/>
                      <a:gd name="T19" fmla="*/ 0 h 103"/>
                      <a:gd name="T20" fmla="*/ 88 w 8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8" h="103">
                        <a:moveTo>
                          <a:pt x="0" y="102"/>
                        </a:moveTo>
                        <a:lnTo>
                          <a:pt x="0" y="102"/>
                        </a:lnTo>
                        <a:lnTo>
                          <a:pt x="2" y="52"/>
                        </a:lnTo>
                        <a:lnTo>
                          <a:pt x="87" y="0"/>
                        </a:lnTo>
                        <a:lnTo>
                          <a:pt x="84" y="49"/>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8" name="Freeform 77"/>
                  <p:cNvSpPr>
                    <a:spLocks/>
                  </p:cNvSpPr>
                  <p:nvPr/>
                </p:nvSpPr>
                <p:spPr bwMode="auto">
                  <a:xfrm>
                    <a:off x="2272" y="2221"/>
                    <a:ext cx="39" cy="58"/>
                  </a:xfrm>
                  <a:custGeom>
                    <a:avLst/>
                    <a:gdLst>
                      <a:gd name="T0" fmla="*/ 35 w 39"/>
                      <a:gd name="T1" fmla="*/ 57 h 58"/>
                      <a:gd name="T2" fmla="*/ 35 w 39"/>
                      <a:gd name="T3" fmla="*/ 57 h 58"/>
                      <a:gd name="T4" fmla="*/ 0 w 39"/>
                      <a:gd name="T5" fmla="*/ 48 h 58"/>
                      <a:gd name="T6" fmla="*/ 0 w 39"/>
                      <a:gd name="T7" fmla="*/ 0 h 58"/>
                      <a:gd name="T8" fmla="*/ 38 w 39"/>
                      <a:gd name="T9" fmla="*/ 8 h 58"/>
                      <a:gd name="T10" fmla="*/ 35 w 39"/>
                      <a:gd name="T11" fmla="*/ 57 h 58"/>
                      <a:gd name="T12" fmla="*/ 0 60000 65536"/>
                      <a:gd name="T13" fmla="*/ 0 60000 65536"/>
                      <a:gd name="T14" fmla="*/ 0 60000 65536"/>
                      <a:gd name="T15" fmla="*/ 0 60000 65536"/>
                      <a:gd name="T16" fmla="*/ 0 60000 65536"/>
                      <a:gd name="T17" fmla="*/ 0 60000 65536"/>
                      <a:gd name="T18" fmla="*/ 0 w 39"/>
                      <a:gd name="T19" fmla="*/ 0 h 58"/>
                      <a:gd name="T20" fmla="*/ 39 w 3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9" h="58">
                        <a:moveTo>
                          <a:pt x="35" y="57"/>
                        </a:moveTo>
                        <a:lnTo>
                          <a:pt x="35" y="57"/>
                        </a:lnTo>
                        <a:lnTo>
                          <a:pt x="0" y="48"/>
                        </a:lnTo>
                        <a:lnTo>
                          <a:pt x="0" y="0"/>
                        </a:lnTo>
                        <a:lnTo>
                          <a:pt x="38" y="8"/>
                        </a:lnTo>
                        <a:lnTo>
                          <a:pt x="35" y="5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9" name="Freeform 78"/>
                  <p:cNvSpPr>
                    <a:spLocks/>
                  </p:cNvSpPr>
                  <p:nvPr/>
                </p:nvSpPr>
                <p:spPr bwMode="auto">
                  <a:xfrm>
                    <a:off x="2272" y="2162"/>
                    <a:ext cx="126" cy="67"/>
                  </a:xfrm>
                  <a:custGeom>
                    <a:avLst/>
                    <a:gdLst>
                      <a:gd name="T0" fmla="*/ 39 w 126"/>
                      <a:gd name="T1" fmla="*/ 66 h 67"/>
                      <a:gd name="T2" fmla="*/ 39 w 126"/>
                      <a:gd name="T3" fmla="*/ 66 h 67"/>
                      <a:gd name="T4" fmla="*/ 0 w 126"/>
                      <a:gd name="T5" fmla="*/ 56 h 67"/>
                      <a:gd name="T6" fmla="*/ 91 w 126"/>
                      <a:gd name="T7" fmla="*/ 0 h 67"/>
                      <a:gd name="T8" fmla="*/ 125 w 126"/>
                      <a:gd name="T9" fmla="*/ 12 h 67"/>
                      <a:gd name="T10" fmla="*/ 39 w 126"/>
                      <a:gd name="T11" fmla="*/ 66 h 67"/>
                      <a:gd name="T12" fmla="*/ 0 60000 65536"/>
                      <a:gd name="T13" fmla="*/ 0 60000 65536"/>
                      <a:gd name="T14" fmla="*/ 0 60000 65536"/>
                      <a:gd name="T15" fmla="*/ 0 60000 65536"/>
                      <a:gd name="T16" fmla="*/ 0 60000 65536"/>
                      <a:gd name="T17" fmla="*/ 0 60000 65536"/>
                      <a:gd name="T18" fmla="*/ 0 w 126"/>
                      <a:gd name="T19" fmla="*/ 0 h 67"/>
                      <a:gd name="T20" fmla="*/ 126 w 126"/>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26" h="67">
                        <a:moveTo>
                          <a:pt x="39" y="66"/>
                        </a:moveTo>
                        <a:lnTo>
                          <a:pt x="39" y="66"/>
                        </a:lnTo>
                        <a:lnTo>
                          <a:pt x="0" y="56"/>
                        </a:lnTo>
                        <a:lnTo>
                          <a:pt x="91" y="0"/>
                        </a:lnTo>
                        <a:lnTo>
                          <a:pt x="125" y="12"/>
                        </a:lnTo>
                        <a:lnTo>
                          <a:pt x="39" y="6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7" name="Group 79"/>
                <p:cNvGrpSpPr>
                  <a:grpSpLocks/>
                </p:cNvGrpSpPr>
                <p:nvPr/>
              </p:nvGrpSpPr>
              <p:grpSpPr bwMode="auto">
                <a:xfrm>
                  <a:off x="2166" y="2228"/>
                  <a:ext cx="139" cy="118"/>
                  <a:chOff x="2166" y="2228"/>
                  <a:chExt cx="139" cy="118"/>
                </a:xfrm>
              </p:grpSpPr>
              <p:sp>
                <p:nvSpPr>
                  <p:cNvPr id="863311" name="Freeform 80"/>
                  <p:cNvSpPr>
                    <a:spLocks/>
                  </p:cNvSpPr>
                  <p:nvPr/>
                </p:nvSpPr>
                <p:spPr bwMode="auto">
                  <a:xfrm>
                    <a:off x="2209" y="2237"/>
                    <a:ext cx="96" cy="109"/>
                  </a:xfrm>
                  <a:custGeom>
                    <a:avLst/>
                    <a:gdLst>
                      <a:gd name="T0" fmla="*/ 0 w 96"/>
                      <a:gd name="T1" fmla="*/ 108 h 109"/>
                      <a:gd name="T2" fmla="*/ 0 w 96"/>
                      <a:gd name="T3" fmla="*/ 108 h 109"/>
                      <a:gd name="T4" fmla="*/ 0 w 96"/>
                      <a:gd name="T5" fmla="*/ 58 h 109"/>
                      <a:gd name="T6" fmla="*/ 95 w 96"/>
                      <a:gd name="T7" fmla="*/ 0 h 109"/>
                      <a:gd name="T8" fmla="*/ 92 w 96"/>
                      <a:gd name="T9" fmla="*/ 49 h 109"/>
                      <a:gd name="T10" fmla="*/ 0 w 96"/>
                      <a:gd name="T11" fmla="*/ 108 h 109"/>
                      <a:gd name="T12" fmla="*/ 0 60000 65536"/>
                      <a:gd name="T13" fmla="*/ 0 60000 65536"/>
                      <a:gd name="T14" fmla="*/ 0 60000 65536"/>
                      <a:gd name="T15" fmla="*/ 0 60000 65536"/>
                      <a:gd name="T16" fmla="*/ 0 60000 65536"/>
                      <a:gd name="T17" fmla="*/ 0 60000 65536"/>
                      <a:gd name="T18" fmla="*/ 0 w 96"/>
                      <a:gd name="T19" fmla="*/ 0 h 109"/>
                      <a:gd name="T20" fmla="*/ 96 w 96"/>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6" h="109">
                        <a:moveTo>
                          <a:pt x="0" y="108"/>
                        </a:moveTo>
                        <a:lnTo>
                          <a:pt x="0" y="108"/>
                        </a:lnTo>
                        <a:lnTo>
                          <a:pt x="0" y="58"/>
                        </a:lnTo>
                        <a:lnTo>
                          <a:pt x="95" y="0"/>
                        </a:lnTo>
                        <a:lnTo>
                          <a:pt x="92" y="49"/>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2" name="Freeform 81"/>
                  <p:cNvSpPr>
                    <a:spLocks/>
                  </p:cNvSpPr>
                  <p:nvPr/>
                </p:nvSpPr>
                <p:spPr bwMode="auto">
                  <a:xfrm>
                    <a:off x="2167" y="2285"/>
                    <a:ext cx="41" cy="61"/>
                  </a:xfrm>
                  <a:custGeom>
                    <a:avLst/>
                    <a:gdLst>
                      <a:gd name="T0" fmla="*/ 40 w 41"/>
                      <a:gd name="T1" fmla="*/ 60 h 61"/>
                      <a:gd name="T2" fmla="*/ 40 w 41"/>
                      <a:gd name="T3" fmla="*/ 60 h 61"/>
                      <a:gd name="T4" fmla="*/ 0 w 41"/>
                      <a:gd name="T5" fmla="*/ 51 h 61"/>
                      <a:gd name="T6" fmla="*/ 0 w 41"/>
                      <a:gd name="T7" fmla="*/ 0 h 61"/>
                      <a:gd name="T8" fmla="*/ 40 w 41"/>
                      <a:gd name="T9" fmla="*/ 11 h 61"/>
                      <a:gd name="T10" fmla="*/ 40 w 41"/>
                      <a:gd name="T11" fmla="*/ 60 h 61"/>
                      <a:gd name="T12" fmla="*/ 0 60000 65536"/>
                      <a:gd name="T13" fmla="*/ 0 60000 65536"/>
                      <a:gd name="T14" fmla="*/ 0 60000 65536"/>
                      <a:gd name="T15" fmla="*/ 0 60000 65536"/>
                      <a:gd name="T16" fmla="*/ 0 60000 65536"/>
                      <a:gd name="T17" fmla="*/ 0 60000 65536"/>
                      <a:gd name="T18" fmla="*/ 0 w 41"/>
                      <a:gd name="T19" fmla="*/ 0 h 61"/>
                      <a:gd name="T20" fmla="*/ 41 w 4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41" h="61">
                        <a:moveTo>
                          <a:pt x="40" y="60"/>
                        </a:moveTo>
                        <a:lnTo>
                          <a:pt x="40" y="60"/>
                        </a:lnTo>
                        <a:lnTo>
                          <a:pt x="0" y="51"/>
                        </a:lnTo>
                        <a:lnTo>
                          <a:pt x="0" y="0"/>
                        </a:lnTo>
                        <a:lnTo>
                          <a:pt x="40" y="11"/>
                        </a:lnTo>
                        <a:lnTo>
                          <a:pt x="40"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3" name="Freeform 82"/>
                  <p:cNvSpPr>
                    <a:spLocks/>
                  </p:cNvSpPr>
                  <p:nvPr/>
                </p:nvSpPr>
                <p:spPr bwMode="auto">
                  <a:xfrm>
                    <a:off x="2166" y="2228"/>
                    <a:ext cx="138" cy="67"/>
                  </a:xfrm>
                  <a:custGeom>
                    <a:avLst/>
                    <a:gdLst>
                      <a:gd name="T0" fmla="*/ 41 w 138"/>
                      <a:gd name="T1" fmla="*/ 66 h 67"/>
                      <a:gd name="T2" fmla="*/ 41 w 138"/>
                      <a:gd name="T3" fmla="*/ 66 h 67"/>
                      <a:gd name="T4" fmla="*/ 0 w 138"/>
                      <a:gd name="T5" fmla="*/ 54 h 67"/>
                      <a:gd name="T6" fmla="*/ 97 w 138"/>
                      <a:gd name="T7" fmla="*/ 0 h 67"/>
                      <a:gd name="T8" fmla="*/ 137 w 138"/>
                      <a:gd name="T9" fmla="*/ 9 h 67"/>
                      <a:gd name="T10" fmla="*/ 41 w 138"/>
                      <a:gd name="T11" fmla="*/ 66 h 67"/>
                      <a:gd name="T12" fmla="*/ 0 60000 65536"/>
                      <a:gd name="T13" fmla="*/ 0 60000 65536"/>
                      <a:gd name="T14" fmla="*/ 0 60000 65536"/>
                      <a:gd name="T15" fmla="*/ 0 60000 65536"/>
                      <a:gd name="T16" fmla="*/ 0 60000 65536"/>
                      <a:gd name="T17" fmla="*/ 0 60000 65536"/>
                      <a:gd name="T18" fmla="*/ 0 w 138"/>
                      <a:gd name="T19" fmla="*/ 0 h 67"/>
                      <a:gd name="T20" fmla="*/ 138 w 138"/>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38" h="67">
                        <a:moveTo>
                          <a:pt x="41" y="66"/>
                        </a:moveTo>
                        <a:lnTo>
                          <a:pt x="41" y="66"/>
                        </a:lnTo>
                        <a:lnTo>
                          <a:pt x="0" y="54"/>
                        </a:lnTo>
                        <a:lnTo>
                          <a:pt x="97" y="0"/>
                        </a:lnTo>
                        <a:lnTo>
                          <a:pt x="137" y="9"/>
                        </a:lnTo>
                        <a:lnTo>
                          <a:pt x="41" y="6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8" name="Group 83"/>
                <p:cNvGrpSpPr>
                  <a:grpSpLocks/>
                </p:cNvGrpSpPr>
                <p:nvPr/>
              </p:nvGrpSpPr>
              <p:grpSpPr bwMode="auto">
                <a:xfrm>
                  <a:off x="2053" y="2291"/>
                  <a:ext cx="150" cy="125"/>
                  <a:chOff x="2053" y="2291"/>
                  <a:chExt cx="150" cy="125"/>
                </a:xfrm>
              </p:grpSpPr>
              <p:sp>
                <p:nvSpPr>
                  <p:cNvPr id="863315" name="Freeform 84"/>
                  <p:cNvSpPr>
                    <a:spLocks/>
                  </p:cNvSpPr>
                  <p:nvPr/>
                </p:nvSpPr>
                <p:spPr bwMode="auto">
                  <a:xfrm>
                    <a:off x="2098" y="2301"/>
                    <a:ext cx="104" cy="115"/>
                  </a:xfrm>
                  <a:custGeom>
                    <a:avLst/>
                    <a:gdLst>
                      <a:gd name="T0" fmla="*/ 0 w 104"/>
                      <a:gd name="T1" fmla="*/ 114 h 115"/>
                      <a:gd name="T2" fmla="*/ 0 w 104"/>
                      <a:gd name="T3" fmla="*/ 114 h 115"/>
                      <a:gd name="T4" fmla="*/ 0 w 104"/>
                      <a:gd name="T5" fmla="*/ 61 h 115"/>
                      <a:gd name="T6" fmla="*/ 103 w 104"/>
                      <a:gd name="T7" fmla="*/ 0 h 115"/>
                      <a:gd name="T8" fmla="*/ 103 w 104"/>
                      <a:gd name="T9" fmla="*/ 52 h 115"/>
                      <a:gd name="T10" fmla="*/ 0 w 104"/>
                      <a:gd name="T11" fmla="*/ 114 h 115"/>
                      <a:gd name="T12" fmla="*/ 0 60000 65536"/>
                      <a:gd name="T13" fmla="*/ 0 60000 65536"/>
                      <a:gd name="T14" fmla="*/ 0 60000 65536"/>
                      <a:gd name="T15" fmla="*/ 0 60000 65536"/>
                      <a:gd name="T16" fmla="*/ 0 60000 65536"/>
                      <a:gd name="T17" fmla="*/ 0 60000 65536"/>
                      <a:gd name="T18" fmla="*/ 0 w 104"/>
                      <a:gd name="T19" fmla="*/ 0 h 115"/>
                      <a:gd name="T20" fmla="*/ 104 w 10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104" h="115">
                        <a:moveTo>
                          <a:pt x="0" y="114"/>
                        </a:moveTo>
                        <a:lnTo>
                          <a:pt x="0" y="114"/>
                        </a:lnTo>
                        <a:lnTo>
                          <a:pt x="0" y="61"/>
                        </a:lnTo>
                        <a:lnTo>
                          <a:pt x="103" y="0"/>
                        </a:lnTo>
                        <a:lnTo>
                          <a:pt x="103" y="52"/>
                        </a:lnTo>
                        <a:lnTo>
                          <a:pt x="0" y="114"/>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6" name="Freeform 85"/>
                  <p:cNvSpPr>
                    <a:spLocks/>
                  </p:cNvSpPr>
                  <p:nvPr/>
                </p:nvSpPr>
                <p:spPr bwMode="auto">
                  <a:xfrm>
                    <a:off x="2053" y="2355"/>
                    <a:ext cx="45" cy="61"/>
                  </a:xfrm>
                  <a:custGeom>
                    <a:avLst/>
                    <a:gdLst>
                      <a:gd name="T0" fmla="*/ 44 w 45"/>
                      <a:gd name="T1" fmla="*/ 60 h 61"/>
                      <a:gd name="T2" fmla="*/ 44 w 45"/>
                      <a:gd name="T3" fmla="*/ 60 h 61"/>
                      <a:gd name="T4" fmla="*/ 0 w 45"/>
                      <a:gd name="T5" fmla="*/ 53 h 61"/>
                      <a:gd name="T6" fmla="*/ 0 w 45"/>
                      <a:gd name="T7" fmla="*/ 0 h 61"/>
                      <a:gd name="T8" fmla="*/ 44 w 45"/>
                      <a:gd name="T9" fmla="*/ 8 h 61"/>
                      <a:gd name="T10" fmla="*/ 44 w 45"/>
                      <a:gd name="T11" fmla="*/ 60 h 61"/>
                      <a:gd name="T12" fmla="*/ 0 60000 65536"/>
                      <a:gd name="T13" fmla="*/ 0 60000 65536"/>
                      <a:gd name="T14" fmla="*/ 0 60000 65536"/>
                      <a:gd name="T15" fmla="*/ 0 60000 65536"/>
                      <a:gd name="T16" fmla="*/ 0 60000 65536"/>
                      <a:gd name="T17" fmla="*/ 0 60000 65536"/>
                      <a:gd name="T18" fmla="*/ 0 w 45"/>
                      <a:gd name="T19" fmla="*/ 0 h 61"/>
                      <a:gd name="T20" fmla="*/ 45 w 45"/>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45" h="61">
                        <a:moveTo>
                          <a:pt x="44" y="60"/>
                        </a:moveTo>
                        <a:lnTo>
                          <a:pt x="44" y="60"/>
                        </a:lnTo>
                        <a:lnTo>
                          <a:pt x="0" y="53"/>
                        </a:lnTo>
                        <a:lnTo>
                          <a:pt x="0" y="0"/>
                        </a:lnTo>
                        <a:lnTo>
                          <a:pt x="44" y="8"/>
                        </a:lnTo>
                        <a:lnTo>
                          <a:pt x="44"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7" name="Freeform 86"/>
                  <p:cNvSpPr>
                    <a:spLocks/>
                  </p:cNvSpPr>
                  <p:nvPr/>
                </p:nvSpPr>
                <p:spPr bwMode="auto">
                  <a:xfrm>
                    <a:off x="2053" y="2291"/>
                    <a:ext cx="150" cy="72"/>
                  </a:xfrm>
                  <a:custGeom>
                    <a:avLst/>
                    <a:gdLst>
                      <a:gd name="T0" fmla="*/ 45 w 150"/>
                      <a:gd name="T1" fmla="*/ 71 h 72"/>
                      <a:gd name="T2" fmla="*/ 45 w 150"/>
                      <a:gd name="T3" fmla="*/ 71 h 72"/>
                      <a:gd name="T4" fmla="*/ 0 w 150"/>
                      <a:gd name="T5" fmla="*/ 62 h 72"/>
                      <a:gd name="T6" fmla="*/ 107 w 150"/>
                      <a:gd name="T7" fmla="*/ 0 h 72"/>
                      <a:gd name="T8" fmla="*/ 149 w 150"/>
                      <a:gd name="T9" fmla="*/ 8 h 72"/>
                      <a:gd name="T10" fmla="*/ 45 w 150"/>
                      <a:gd name="T11" fmla="*/ 71 h 72"/>
                      <a:gd name="T12" fmla="*/ 0 60000 65536"/>
                      <a:gd name="T13" fmla="*/ 0 60000 65536"/>
                      <a:gd name="T14" fmla="*/ 0 60000 65536"/>
                      <a:gd name="T15" fmla="*/ 0 60000 65536"/>
                      <a:gd name="T16" fmla="*/ 0 60000 65536"/>
                      <a:gd name="T17" fmla="*/ 0 60000 65536"/>
                      <a:gd name="T18" fmla="*/ 0 w 150"/>
                      <a:gd name="T19" fmla="*/ 0 h 72"/>
                      <a:gd name="T20" fmla="*/ 150 w 15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150" h="72">
                        <a:moveTo>
                          <a:pt x="45" y="71"/>
                        </a:moveTo>
                        <a:lnTo>
                          <a:pt x="45" y="71"/>
                        </a:lnTo>
                        <a:lnTo>
                          <a:pt x="0" y="62"/>
                        </a:lnTo>
                        <a:lnTo>
                          <a:pt x="107" y="0"/>
                        </a:lnTo>
                        <a:lnTo>
                          <a:pt x="149" y="8"/>
                        </a:lnTo>
                        <a:lnTo>
                          <a:pt x="45" y="7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18" name="Freeform 87"/>
                <p:cNvSpPr>
                  <a:spLocks/>
                </p:cNvSpPr>
                <p:nvPr/>
              </p:nvSpPr>
              <p:spPr bwMode="auto">
                <a:xfrm>
                  <a:off x="2484" y="2115"/>
                  <a:ext cx="17" cy="49"/>
                </a:xfrm>
                <a:custGeom>
                  <a:avLst/>
                  <a:gdLst>
                    <a:gd name="T0" fmla="*/ 0 w 17"/>
                    <a:gd name="T1" fmla="*/ 48 h 49"/>
                    <a:gd name="T2" fmla="*/ 0 w 17"/>
                    <a:gd name="T3" fmla="*/ 48 h 49"/>
                    <a:gd name="T4" fmla="*/ 0 w 17"/>
                    <a:gd name="T5" fmla="*/ 24 h 49"/>
                    <a:gd name="T6" fmla="*/ 4 w 17"/>
                    <a:gd name="T7" fmla="*/ 6 h 49"/>
                    <a:gd name="T8" fmla="*/ 4 w 17"/>
                    <a:gd name="T9" fmla="*/ 0 h 49"/>
                    <a:gd name="T10" fmla="*/ 11 w 17"/>
                    <a:gd name="T11" fmla="*/ 0 h 49"/>
                    <a:gd name="T12" fmla="*/ 16 w 17"/>
                    <a:gd name="T13" fmla="*/ 0 h 49"/>
                    <a:gd name="T14" fmla="*/ 11 w 17"/>
                    <a:gd name="T15" fmla="*/ 20 h 49"/>
                    <a:gd name="T16" fmla="*/ 11 w 17"/>
                    <a:gd name="T17" fmla="*/ 36 h 49"/>
                    <a:gd name="T18" fmla="*/ 11 w 17"/>
                    <a:gd name="T19" fmla="*/ 45 h 49"/>
                    <a:gd name="T20" fmla="*/ 4 w 17"/>
                    <a:gd name="T21" fmla="*/ 45 h 49"/>
                    <a:gd name="T22" fmla="*/ 0 w 17"/>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9"/>
                    <a:gd name="T38" fmla="*/ 17 w 17"/>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9">
                      <a:moveTo>
                        <a:pt x="0" y="48"/>
                      </a:moveTo>
                      <a:lnTo>
                        <a:pt x="0" y="48"/>
                      </a:lnTo>
                      <a:lnTo>
                        <a:pt x="0" y="24"/>
                      </a:lnTo>
                      <a:lnTo>
                        <a:pt x="4" y="6"/>
                      </a:lnTo>
                      <a:lnTo>
                        <a:pt x="4" y="0"/>
                      </a:lnTo>
                      <a:lnTo>
                        <a:pt x="11" y="0"/>
                      </a:lnTo>
                      <a:lnTo>
                        <a:pt x="16" y="0"/>
                      </a:lnTo>
                      <a:lnTo>
                        <a:pt x="11" y="20"/>
                      </a:lnTo>
                      <a:lnTo>
                        <a:pt x="11" y="36"/>
                      </a:lnTo>
                      <a:lnTo>
                        <a:pt x="11" y="45"/>
                      </a:lnTo>
                      <a:lnTo>
                        <a:pt x="4" y="45"/>
                      </a:lnTo>
                      <a:lnTo>
                        <a:pt x="0" y="4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9" name="Freeform 88"/>
                <p:cNvSpPr>
                  <a:spLocks/>
                </p:cNvSpPr>
                <p:nvPr/>
              </p:nvSpPr>
              <p:spPr bwMode="auto">
                <a:xfrm>
                  <a:off x="2098" y="2086"/>
                  <a:ext cx="428" cy="279"/>
                </a:xfrm>
                <a:custGeom>
                  <a:avLst/>
                  <a:gdLst>
                    <a:gd name="T0" fmla="*/ 427 w 428"/>
                    <a:gd name="T1" fmla="*/ 0 h 279"/>
                    <a:gd name="T2" fmla="*/ 427 w 428"/>
                    <a:gd name="T3" fmla="*/ 0 h 279"/>
                    <a:gd name="T4" fmla="*/ 0 w 428"/>
                    <a:gd name="T5" fmla="*/ 271 h 279"/>
                    <a:gd name="T6" fmla="*/ 0 w 428"/>
                    <a:gd name="T7" fmla="*/ 278 h 279"/>
                    <a:gd name="T8" fmla="*/ 427 w 428"/>
                    <a:gd name="T9" fmla="*/ 6 h 279"/>
                    <a:gd name="T10" fmla="*/ 427 w 428"/>
                    <a:gd name="T11" fmla="*/ 0 h 279"/>
                    <a:gd name="T12" fmla="*/ 0 60000 65536"/>
                    <a:gd name="T13" fmla="*/ 0 60000 65536"/>
                    <a:gd name="T14" fmla="*/ 0 60000 65536"/>
                    <a:gd name="T15" fmla="*/ 0 60000 65536"/>
                    <a:gd name="T16" fmla="*/ 0 60000 65536"/>
                    <a:gd name="T17" fmla="*/ 0 60000 65536"/>
                    <a:gd name="T18" fmla="*/ 0 w 428"/>
                    <a:gd name="T19" fmla="*/ 0 h 279"/>
                    <a:gd name="T20" fmla="*/ 428 w 428"/>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428" h="279">
                      <a:moveTo>
                        <a:pt x="427" y="0"/>
                      </a:moveTo>
                      <a:lnTo>
                        <a:pt x="427" y="0"/>
                      </a:lnTo>
                      <a:lnTo>
                        <a:pt x="0" y="271"/>
                      </a:lnTo>
                      <a:lnTo>
                        <a:pt x="0" y="278"/>
                      </a:lnTo>
                      <a:lnTo>
                        <a:pt x="427" y="6"/>
                      </a:lnTo>
                      <a:lnTo>
                        <a:pt x="427"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0" name="Freeform 89"/>
                <p:cNvSpPr>
                  <a:spLocks/>
                </p:cNvSpPr>
                <p:nvPr/>
              </p:nvSpPr>
              <p:spPr bwMode="auto">
                <a:xfrm>
                  <a:off x="2396" y="2173"/>
                  <a:ext cx="17" cy="52"/>
                </a:xfrm>
                <a:custGeom>
                  <a:avLst/>
                  <a:gdLst>
                    <a:gd name="T0" fmla="*/ 0 w 17"/>
                    <a:gd name="T1" fmla="*/ 51 h 52"/>
                    <a:gd name="T2" fmla="*/ 0 w 17"/>
                    <a:gd name="T3" fmla="*/ 51 h 52"/>
                    <a:gd name="T4" fmla="*/ 0 w 17"/>
                    <a:gd name="T5" fmla="*/ 42 h 52"/>
                    <a:gd name="T6" fmla="*/ 0 w 17"/>
                    <a:gd name="T7" fmla="*/ 26 h 52"/>
                    <a:gd name="T8" fmla="*/ 0 w 17"/>
                    <a:gd name="T9" fmla="*/ 15 h 52"/>
                    <a:gd name="T10" fmla="*/ 4 w 17"/>
                    <a:gd name="T11" fmla="*/ 8 h 52"/>
                    <a:gd name="T12" fmla="*/ 4 w 17"/>
                    <a:gd name="T13" fmla="*/ 6 h 52"/>
                    <a:gd name="T14" fmla="*/ 4 w 17"/>
                    <a:gd name="T15" fmla="*/ 2 h 52"/>
                    <a:gd name="T16" fmla="*/ 4 w 17"/>
                    <a:gd name="T17" fmla="*/ 0 h 52"/>
                    <a:gd name="T18" fmla="*/ 11 w 17"/>
                    <a:gd name="T19" fmla="*/ 0 h 52"/>
                    <a:gd name="T20" fmla="*/ 16 w 17"/>
                    <a:gd name="T21" fmla="*/ 0 h 52"/>
                    <a:gd name="T22" fmla="*/ 16 w 17"/>
                    <a:gd name="T23" fmla="*/ 24 h 52"/>
                    <a:gd name="T24" fmla="*/ 11 w 17"/>
                    <a:gd name="T25" fmla="*/ 39 h 52"/>
                    <a:gd name="T26" fmla="*/ 11 w 17"/>
                    <a:gd name="T27" fmla="*/ 44 h 52"/>
                    <a:gd name="T28" fmla="*/ 11 w 17"/>
                    <a:gd name="T29" fmla="*/ 48 h 52"/>
                    <a:gd name="T30" fmla="*/ 4 w 17"/>
                    <a:gd name="T31" fmla="*/ 48 h 52"/>
                    <a:gd name="T32" fmla="*/ 0 w 17"/>
                    <a:gd name="T33" fmla="*/ 48 h 52"/>
                    <a:gd name="T34" fmla="*/ 0 w 17"/>
                    <a:gd name="T35" fmla="*/ 51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2"/>
                    <a:gd name="T56" fmla="*/ 17 w 17"/>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2">
                      <a:moveTo>
                        <a:pt x="0" y="51"/>
                      </a:moveTo>
                      <a:lnTo>
                        <a:pt x="0" y="51"/>
                      </a:lnTo>
                      <a:lnTo>
                        <a:pt x="0" y="42"/>
                      </a:lnTo>
                      <a:lnTo>
                        <a:pt x="0" y="26"/>
                      </a:lnTo>
                      <a:lnTo>
                        <a:pt x="0" y="15"/>
                      </a:lnTo>
                      <a:lnTo>
                        <a:pt x="4" y="8"/>
                      </a:lnTo>
                      <a:lnTo>
                        <a:pt x="4" y="6"/>
                      </a:lnTo>
                      <a:lnTo>
                        <a:pt x="4" y="2"/>
                      </a:lnTo>
                      <a:lnTo>
                        <a:pt x="4" y="0"/>
                      </a:lnTo>
                      <a:lnTo>
                        <a:pt x="11" y="0"/>
                      </a:lnTo>
                      <a:lnTo>
                        <a:pt x="16" y="0"/>
                      </a:lnTo>
                      <a:lnTo>
                        <a:pt x="16" y="24"/>
                      </a:lnTo>
                      <a:lnTo>
                        <a:pt x="11" y="39"/>
                      </a:lnTo>
                      <a:lnTo>
                        <a:pt x="11" y="44"/>
                      </a:lnTo>
                      <a:lnTo>
                        <a:pt x="11" y="48"/>
                      </a:lnTo>
                      <a:lnTo>
                        <a:pt x="4" y="48"/>
                      </a:lnTo>
                      <a:lnTo>
                        <a:pt x="0" y="48"/>
                      </a:lnTo>
                      <a:lnTo>
                        <a:pt x="0" y="51"/>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1" name="Freeform 90"/>
                <p:cNvSpPr>
                  <a:spLocks/>
                </p:cNvSpPr>
                <p:nvPr/>
              </p:nvSpPr>
              <p:spPr bwMode="auto">
                <a:xfrm>
                  <a:off x="2304" y="2233"/>
                  <a:ext cx="17" cy="56"/>
                </a:xfrm>
                <a:custGeom>
                  <a:avLst/>
                  <a:gdLst>
                    <a:gd name="T0" fmla="*/ 0 w 17"/>
                    <a:gd name="T1" fmla="*/ 55 h 56"/>
                    <a:gd name="T2" fmla="*/ 0 w 17"/>
                    <a:gd name="T3" fmla="*/ 55 h 56"/>
                    <a:gd name="T4" fmla="*/ 0 w 17"/>
                    <a:gd name="T5" fmla="*/ 27 h 56"/>
                    <a:gd name="T6" fmla="*/ 0 w 17"/>
                    <a:gd name="T7" fmla="*/ 18 h 56"/>
                    <a:gd name="T8" fmla="*/ 0 w 17"/>
                    <a:gd name="T9" fmla="*/ 9 h 56"/>
                    <a:gd name="T10" fmla="*/ 0 w 17"/>
                    <a:gd name="T11" fmla="*/ 2 h 56"/>
                    <a:gd name="T12" fmla="*/ 4 w 17"/>
                    <a:gd name="T13" fmla="*/ 0 h 56"/>
                    <a:gd name="T14" fmla="*/ 11 w 17"/>
                    <a:gd name="T15" fmla="*/ 0 h 56"/>
                    <a:gd name="T16" fmla="*/ 16 w 17"/>
                    <a:gd name="T17" fmla="*/ 0 h 56"/>
                    <a:gd name="T18" fmla="*/ 11 w 17"/>
                    <a:gd name="T19" fmla="*/ 24 h 56"/>
                    <a:gd name="T20" fmla="*/ 11 w 17"/>
                    <a:gd name="T21" fmla="*/ 39 h 56"/>
                    <a:gd name="T22" fmla="*/ 11 w 17"/>
                    <a:gd name="T23" fmla="*/ 48 h 56"/>
                    <a:gd name="T24" fmla="*/ 4 w 17"/>
                    <a:gd name="T25" fmla="*/ 48 h 56"/>
                    <a:gd name="T26" fmla="*/ 4 w 17"/>
                    <a:gd name="T27" fmla="*/ 52 h 56"/>
                    <a:gd name="T28" fmla="*/ 0 w 17"/>
                    <a:gd name="T29" fmla="*/ 52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0" y="27"/>
                      </a:lnTo>
                      <a:lnTo>
                        <a:pt x="0" y="18"/>
                      </a:lnTo>
                      <a:lnTo>
                        <a:pt x="0" y="9"/>
                      </a:lnTo>
                      <a:lnTo>
                        <a:pt x="0" y="2"/>
                      </a:lnTo>
                      <a:lnTo>
                        <a:pt x="4" y="0"/>
                      </a:lnTo>
                      <a:lnTo>
                        <a:pt x="11" y="0"/>
                      </a:lnTo>
                      <a:lnTo>
                        <a:pt x="16" y="0"/>
                      </a:lnTo>
                      <a:lnTo>
                        <a:pt x="11" y="24"/>
                      </a:lnTo>
                      <a:lnTo>
                        <a:pt x="11" y="39"/>
                      </a:lnTo>
                      <a:lnTo>
                        <a:pt x="11" y="48"/>
                      </a:lnTo>
                      <a:lnTo>
                        <a:pt x="4" y="48"/>
                      </a:lnTo>
                      <a:lnTo>
                        <a:pt x="4" y="52"/>
                      </a:lnTo>
                      <a:lnTo>
                        <a:pt x="0" y="52"/>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2" name="Freeform 91"/>
                <p:cNvSpPr>
                  <a:spLocks/>
                </p:cNvSpPr>
                <p:nvPr/>
              </p:nvSpPr>
              <p:spPr bwMode="auto">
                <a:xfrm>
                  <a:off x="2202" y="2298"/>
                  <a:ext cx="17" cy="55"/>
                </a:xfrm>
                <a:custGeom>
                  <a:avLst/>
                  <a:gdLst>
                    <a:gd name="T0" fmla="*/ 0 w 17"/>
                    <a:gd name="T1" fmla="*/ 54 h 55"/>
                    <a:gd name="T2" fmla="*/ 0 w 17"/>
                    <a:gd name="T3" fmla="*/ 54 h 55"/>
                    <a:gd name="T4" fmla="*/ 0 w 17"/>
                    <a:gd name="T5" fmla="*/ 45 h 55"/>
                    <a:gd name="T6" fmla="*/ 0 w 17"/>
                    <a:gd name="T7" fmla="*/ 27 h 55"/>
                    <a:gd name="T8" fmla="*/ 0 w 17"/>
                    <a:gd name="T9" fmla="*/ 18 h 55"/>
                    <a:gd name="T10" fmla="*/ 0 w 17"/>
                    <a:gd name="T11" fmla="*/ 9 h 55"/>
                    <a:gd name="T12" fmla="*/ 0 w 17"/>
                    <a:gd name="T13" fmla="*/ 6 h 55"/>
                    <a:gd name="T14" fmla="*/ 4 w 17"/>
                    <a:gd name="T15" fmla="*/ 2 h 55"/>
                    <a:gd name="T16" fmla="*/ 4 w 17"/>
                    <a:gd name="T17" fmla="*/ 0 h 55"/>
                    <a:gd name="T18" fmla="*/ 11 w 17"/>
                    <a:gd name="T19" fmla="*/ 0 h 55"/>
                    <a:gd name="T20" fmla="*/ 16 w 17"/>
                    <a:gd name="T21" fmla="*/ 0 h 55"/>
                    <a:gd name="T22" fmla="*/ 16 w 17"/>
                    <a:gd name="T23" fmla="*/ 24 h 55"/>
                    <a:gd name="T24" fmla="*/ 16 w 17"/>
                    <a:gd name="T25" fmla="*/ 42 h 55"/>
                    <a:gd name="T26" fmla="*/ 16 w 17"/>
                    <a:gd name="T27" fmla="*/ 45 h 55"/>
                    <a:gd name="T28" fmla="*/ 16 w 17"/>
                    <a:gd name="T29" fmla="*/ 47 h 55"/>
                    <a:gd name="T30" fmla="*/ 16 w 17"/>
                    <a:gd name="T31" fmla="*/ 51 h 55"/>
                    <a:gd name="T32" fmla="*/ 11 w 17"/>
                    <a:gd name="T33" fmla="*/ 51 h 55"/>
                    <a:gd name="T34" fmla="*/ 4 w 17"/>
                    <a:gd name="T35" fmla="*/ 51 h 55"/>
                    <a:gd name="T36" fmla="*/ 4 w 17"/>
                    <a:gd name="T37" fmla="*/ 54 h 55"/>
                    <a:gd name="T38" fmla="*/ 0 w 17"/>
                    <a:gd name="T39" fmla="*/ 54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55"/>
                    <a:gd name="T62" fmla="*/ 17 w 17"/>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55">
                      <a:moveTo>
                        <a:pt x="0" y="54"/>
                      </a:moveTo>
                      <a:lnTo>
                        <a:pt x="0" y="54"/>
                      </a:lnTo>
                      <a:lnTo>
                        <a:pt x="0" y="45"/>
                      </a:lnTo>
                      <a:lnTo>
                        <a:pt x="0" y="27"/>
                      </a:lnTo>
                      <a:lnTo>
                        <a:pt x="0" y="18"/>
                      </a:lnTo>
                      <a:lnTo>
                        <a:pt x="0" y="9"/>
                      </a:lnTo>
                      <a:lnTo>
                        <a:pt x="0" y="6"/>
                      </a:lnTo>
                      <a:lnTo>
                        <a:pt x="4" y="2"/>
                      </a:lnTo>
                      <a:lnTo>
                        <a:pt x="4" y="0"/>
                      </a:lnTo>
                      <a:lnTo>
                        <a:pt x="11" y="0"/>
                      </a:lnTo>
                      <a:lnTo>
                        <a:pt x="16" y="0"/>
                      </a:lnTo>
                      <a:lnTo>
                        <a:pt x="16" y="24"/>
                      </a:lnTo>
                      <a:lnTo>
                        <a:pt x="16" y="42"/>
                      </a:lnTo>
                      <a:lnTo>
                        <a:pt x="16" y="45"/>
                      </a:lnTo>
                      <a:lnTo>
                        <a:pt x="16" y="47"/>
                      </a:lnTo>
                      <a:lnTo>
                        <a:pt x="16" y="51"/>
                      </a:lnTo>
                      <a:lnTo>
                        <a:pt x="11" y="51"/>
                      </a:lnTo>
                      <a:lnTo>
                        <a:pt x="4" y="51"/>
                      </a:lnTo>
                      <a:lnTo>
                        <a:pt x="4" y="54"/>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9" name="Group 92"/>
                <p:cNvGrpSpPr>
                  <a:grpSpLocks/>
                </p:cNvGrpSpPr>
                <p:nvPr/>
              </p:nvGrpSpPr>
              <p:grpSpPr bwMode="auto">
                <a:xfrm>
                  <a:off x="2417" y="2026"/>
                  <a:ext cx="113" cy="109"/>
                  <a:chOff x="2417" y="2026"/>
                  <a:chExt cx="113" cy="109"/>
                </a:xfrm>
              </p:grpSpPr>
              <p:sp>
                <p:nvSpPr>
                  <p:cNvPr id="863324" name="Freeform 93"/>
                  <p:cNvSpPr>
                    <a:spLocks/>
                  </p:cNvSpPr>
                  <p:nvPr/>
                </p:nvSpPr>
                <p:spPr bwMode="auto">
                  <a:xfrm>
                    <a:off x="2449" y="2039"/>
                    <a:ext cx="81" cy="96"/>
                  </a:xfrm>
                  <a:custGeom>
                    <a:avLst/>
                    <a:gdLst>
                      <a:gd name="T0" fmla="*/ 0 w 81"/>
                      <a:gd name="T1" fmla="*/ 95 h 96"/>
                      <a:gd name="T2" fmla="*/ 0 w 81"/>
                      <a:gd name="T3" fmla="*/ 95 h 96"/>
                      <a:gd name="T4" fmla="*/ 2 w 81"/>
                      <a:gd name="T5" fmla="*/ 45 h 96"/>
                      <a:gd name="T6" fmla="*/ 80 w 81"/>
                      <a:gd name="T7" fmla="*/ 0 h 96"/>
                      <a:gd name="T8" fmla="*/ 77 w 81"/>
                      <a:gd name="T9" fmla="*/ 49 h 96"/>
                      <a:gd name="T10" fmla="*/ 0 w 81"/>
                      <a:gd name="T11" fmla="*/ 95 h 96"/>
                      <a:gd name="T12" fmla="*/ 0 60000 65536"/>
                      <a:gd name="T13" fmla="*/ 0 60000 65536"/>
                      <a:gd name="T14" fmla="*/ 0 60000 65536"/>
                      <a:gd name="T15" fmla="*/ 0 60000 65536"/>
                      <a:gd name="T16" fmla="*/ 0 60000 65536"/>
                      <a:gd name="T17" fmla="*/ 0 60000 65536"/>
                      <a:gd name="T18" fmla="*/ 0 w 81"/>
                      <a:gd name="T19" fmla="*/ 0 h 96"/>
                      <a:gd name="T20" fmla="*/ 81 w 81"/>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81" h="96">
                        <a:moveTo>
                          <a:pt x="0" y="95"/>
                        </a:moveTo>
                        <a:lnTo>
                          <a:pt x="0" y="95"/>
                        </a:lnTo>
                        <a:lnTo>
                          <a:pt x="2" y="45"/>
                        </a:lnTo>
                        <a:lnTo>
                          <a:pt x="80" y="0"/>
                        </a:lnTo>
                        <a:lnTo>
                          <a:pt x="77" y="49"/>
                        </a:lnTo>
                        <a:lnTo>
                          <a:pt x="0" y="95"/>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5" name="Freeform 94"/>
                  <p:cNvSpPr>
                    <a:spLocks/>
                  </p:cNvSpPr>
                  <p:nvPr/>
                </p:nvSpPr>
                <p:spPr bwMode="auto">
                  <a:xfrm>
                    <a:off x="2417" y="2073"/>
                    <a:ext cx="33" cy="62"/>
                  </a:xfrm>
                  <a:custGeom>
                    <a:avLst/>
                    <a:gdLst>
                      <a:gd name="T0" fmla="*/ 29 w 33"/>
                      <a:gd name="T1" fmla="*/ 61 h 62"/>
                      <a:gd name="T2" fmla="*/ 29 w 33"/>
                      <a:gd name="T3" fmla="*/ 61 h 62"/>
                      <a:gd name="T4" fmla="*/ 0 w 33"/>
                      <a:gd name="T5" fmla="*/ 48 h 62"/>
                      <a:gd name="T6" fmla="*/ 0 w 33"/>
                      <a:gd name="T7" fmla="*/ 0 h 62"/>
                      <a:gd name="T8" fmla="*/ 32 w 33"/>
                      <a:gd name="T9" fmla="*/ 12 h 62"/>
                      <a:gd name="T10" fmla="*/ 29 w 33"/>
                      <a:gd name="T11" fmla="*/ 61 h 62"/>
                      <a:gd name="T12" fmla="*/ 0 60000 65536"/>
                      <a:gd name="T13" fmla="*/ 0 60000 65536"/>
                      <a:gd name="T14" fmla="*/ 0 60000 65536"/>
                      <a:gd name="T15" fmla="*/ 0 60000 65536"/>
                      <a:gd name="T16" fmla="*/ 0 60000 65536"/>
                      <a:gd name="T17" fmla="*/ 0 60000 65536"/>
                      <a:gd name="T18" fmla="*/ 0 w 33"/>
                      <a:gd name="T19" fmla="*/ 0 h 62"/>
                      <a:gd name="T20" fmla="*/ 33 w 33"/>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33" h="62">
                        <a:moveTo>
                          <a:pt x="29" y="61"/>
                        </a:moveTo>
                        <a:lnTo>
                          <a:pt x="29" y="61"/>
                        </a:lnTo>
                        <a:lnTo>
                          <a:pt x="0" y="48"/>
                        </a:lnTo>
                        <a:lnTo>
                          <a:pt x="0" y="0"/>
                        </a:lnTo>
                        <a:lnTo>
                          <a:pt x="32" y="12"/>
                        </a:lnTo>
                        <a:lnTo>
                          <a:pt x="29" y="61"/>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6" name="Freeform 95"/>
                  <p:cNvSpPr>
                    <a:spLocks/>
                  </p:cNvSpPr>
                  <p:nvPr/>
                </p:nvSpPr>
                <p:spPr bwMode="auto">
                  <a:xfrm>
                    <a:off x="2417" y="2026"/>
                    <a:ext cx="113" cy="58"/>
                  </a:xfrm>
                  <a:custGeom>
                    <a:avLst/>
                    <a:gdLst>
                      <a:gd name="T0" fmla="*/ 33 w 113"/>
                      <a:gd name="T1" fmla="*/ 57 h 58"/>
                      <a:gd name="T2" fmla="*/ 33 w 113"/>
                      <a:gd name="T3" fmla="*/ 57 h 58"/>
                      <a:gd name="T4" fmla="*/ 0 w 113"/>
                      <a:gd name="T5" fmla="*/ 45 h 58"/>
                      <a:gd name="T6" fmla="*/ 84 w 113"/>
                      <a:gd name="T7" fmla="*/ 0 h 58"/>
                      <a:gd name="T8" fmla="*/ 112 w 113"/>
                      <a:gd name="T9" fmla="*/ 11 h 58"/>
                      <a:gd name="T10" fmla="*/ 33 w 113"/>
                      <a:gd name="T11" fmla="*/ 57 h 58"/>
                      <a:gd name="T12" fmla="*/ 0 60000 65536"/>
                      <a:gd name="T13" fmla="*/ 0 60000 65536"/>
                      <a:gd name="T14" fmla="*/ 0 60000 65536"/>
                      <a:gd name="T15" fmla="*/ 0 60000 65536"/>
                      <a:gd name="T16" fmla="*/ 0 60000 65536"/>
                      <a:gd name="T17" fmla="*/ 0 60000 65536"/>
                      <a:gd name="T18" fmla="*/ 0 w 113"/>
                      <a:gd name="T19" fmla="*/ 0 h 58"/>
                      <a:gd name="T20" fmla="*/ 113 w 11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3" h="58">
                        <a:moveTo>
                          <a:pt x="33" y="57"/>
                        </a:moveTo>
                        <a:lnTo>
                          <a:pt x="33" y="57"/>
                        </a:lnTo>
                        <a:lnTo>
                          <a:pt x="0" y="45"/>
                        </a:lnTo>
                        <a:lnTo>
                          <a:pt x="84" y="0"/>
                        </a:lnTo>
                        <a:lnTo>
                          <a:pt x="112" y="11"/>
                        </a:lnTo>
                        <a:lnTo>
                          <a:pt x="33" y="5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0" name="Group 96"/>
                <p:cNvGrpSpPr>
                  <a:grpSpLocks/>
                </p:cNvGrpSpPr>
                <p:nvPr/>
              </p:nvGrpSpPr>
              <p:grpSpPr bwMode="auto">
                <a:xfrm>
                  <a:off x="2321" y="2081"/>
                  <a:ext cx="123" cy="112"/>
                  <a:chOff x="2321" y="2081"/>
                  <a:chExt cx="123" cy="112"/>
                </a:xfrm>
              </p:grpSpPr>
              <p:sp>
                <p:nvSpPr>
                  <p:cNvPr id="863328" name="Freeform 97"/>
                  <p:cNvSpPr>
                    <a:spLocks/>
                  </p:cNvSpPr>
                  <p:nvPr/>
                </p:nvSpPr>
                <p:spPr bwMode="auto">
                  <a:xfrm>
                    <a:off x="2358" y="2093"/>
                    <a:ext cx="86" cy="100"/>
                  </a:xfrm>
                  <a:custGeom>
                    <a:avLst/>
                    <a:gdLst>
                      <a:gd name="T0" fmla="*/ 0 w 86"/>
                      <a:gd name="T1" fmla="*/ 99 h 100"/>
                      <a:gd name="T2" fmla="*/ 0 w 86"/>
                      <a:gd name="T3" fmla="*/ 99 h 100"/>
                      <a:gd name="T4" fmla="*/ 2 w 86"/>
                      <a:gd name="T5" fmla="*/ 49 h 100"/>
                      <a:gd name="T6" fmla="*/ 85 w 86"/>
                      <a:gd name="T7" fmla="*/ 0 h 100"/>
                      <a:gd name="T8" fmla="*/ 82 w 86"/>
                      <a:gd name="T9" fmla="*/ 49 h 100"/>
                      <a:gd name="T10" fmla="*/ 0 w 86"/>
                      <a:gd name="T11" fmla="*/ 99 h 100"/>
                      <a:gd name="T12" fmla="*/ 0 60000 65536"/>
                      <a:gd name="T13" fmla="*/ 0 60000 65536"/>
                      <a:gd name="T14" fmla="*/ 0 60000 65536"/>
                      <a:gd name="T15" fmla="*/ 0 60000 65536"/>
                      <a:gd name="T16" fmla="*/ 0 60000 65536"/>
                      <a:gd name="T17" fmla="*/ 0 60000 65536"/>
                      <a:gd name="T18" fmla="*/ 0 w 86"/>
                      <a:gd name="T19" fmla="*/ 0 h 100"/>
                      <a:gd name="T20" fmla="*/ 86 w 86"/>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6" h="100">
                        <a:moveTo>
                          <a:pt x="0" y="99"/>
                        </a:moveTo>
                        <a:lnTo>
                          <a:pt x="0" y="99"/>
                        </a:lnTo>
                        <a:lnTo>
                          <a:pt x="2" y="49"/>
                        </a:lnTo>
                        <a:lnTo>
                          <a:pt x="85" y="0"/>
                        </a:lnTo>
                        <a:lnTo>
                          <a:pt x="82" y="49"/>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9" name="Freeform 98"/>
                  <p:cNvSpPr>
                    <a:spLocks/>
                  </p:cNvSpPr>
                  <p:nvPr/>
                </p:nvSpPr>
                <p:spPr bwMode="auto">
                  <a:xfrm>
                    <a:off x="2321" y="2132"/>
                    <a:ext cx="38" cy="61"/>
                  </a:xfrm>
                  <a:custGeom>
                    <a:avLst/>
                    <a:gdLst>
                      <a:gd name="T0" fmla="*/ 34 w 38"/>
                      <a:gd name="T1" fmla="*/ 60 h 61"/>
                      <a:gd name="T2" fmla="*/ 34 w 38"/>
                      <a:gd name="T3" fmla="*/ 60 h 61"/>
                      <a:gd name="T4" fmla="*/ 0 w 38"/>
                      <a:gd name="T5" fmla="*/ 48 h 61"/>
                      <a:gd name="T6" fmla="*/ 2 w 38"/>
                      <a:gd name="T7" fmla="*/ 0 h 61"/>
                      <a:gd name="T8" fmla="*/ 37 w 38"/>
                      <a:gd name="T9" fmla="*/ 11 h 61"/>
                      <a:gd name="T10" fmla="*/ 34 w 38"/>
                      <a:gd name="T11" fmla="*/ 60 h 61"/>
                      <a:gd name="T12" fmla="*/ 0 60000 65536"/>
                      <a:gd name="T13" fmla="*/ 0 60000 65536"/>
                      <a:gd name="T14" fmla="*/ 0 60000 65536"/>
                      <a:gd name="T15" fmla="*/ 0 60000 65536"/>
                      <a:gd name="T16" fmla="*/ 0 60000 65536"/>
                      <a:gd name="T17" fmla="*/ 0 60000 65536"/>
                      <a:gd name="T18" fmla="*/ 0 w 38"/>
                      <a:gd name="T19" fmla="*/ 0 h 61"/>
                      <a:gd name="T20" fmla="*/ 38 w 38"/>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8" h="61">
                        <a:moveTo>
                          <a:pt x="34" y="60"/>
                        </a:moveTo>
                        <a:lnTo>
                          <a:pt x="34" y="60"/>
                        </a:lnTo>
                        <a:lnTo>
                          <a:pt x="0" y="48"/>
                        </a:lnTo>
                        <a:lnTo>
                          <a:pt x="2" y="0"/>
                        </a:lnTo>
                        <a:lnTo>
                          <a:pt x="37" y="11"/>
                        </a:lnTo>
                        <a:lnTo>
                          <a:pt x="34"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0" name="Freeform 99"/>
                  <p:cNvSpPr>
                    <a:spLocks/>
                  </p:cNvSpPr>
                  <p:nvPr/>
                </p:nvSpPr>
                <p:spPr bwMode="auto">
                  <a:xfrm>
                    <a:off x="2323" y="2081"/>
                    <a:ext cx="121" cy="62"/>
                  </a:xfrm>
                  <a:custGeom>
                    <a:avLst/>
                    <a:gdLst>
                      <a:gd name="T0" fmla="*/ 36 w 121"/>
                      <a:gd name="T1" fmla="*/ 61 h 62"/>
                      <a:gd name="T2" fmla="*/ 36 w 121"/>
                      <a:gd name="T3" fmla="*/ 61 h 62"/>
                      <a:gd name="T4" fmla="*/ 0 w 121"/>
                      <a:gd name="T5" fmla="*/ 49 h 62"/>
                      <a:gd name="T6" fmla="*/ 86 w 121"/>
                      <a:gd name="T7" fmla="*/ 0 h 62"/>
                      <a:gd name="T8" fmla="*/ 120 w 121"/>
                      <a:gd name="T9" fmla="*/ 11 h 62"/>
                      <a:gd name="T10" fmla="*/ 36 w 121"/>
                      <a:gd name="T11" fmla="*/ 61 h 62"/>
                      <a:gd name="T12" fmla="*/ 0 60000 65536"/>
                      <a:gd name="T13" fmla="*/ 0 60000 65536"/>
                      <a:gd name="T14" fmla="*/ 0 60000 65536"/>
                      <a:gd name="T15" fmla="*/ 0 60000 65536"/>
                      <a:gd name="T16" fmla="*/ 0 60000 65536"/>
                      <a:gd name="T17" fmla="*/ 0 60000 65536"/>
                      <a:gd name="T18" fmla="*/ 0 w 121"/>
                      <a:gd name="T19" fmla="*/ 0 h 62"/>
                      <a:gd name="T20" fmla="*/ 121 w 121"/>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1" h="62">
                        <a:moveTo>
                          <a:pt x="36" y="61"/>
                        </a:moveTo>
                        <a:lnTo>
                          <a:pt x="36" y="61"/>
                        </a:lnTo>
                        <a:lnTo>
                          <a:pt x="0" y="49"/>
                        </a:lnTo>
                        <a:lnTo>
                          <a:pt x="86" y="0"/>
                        </a:lnTo>
                        <a:lnTo>
                          <a:pt x="120" y="11"/>
                        </a:lnTo>
                        <a:lnTo>
                          <a:pt x="36" y="6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1" name="Group 100"/>
                <p:cNvGrpSpPr>
                  <a:grpSpLocks/>
                </p:cNvGrpSpPr>
                <p:nvPr/>
              </p:nvGrpSpPr>
              <p:grpSpPr bwMode="auto">
                <a:xfrm>
                  <a:off x="2221" y="2138"/>
                  <a:ext cx="131" cy="120"/>
                  <a:chOff x="2221" y="2138"/>
                  <a:chExt cx="131" cy="120"/>
                </a:xfrm>
              </p:grpSpPr>
              <p:sp>
                <p:nvSpPr>
                  <p:cNvPr id="863332" name="Freeform 101"/>
                  <p:cNvSpPr>
                    <a:spLocks/>
                  </p:cNvSpPr>
                  <p:nvPr/>
                </p:nvSpPr>
                <p:spPr bwMode="auto">
                  <a:xfrm>
                    <a:off x="2260" y="2151"/>
                    <a:ext cx="92" cy="107"/>
                  </a:xfrm>
                  <a:custGeom>
                    <a:avLst/>
                    <a:gdLst>
                      <a:gd name="T0" fmla="*/ 0 w 92"/>
                      <a:gd name="T1" fmla="*/ 106 h 107"/>
                      <a:gd name="T2" fmla="*/ 0 w 92"/>
                      <a:gd name="T3" fmla="*/ 106 h 107"/>
                      <a:gd name="T4" fmla="*/ 0 w 92"/>
                      <a:gd name="T5" fmla="*/ 53 h 107"/>
                      <a:gd name="T6" fmla="*/ 91 w 92"/>
                      <a:gd name="T7" fmla="*/ 0 h 107"/>
                      <a:gd name="T8" fmla="*/ 88 w 92"/>
                      <a:gd name="T9" fmla="*/ 50 h 107"/>
                      <a:gd name="T10" fmla="*/ 0 w 92"/>
                      <a:gd name="T11" fmla="*/ 106 h 107"/>
                      <a:gd name="T12" fmla="*/ 0 60000 65536"/>
                      <a:gd name="T13" fmla="*/ 0 60000 65536"/>
                      <a:gd name="T14" fmla="*/ 0 60000 65536"/>
                      <a:gd name="T15" fmla="*/ 0 60000 65536"/>
                      <a:gd name="T16" fmla="*/ 0 60000 65536"/>
                      <a:gd name="T17" fmla="*/ 0 60000 65536"/>
                      <a:gd name="T18" fmla="*/ 0 w 92"/>
                      <a:gd name="T19" fmla="*/ 0 h 107"/>
                      <a:gd name="T20" fmla="*/ 92 w 92"/>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2" h="107">
                        <a:moveTo>
                          <a:pt x="0" y="106"/>
                        </a:moveTo>
                        <a:lnTo>
                          <a:pt x="0" y="106"/>
                        </a:lnTo>
                        <a:lnTo>
                          <a:pt x="0" y="53"/>
                        </a:lnTo>
                        <a:lnTo>
                          <a:pt x="91" y="0"/>
                        </a:lnTo>
                        <a:lnTo>
                          <a:pt x="88" y="50"/>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3" name="Freeform 102"/>
                  <p:cNvSpPr>
                    <a:spLocks/>
                  </p:cNvSpPr>
                  <p:nvPr/>
                </p:nvSpPr>
                <p:spPr bwMode="auto">
                  <a:xfrm>
                    <a:off x="2221" y="2192"/>
                    <a:ext cx="38" cy="66"/>
                  </a:xfrm>
                  <a:custGeom>
                    <a:avLst/>
                    <a:gdLst>
                      <a:gd name="T0" fmla="*/ 37 w 38"/>
                      <a:gd name="T1" fmla="*/ 65 h 66"/>
                      <a:gd name="T2" fmla="*/ 37 w 38"/>
                      <a:gd name="T3" fmla="*/ 65 h 66"/>
                      <a:gd name="T4" fmla="*/ 0 w 38"/>
                      <a:gd name="T5" fmla="*/ 52 h 66"/>
                      <a:gd name="T6" fmla="*/ 0 w 38"/>
                      <a:gd name="T7" fmla="*/ 0 h 66"/>
                      <a:gd name="T8" fmla="*/ 37 w 38"/>
                      <a:gd name="T9" fmla="*/ 12 h 66"/>
                      <a:gd name="T10" fmla="*/ 37 w 38"/>
                      <a:gd name="T11" fmla="*/ 65 h 66"/>
                      <a:gd name="T12" fmla="*/ 0 60000 65536"/>
                      <a:gd name="T13" fmla="*/ 0 60000 65536"/>
                      <a:gd name="T14" fmla="*/ 0 60000 65536"/>
                      <a:gd name="T15" fmla="*/ 0 60000 65536"/>
                      <a:gd name="T16" fmla="*/ 0 60000 65536"/>
                      <a:gd name="T17" fmla="*/ 0 60000 65536"/>
                      <a:gd name="T18" fmla="*/ 0 w 38"/>
                      <a:gd name="T19" fmla="*/ 0 h 66"/>
                      <a:gd name="T20" fmla="*/ 38 w 3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38" h="66">
                        <a:moveTo>
                          <a:pt x="37" y="65"/>
                        </a:moveTo>
                        <a:lnTo>
                          <a:pt x="37" y="65"/>
                        </a:lnTo>
                        <a:lnTo>
                          <a:pt x="0" y="52"/>
                        </a:lnTo>
                        <a:lnTo>
                          <a:pt x="0" y="0"/>
                        </a:lnTo>
                        <a:lnTo>
                          <a:pt x="37" y="12"/>
                        </a:lnTo>
                        <a:lnTo>
                          <a:pt x="37" y="65"/>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4" name="Freeform 103"/>
                  <p:cNvSpPr>
                    <a:spLocks/>
                  </p:cNvSpPr>
                  <p:nvPr/>
                </p:nvSpPr>
                <p:spPr bwMode="auto">
                  <a:xfrm>
                    <a:off x="2221" y="2138"/>
                    <a:ext cx="131" cy="65"/>
                  </a:xfrm>
                  <a:custGeom>
                    <a:avLst/>
                    <a:gdLst>
                      <a:gd name="T0" fmla="*/ 39 w 131"/>
                      <a:gd name="T1" fmla="*/ 64 h 65"/>
                      <a:gd name="T2" fmla="*/ 39 w 131"/>
                      <a:gd name="T3" fmla="*/ 64 h 65"/>
                      <a:gd name="T4" fmla="*/ 0 w 131"/>
                      <a:gd name="T5" fmla="*/ 51 h 65"/>
                      <a:gd name="T6" fmla="*/ 94 w 131"/>
                      <a:gd name="T7" fmla="*/ 0 h 65"/>
                      <a:gd name="T8" fmla="*/ 130 w 131"/>
                      <a:gd name="T9" fmla="*/ 12 h 65"/>
                      <a:gd name="T10" fmla="*/ 39 w 131"/>
                      <a:gd name="T11" fmla="*/ 64 h 65"/>
                      <a:gd name="T12" fmla="*/ 0 60000 65536"/>
                      <a:gd name="T13" fmla="*/ 0 60000 65536"/>
                      <a:gd name="T14" fmla="*/ 0 60000 65536"/>
                      <a:gd name="T15" fmla="*/ 0 60000 65536"/>
                      <a:gd name="T16" fmla="*/ 0 60000 65536"/>
                      <a:gd name="T17" fmla="*/ 0 60000 65536"/>
                      <a:gd name="T18" fmla="*/ 0 w 131"/>
                      <a:gd name="T19" fmla="*/ 0 h 65"/>
                      <a:gd name="T20" fmla="*/ 131 w 13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1" h="65">
                        <a:moveTo>
                          <a:pt x="39" y="64"/>
                        </a:moveTo>
                        <a:lnTo>
                          <a:pt x="39" y="64"/>
                        </a:lnTo>
                        <a:lnTo>
                          <a:pt x="0" y="51"/>
                        </a:lnTo>
                        <a:lnTo>
                          <a:pt x="94" y="0"/>
                        </a:lnTo>
                        <a:lnTo>
                          <a:pt x="130" y="12"/>
                        </a:lnTo>
                        <a:lnTo>
                          <a:pt x="39"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2" name="Group 104"/>
                <p:cNvGrpSpPr>
                  <a:grpSpLocks/>
                </p:cNvGrpSpPr>
                <p:nvPr/>
              </p:nvGrpSpPr>
              <p:grpSpPr bwMode="auto">
                <a:xfrm>
                  <a:off x="2109" y="2198"/>
                  <a:ext cx="144" cy="123"/>
                  <a:chOff x="2109" y="2198"/>
                  <a:chExt cx="144" cy="123"/>
                </a:xfrm>
              </p:grpSpPr>
              <p:sp>
                <p:nvSpPr>
                  <p:cNvPr id="863336" name="Freeform 105"/>
                  <p:cNvSpPr>
                    <a:spLocks/>
                  </p:cNvSpPr>
                  <p:nvPr/>
                </p:nvSpPr>
                <p:spPr bwMode="auto">
                  <a:xfrm>
                    <a:off x="2154" y="2212"/>
                    <a:ext cx="98" cy="109"/>
                  </a:xfrm>
                  <a:custGeom>
                    <a:avLst/>
                    <a:gdLst>
                      <a:gd name="T0" fmla="*/ 0 w 98"/>
                      <a:gd name="T1" fmla="*/ 108 h 109"/>
                      <a:gd name="T2" fmla="*/ 0 w 98"/>
                      <a:gd name="T3" fmla="*/ 108 h 109"/>
                      <a:gd name="T4" fmla="*/ 0 w 98"/>
                      <a:gd name="T5" fmla="*/ 55 h 109"/>
                      <a:gd name="T6" fmla="*/ 97 w 98"/>
                      <a:gd name="T7" fmla="*/ 0 h 109"/>
                      <a:gd name="T8" fmla="*/ 97 w 98"/>
                      <a:gd name="T9" fmla="*/ 49 h 109"/>
                      <a:gd name="T10" fmla="*/ 0 w 98"/>
                      <a:gd name="T11" fmla="*/ 108 h 109"/>
                      <a:gd name="T12" fmla="*/ 0 60000 65536"/>
                      <a:gd name="T13" fmla="*/ 0 60000 65536"/>
                      <a:gd name="T14" fmla="*/ 0 60000 65536"/>
                      <a:gd name="T15" fmla="*/ 0 60000 65536"/>
                      <a:gd name="T16" fmla="*/ 0 60000 65536"/>
                      <a:gd name="T17" fmla="*/ 0 60000 65536"/>
                      <a:gd name="T18" fmla="*/ 0 w 98"/>
                      <a:gd name="T19" fmla="*/ 0 h 109"/>
                      <a:gd name="T20" fmla="*/ 98 w 98"/>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8" h="109">
                        <a:moveTo>
                          <a:pt x="0" y="108"/>
                        </a:moveTo>
                        <a:lnTo>
                          <a:pt x="0" y="108"/>
                        </a:lnTo>
                        <a:lnTo>
                          <a:pt x="0" y="55"/>
                        </a:lnTo>
                        <a:lnTo>
                          <a:pt x="97" y="0"/>
                        </a:lnTo>
                        <a:lnTo>
                          <a:pt x="97" y="49"/>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7" name="Freeform 106"/>
                  <p:cNvSpPr>
                    <a:spLocks/>
                  </p:cNvSpPr>
                  <p:nvPr/>
                </p:nvSpPr>
                <p:spPr bwMode="auto">
                  <a:xfrm>
                    <a:off x="2109" y="2259"/>
                    <a:ext cx="44" cy="62"/>
                  </a:xfrm>
                  <a:custGeom>
                    <a:avLst/>
                    <a:gdLst>
                      <a:gd name="T0" fmla="*/ 43 w 44"/>
                      <a:gd name="T1" fmla="*/ 61 h 62"/>
                      <a:gd name="T2" fmla="*/ 43 w 44"/>
                      <a:gd name="T3" fmla="*/ 61 h 62"/>
                      <a:gd name="T4" fmla="*/ 0 w 44"/>
                      <a:gd name="T5" fmla="*/ 52 h 62"/>
                      <a:gd name="T6" fmla="*/ 0 w 44"/>
                      <a:gd name="T7" fmla="*/ 0 h 62"/>
                      <a:gd name="T8" fmla="*/ 43 w 44"/>
                      <a:gd name="T9" fmla="*/ 8 h 62"/>
                      <a:gd name="T10" fmla="*/ 43 w 44"/>
                      <a:gd name="T11" fmla="*/ 61 h 62"/>
                      <a:gd name="T12" fmla="*/ 0 60000 65536"/>
                      <a:gd name="T13" fmla="*/ 0 60000 65536"/>
                      <a:gd name="T14" fmla="*/ 0 60000 65536"/>
                      <a:gd name="T15" fmla="*/ 0 60000 65536"/>
                      <a:gd name="T16" fmla="*/ 0 60000 65536"/>
                      <a:gd name="T17" fmla="*/ 0 60000 65536"/>
                      <a:gd name="T18" fmla="*/ 0 w 44"/>
                      <a:gd name="T19" fmla="*/ 0 h 62"/>
                      <a:gd name="T20" fmla="*/ 44 w 44"/>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44" h="62">
                        <a:moveTo>
                          <a:pt x="43" y="61"/>
                        </a:moveTo>
                        <a:lnTo>
                          <a:pt x="43" y="61"/>
                        </a:lnTo>
                        <a:lnTo>
                          <a:pt x="0" y="52"/>
                        </a:lnTo>
                        <a:lnTo>
                          <a:pt x="0" y="0"/>
                        </a:lnTo>
                        <a:lnTo>
                          <a:pt x="43" y="8"/>
                        </a:lnTo>
                        <a:lnTo>
                          <a:pt x="43" y="61"/>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8" name="Freeform 107"/>
                  <p:cNvSpPr>
                    <a:spLocks/>
                  </p:cNvSpPr>
                  <p:nvPr/>
                </p:nvSpPr>
                <p:spPr bwMode="auto">
                  <a:xfrm>
                    <a:off x="2110" y="2198"/>
                    <a:ext cx="143" cy="69"/>
                  </a:xfrm>
                  <a:custGeom>
                    <a:avLst/>
                    <a:gdLst>
                      <a:gd name="T0" fmla="*/ 44 w 143"/>
                      <a:gd name="T1" fmla="*/ 68 h 69"/>
                      <a:gd name="T2" fmla="*/ 44 w 143"/>
                      <a:gd name="T3" fmla="*/ 68 h 69"/>
                      <a:gd name="T4" fmla="*/ 0 w 143"/>
                      <a:gd name="T5" fmla="*/ 58 h 69"/>
                      <a:gd name="T6" fmla="*/ 102 w 143"/>
                      <a:gd name="T7" fmla="*/ 0 h 69"/>
                      <a:gd name="T8" fmla="*/ 142 w 143"/>
                      <a:gd name="T9" fmla="*/ 12 h 69"/>
                      <a:gd name="T10" fmla="*/ 44 w 143"/>
                      <a:gd name="T11" fmla="*/ 68 h 69"/>
                      <a:gd name="T12" fmla="*/ 0 60000 65536"/>
                      <a:gd name="T13" fmla="*/ 0 60000 65536"/>
                      <a:gd name="T14" fmla="*/ 0 60000 65536"/>
                      <a:gd name="T15" fmla="*/ 0 60000 65536"/>
                      <a:gd name="T16" fmla="*/ 0 60000 65536"/>
                      <a:gd name="T17" fmla="*/ 0 60000 65536"/>
                      <a:gd name="T18" fmla="*/ 0 w 143"/>
                      <a:gd name="T19" fmla="*/ 0 h 69"/>
                      <a:gd name="T20" fmla="*/ 143 w 14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43" h="69">
                        <a:moveTo>
                          <a:pt x="44" y="68"/>
                        </a:moveTo>
                        <a:lnTo>
                          <a:pt x="44" y="68"/>
                        </a:lnTo>
                        <a:lnTo>
                          <a:pt x="0" y="58"/>
                        </a:lnTo>
                        <a:lnTo>
                          <a:pt x="102" y="0"/>
                        </a:lnTo>
                        <a:lnTo>
                          <a:pt x="142" y="12"/>
                        </a:lnTo>
                        <a:lnTo>
                          <a:pt x="44" y="6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39" name="Freeform 108"/>
                <p:cNvSpPr>
                  <a:spLocks/>
                </p:cNvSpPr>
                <p:nvPr/>
              </p:nvSpPr>
              <p:spPr bwMode="auto">
                <a:xfrm>
                  <a:off x="2099" y="2275"/>
                  <a:ext cx="49" cy="84"/>
                </a:xfrm>
                <a:custGeom>
                  <a:avLst/>
                  <a:gdLst>
                    <a:gd name="T0" fmla="*/ 0 w 49"/>
                    <a:gd name="T1" fmla="*/ 83 h 84"/>
                    <a:gd name="T2" fmla="*/ 0 w 49"/>
                    <a:gd name="T3" fmla="*/ 83 h 84"/>
                    <a:gd name="T4" fmla="*/ 0 w 49"/>
                    <a:gd name="T5" fmla="*/ 30 h 84"/>
                    <a:gd name="T6" fmla="*/ 48 w 49"/>
                    <a:gd name="T7" fmla="*/ 0 h 84"/>
                    <a:gd name="T8" fmla="*/ 45 w 49"/>
                    <a:gd name="T9" fmla="*/ 55 h 84"/>
                    <a:gd name="T10" fmla="*/ 0 w 49"/>
                    <a:gd name="T11" fmla="*/ 83 h 84"/>
                    <a:gd name="T12" fmla="*/ 0 60000 65536"/>
                    <a:gd name="T13" fmla="*/ 0 60000 65536"/>
                    <a:gd name="T14" fmla="*/ 0 60000 65536"/>
                    <a:gd name="T15" fmla="*/ 0 60000 65536"/>
                    <a:gd name="T16" fmla="*/ 0 60000 65536"/>
                    <a:gd name="T17" fmla="*/ 0 60000 65536"/>
                    <a:gd name="T18" fmla="*/ 0 w 49"/>
                    <a:gd name="T19" fmla="*/ 0 h 84"/>
                    <a:gd name="T20" fmla="*/ 49 w 49"/>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49" h="84">
                      <a:moveTo>
                        <a:pt x="0" y="83"/>
                      </a:moveTo>
                      <a:lnTo>
                        <a:pt x="0" y="83"/>
                      </a:lnTo>
                      <a:lnTo>
                        <a:pt x="0" y="30"/>
                      </a:lnTo>
                      <a:lnTo>
                        <a:pt x="48" y="0"/>
                      </a:lnTo>
                      <a:lnTo>
                        <a:pt x="45" y="55"/>
                      </a:lnTo>
                      <a:lnTo>
                        <a:pt x="0" y="83"/>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0" name="Freeform 109"/>
                <p:cNvSpPr>
                  <a:spLocks/>
                </p:cNvSpPr>
                <p:nvPr/>
              </p:nvSpPr>
              <p:spPr bwMode="auto">
                <a:xfrm>
                  <a:off x="2053" y="2266"/>
                  <a:ext cx="95" cy="39"/>
                </a:xfrm>
                <a:custGeom>
                  <a:avLst/>
                  <a:gdLst>
                    <a:gd name="T0" fmla="*/ 44 w 95"/>
                    <a:gd name="T1" fmla="*/ 38 h 39"/>
                    <a:gd name="T2" fmla="*/ 44 w 95"/>
                    <a:gd name="T3" fmla="*/ 38 h 39"/>
                    <a:gd name="T4" fmla="*/ 0 w 95"/>
                    <a:gd name="T5" fmla="*/ 26 h 39"/>
                    <a:gd name="T6" fmla="*/ 49 w 95"/>
                    <a:gd name="T7" fmla="*/ 0 h 39"/>
                    <a:gd name="T8" fmla="*/ 94 w 95"/>
                    <a:gd name="T9" fmla="*/ 9 h 39"/>
                    <a:gd name="T10" fmla="*/ 44 w 95"/>
                    <a:gd name="T11" fmla="*/ 38 h 39"/>
                    <a:gd name="T12" fmla="*/ 0 60000 65536"/>
                    <a:gd name="T13" fmla="*/ 0 60000 65536"/>
                    <a:gd name="T14" fmla="*/ 0 60000 65536"/>
                    <a:gd name="T15" fmla="*/ 0 60000 65536"/>
                    <a:gd name="T16" fmla="*/ 0 60000 65536"/>
                    <a:gd name="T17" fmla="*/ 0 60000 65536"/>
                    <a:gd name="T18" fmla="*/ 0 w 95"/>
                    <a:gd name="T19" fmla="*/ 0 h 39"/>
                    <a:gd name="T20" fmla="*/ 95 w 95"/>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5" h="39">
                      <a:moveTo>
                        <a:pt x="44" y="38"/>
                      </a:moveTo>
                      <a:lnTo>
                        <a:pt x="44" y="38"/>
                      </a:lnTo>
                      <a:lnTo>
                        <a:pt x="0" y="26"/>
                      </a:lnTo>
                      <a:lnTo>
                        <a:pt x="49" y="0"/>
                      </a:lnTo>
                      <a:lnTo>
                        <a:pt x="94" y="9"/>
                      </a:lnTo>
                      <a:lnTo>
                        <a:pt x="44" y="3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1" name="Freeform 110"/>
                <p:cNvSpPr>
                  <a:spLocks/>
                </p:cNvSpPr>
                <p:nvPr/>
              </p:nvSpPr>
              <p:spPr bwMode="auto">
                <a:xfrm>
                  <a:off x="2442" y="2090"/>
                  <a:ext cx="17" cy="53"/>
                </a:xfrm>
                <a:custGeom>
                  <a:avLst/>
                  <a:gdLst>
                    <a:gd name="T0" fmla="*/ 0 w 17"/>
                    <a:gd name="T1" fmla="*/ 52 h 53"/>
                    <a:gd name="T2" fmla="*/ 0 w 17"/>
                    <a:gd name="T3" fmla="*/ 52 h 53"/>
                    <a:gd name="T4" fmla="*/ 4 w 17"/>
                    <a:gd name="T5" fmla="*/ 24 h 53"/>
                    <a:gd name="T6" fmla="*/ 4 w 17"/>
                    <a:gd name="T7" fmla="*/ 6 h 53"/>
                    <a:gd name="T8" fmla="*/ 4 w 17"/>
                    <a:gd name="T9" fmla="*/ 2 h 53"/>
                    <a:gd name="T10" fmla="*/ 4 w 17"/>
                    <a:gd name="T11" fmla="*/ 0 h 53"/>
                    <a:gd name="T12" fmla="*/ 11 w 17"/>
                    <a:gd name="T13" fmla="*/ 0 h 53"/>
                    <a:gd name="T14" fmla="*/ 16 w 17"/>
                    <a:gd name="T15" fmla="*/ 0 h 53"/>
                    <a:gd name="T16" fmla="*/ 16 w 17"/>
                    <a:gd name="T17" fmla="*/ 20 h 53"/>
                    <a:gd name="T18" fmla="*/ 11 w 17"/>
                    <a:gd name="T19" fmla="*/ 45 h 53"/>
                    <a:gd name="T20" fmla="*/ 11 w 17"/>
                    <a:gd name="T21" fmla="*/ 49 h 53"/>
                    <a:gd name="T22" fmla="*/ 11 w 17"/>
                    <a:gd name="T23" fmla="*/ 45 h 53"/>
                    <a:gd name="T24" fmla="*/ 4 w 17"/>
                    <a:gd name="T25" fmla="*/ 49 h 53"/>
                    <a:gd name="T26" fmla="*/ 0 w 17"/>
                    <a:gd name="T27" fmla="*/ 52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3"/>
                    <a:gd name="T44" fmla="*/ 17 w 1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3">
                      <a:moveTo>
                        <a:pt x="0" y="52"/>
                      </a:moveTo>
                      <a:lnTo>
                        <a:pt x="0" y="52"/>
                      </a:lnTo>
                      <a:lnTo>
                        <a:pt x="4" y="24"/>
                      </a:lnTo>
                      <a:lnTo>
                        <a:pt x="4" y="6"/>
                      </a:lnTo>
                      <a:lnTo>
                        <a:pt x="4" y="2"/>
                      </a:lnTo>
                      <a:lnTo>
                        <a:pt x="4" y="0"/>
                      </a:lnTo>
                      <a:lnTo>
                        <a:pt x="11" y="0"/>
                      </a:lnTo>
                      <a:lnTo>
                        <a:pt x="16" y="0"/>
                      </a:lnTo>
                      <a:lnTo>
                        <a:pt x="16" y="20"/>
                      </a:lnTo>
                      <a:lnTo>
                        <a:pt x="11" y="45"/>
                      </a:lnTo>
                      <a:lnTo>
                        <a:pt x="11" y="49"/>
                      </a:lnTo>
                      <a:lnTo>
                        <a:pt x="11" y="45"/>
                      </a:lnTo>
                      <a:lnTo>
                        <a:pt x="4" y="49"/>
                      </a:lnTo>
                      <a:lnTo>
                        <a:pt x="0" y="5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2" name="Freeform 111"/>
                <p:cNvSpPr>
                  <a:spLocks/>
                </p:cNvSpPr>
                <p:nvPr/>
              </p:nvSpPr>
              <p:spPr bwMode="auto">
                <a:xfrm>
                  <a:off x="2099" y="2032"/>
                  <a:ext cx="432" cy="273"/>
                </a:xfrm>
                <a:custGeom>
                  <a:avLst/>
                  <a:gdLst>
                    <a:gd name="T0" fmla="*/ 431 w 432"/>
                    <a:gd name="T1" fmla="*/ 0 h 273"/>
                    <a:gd name="T2" fmla="*/ 431 w 432"/>
                    <a:gd name="T3" fmla="*/ 0 h 273"/>
                    <a:gd name="T4" fmla="*/ 0 w 432"/>
                    <a:gd name="T5" fmla="*/ 265 h 273"/>
                    <a:gd name="T6" fmla="*/ 0 w 432"/>
                    <a:gd name="T7" fmla="*/ 272 h 273"/>
                    <a:gd name="T8" fmla="*/ 431 w 432"/>
                    <a:gd name="T9" fmla="*/ 6 h 273"/>
                    <a:gd name="T10" fmla="*/ 431 w 432"/>
                    <a:gd name="T11" fmla="*/ 0 h 273"/>
                    <a:gd name="T12" fmla="*/ 0 60000 65536"/>
                    <a:gd name="T13" fmla="*/ 0 60000 65536"/>
                    <a:gd name="T14" fmla="*/ 0 60000 65536"/>
                    <a:gd name="T15" fmla="*/ 0 60000 65536"/>
                    <a:gd name="T16" fmla="*/ 0 60000 65536"/>
                    <a:gd name="T17" fmla="*/ 0 60000 65536"/>
                    <a:gd name="T18" fmla="*/ 0 w 432"/>
                    <a:gd name="T19" fmla="*/ 0 h 273"/>
                    <a:gd name="T20" fmla="*/ 432 w 432"/>
                    <a:gd name="T21" fmla="*/ 273 h 273"/>
                  </a:gdLst>
                  <a:ahLst/>
                  <a:cxnLst>
                    <a:cxn ang="T12">
                      <a:pos x="T0" y="T1"/>
                    </a:cxn>
                    <a:cxn ang="T13">
                      <a:pos x="T2" y="T3"/>
                    </a:cxn>
                    <a:cxn ang="T14">
                      <a:pos x="T4" y="T5"/>
                    </a:cxn>
                    <a:cxn ang="T15">
                      <a:pos x="T6" y="T7"/>
                    </a:cxn>
                    <a:cxn ang="T16">
                      <a:pos x="T8" y="T9"/>
                    </a:cxn>
                    <a:cxn ang="T17">
                      <a:pos x="T10" y="T11"/>
                    </a:cxn>
                  </a:cxnLst>
                  <a:rect l="T18" t="T19" r="T20" b="T21"/>
                  <a:pathLst>
                    <a:path w="432" h="273">
                      <a:moveTo>
                        <a:pt x="431" y="0"/>
                      </a:moveTo>
                      <a:lnTo>
                        <a:pt x="431" y="0"/>
                      </a:lnTo>
                      <a:lnTo>
                        <a:pt x="0" y="265"/>
                      </a:lnTo>
                      <a:lnTo>
                        <a:pt x="0" y="272"/>
                      </a:lnTo>
                      <a:lnTo>
                        <a:pt x="431" y="6"/>
                      </a:lnTo>
                      <a:lnTo>
                        <a:pt x="431"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3" name="Freeform 112"/>
                <p:cNvSpPr>
                  <a:spLocks/>
                </p:cNvSpPr>
                <p:nvPr/>
              </p:nvSpPr>
              <p:spPr bwMode="auto">
                <a:xfrm>
                  <a:off x="2350" y="2143"/>
                  <a:ext cx="17" cy="56"/>
                </a:xfrm>
                <a:custGeom>
                  <a:avLst/>
                  <a:gdLst>
                    <a:gd name="T0" fmla="*/ 0 w 17"/>
                    <a:gd name="T1" fmla="*/ 55 h 56"/>
                    <a:gd name="T2" fmla="*/ 0 w 17"/>
                    <a:gd name="T3" fmla="*/ 55 h 56"/>
                    <a:gd name="T4" fmla="*/ 0 w 17"/>
                    <a:gd name="T5" fmla="*/ 45 h 56"/>
                    <a:gd name="T6" fmla="*/ 0 w 17"/>
                    <a:gd name="T7" fmla="*/ 27 h 56"/>
                    <a:gd name="T8" fmla="*/ 0 w 17"/>
                    <a:gd name="T9" fmla="*/ 18 h 56"/>
                    <a:gd name="T10" fmla="*/ 6 w 17"/>
                    <a:gd name="T11" fmla="*/ 9 h 56"/>
                    <a:gd name="T12" fmla="*/ 6 w 17"/>
                    <a:gd name="T13" fmla="*/ 2 h 56"/>
                    <a:gd name="T14" fmla="*/ 6 w 17"/>
                    <a:gd name="T15" fmla="*/ 0 h 56"/>
                    <a:gd name="T16" fmla="*/ 10 w 17"/>
                    <a:gd name="T17" fmla="*/ 0 h 56"/>
                    <a:gd name="T18" fmla="*/ 16 w 17"/>
                    <a:gd name="T19" fmla="*/ 0 h 56"/>
                    <a:gd name="T20" fmla="*/ 16 w 17"/>
                    <a:gd name="T21" fmla="*/ 24 h 56"/>
                    <a:gd name="T22" fmla="*/ 10 w 17"/>
                    <a:gd name="T23" fmla="*/ 42 h 56"/>
                    <a:gd name="T24" fmla="*/ 10 w 17"/>
                    <a:gd name="T25" fmla="*/ 48 h 56"/>
                    <a:gd name="T26" fmla="*/ 10 w 17"/>
                    <a:gd name="T27" fmla="*/ 52 h 56"/>
                    <a:gd name="T28" fmla="*/ 6 w 17"/>
                    <a:gd name="T29" fmla="*/ 52 h 56"/>
                    <a:gd name="T30" fmla="*/ 0 w 17"/>
                    <a:gd name="T31" fmla="*/ 52 h 56"/>
                    <a:gd name="T32" fmla="*/ 0 w 17"/>
                    <a:gd name="T33" fmla="*/ 55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56"/>
                    <a:gd name="T53" fmla="*/ 17 w 17"/>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56">
                      <a:moveTo>
                        <a:pt x="0" y="55"/>
                      </a:moveTo>
                      <a:lnTo>
                        <a:pt x="0" y="55"/>
                      </a:lnTo>
                      <a:lnTo>
                        <a:pt x="0" y="45"/>
                      </a:lnTo>
                      <a:lnTo>
                        <a:pt x="0" y="27"/>
                      </a:lnTo>
                      <a:lnTo>
                        <a:pt x="0" y="18"/>
                      </a:lnTo>
                      <a:lnTo>
                        <a:pt x="6" y="9"/>
                      </a:lnTo>
                      <a:lnTo>
                        <a:pt x="6" y="2"/>
                      </a:lnTo>
                      <a:lnTo>
                        <a:pt x="6" y="0"/>
                      </a:lnTo>
                      <a:lnTo>
                        <a:pt x="10" y="0"/>
                      </a:lnTo>
                      <a:lnTo>
                        <a:pt x="16" y="0"/>
                      </a:lnTo>
                      <a:lnTo>
                        <a:pt x="16" y="24"/>
                      </a:lnTo>
                      <a:lnTo>
                        <a:pt x="10" y="42"/>
                      </a:lnTo>
                      <a:lnTo>
                        <a:pt x="10" y="48"/>
                      </a:lnTo>
                      <a:lnTo>
                        <a:pt x="10" y="52"/>
                      </a:lnTo>
                      <a:lnTo>
                        <a:pt x="6" y="52"/>
                      </a:lnTo>
                      <a:lnTo>
                        <a:pt x="0" y="52"/>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4" name="Freeform 113"/>
                <p:cNvSpPr>
                  <a:spLocks/>
                </p:cNvSpPr>
                <p:nvPr/>
              </p:nvSpPr>
              <p:spPr bwMode="auto">
                <a:xfrm>
                  <a:off x="2256" y="2205"/>
                  <a:ext cx="17" cy="55"/>
                </a:xfrm>
                <a:custGeom>
                  <a:avLst/>
                  <a:gdLst>
                    <a:gd name="T0" fmla="*/ 0 w 17"/>
                    <a:gd name="T1" fmla="*/ 54 h 55"/>
                    <a:gd name="T2" fmla="*/ 0 w 17"/>
                    <a:gd name="T3" fmla="*/ 54 h 55"/>
                    <a:gd name="T4" fmla="*/ 0 w 17"/>
                    <a:gd name="T5" fmla="*/ 47 h 55"/>
                    <a:gd name="T6" fmla="*/ 0 w 17"/>
                    <a:gd name="T7" fmla="*/ 27 h 55"/>
                    <a:gd name="T8" fmla="*/ 0 w 17"/>
                    <a:gd name="T9" fmla="*/ 18 h 55"/>
                    <a:gd name="T10" fmla="*/ 0 w 17"/>
                    <a:gd name="T11" fmla="*/ 9 h 55"/>
                    <a:gd name="T12" fmla="*/ 0 w 17"/>
                    <a:gd name="T13" fmla="*/ 6 h 55"/>
                    <a:gd name="T14" fmla="*/ 0 w 17"/>
                    <a:gd name="T15" fmla="*/ 2 h 55"/>
                    <a:gd name="T16" fmla="*/ 0 w 17"/>
                    <a:gd name="T17" fmla="*/ 0 h 55"/>
                    <a:gd name="T18" fmla="*/ 8 w 17"/>
                    <a:gd name="T19" fmla="*/ 0 h 55"/>
                    <a:gd name="T20" fmla="*/ 16 w 17"/>
                    <a:gd name="T21" fmla="*/ 0 h 55"/>
                    <a:gd name="T22" fmla="*/ 16 w 17"/>
                    <a:gd name="T23" fmla="*/ 24 h 55"/>
                    <a:gd name="T24" fmla="*/ 16 w 17"/>
                    <a:gd name="T25" fmla="*/ 42 h 55"/>
                    <a:gd name="T26" fmla="*/ 16 w 17"/>
                    <a:gd name="T27" fmla="*/ 47 h 55"/>
                    <a:gd name="T28" fmla="*/ 16 w 17"/>
                    <a:gd name="T29" fmla="*/ 51 h 55"/>
                    <a:gd name="T30" fmla="*/ 8 w 17"/>
                    <a:gd name="T31" fmla="*/ 51 h 55"/>
                    <a:gd name="T32" fmla="*/ 8 w 17"/>
                    <a:gd name="T33" fmla="*/ 54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7"/>
                      </a:lnTo>
                      <a:lnTo>
                        <a:pt x="0" y="27"/>
                      </a:lnTo>
                      <a:lnTo>
                        <a:pt x="0" y="18"/>
                      </a:lnTo>
                      <a:lnTo>
                        <a:pt x="0" y="9"/>
                      </a:lnTo>
                      <a:lnTo>
                        <a:pt x="0" y="6"/>
                      </a:lnTo>
                      <a:lnTo>
                        <a:pt x="0" y="2"/>
                      </a:lnTo>
                      <a:lnTo>
                        <a:pt x="0" y="0"/>
                      </a:lnTo>
                      <a:lnTo>
                        <a:pt x="8" y="0"/>
                      </a:lnTo>
                      <a:lnTo>
                        <a:pt x="16" y="0"/>
                      </a:lnTo>
                      <a:lnTo>
                        <a:pt x="16" y="24"/>
                      </a:lnTo>
                      <a:lnTo>
                        <a:pt x="16" y="42"/>
                      </a:lnTo>
                      <a:lnTo>
                        <a:pt x="16" y="47"/>
                      </a:lnTo>
                      <a:lnTo>
                        <a:pt x="16" y="51"/>
                      </a:lnTo>
                      <a:lnTo>
                        <a:pt x="8" y="51"/>
                      </a:lnTo>
                      <a:lnTo>
                        <a:pt x="8" y="54"/>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5" name="Freeform 114"/>
                <p:cNvSpPr>
                  <a:spLocks/>
                </p:cNvSpPr>
                <p:nvPr/>
              </p:nvSpPr>
              <p:spPr bwMode="auto">
                <a:xfrm>
                  <a:off x="2147" y="2272"/>
                  <a:ext cx="17" cy="59"/>
                </a:xfrm>
                <a:custGeom>
                  <a:avLst/>
                  <a:gdLst>
                    <a:gd name="T0" fmla="*/ 0 w 17"/>
                    <a:gd name="T1" fmla="*/ 58 h 59"/>
                    <a:gd name="T2" fmla="*/ 0 w 17"/>
                    <a:gd name="T3" fmla="*/ 58 h 59"/>
                    <a:gd name="T4" fmla="*/ 0 w 17"/>
                    <a:gd name="T5" fmla="*/ 48 h 59"/>
                    <a:gd name="T6" fmla="*/ 0 w 17"/>
                    <a:gd name="T7" fmla="*/ 30 h 59"/>
                    <a:gd name="T8" fmla="*/ 0 w 17"/>
                    <a:gd name="T9" fmla="*/ 18 h 59"/>
                    <a:gd name="T10" fmla="*/ 0 w 17"/>
                    <a:gd name="T11" fmla="*/ 9 h 59"/>
                    <a:gd name="T12" fmla="*/ 6 w 17"/>
                    <a:gd name="T13" fmla="*/ 2 h 59"/>
                    <a:gd name="T14" fmla="*/ 6 w 17"/>
                    <a:gd name="T15" fmla="*/ 0 h 59"/>
                    <a:gd name="T16" fmla="*/ 10 w 17"/>
                    <a:gd name="T17" fmla="*/ 0 h 59"/>
                    <a:gd name="T18" fmla="*/ 16 w 17"/>
                    <a:gd name="T19" fmla="*/ 0 h 59"/>
                    <a:gd name="T20" fmla="*/ 16 w 17"/>
                    <a:gd name="T21" fmla="*/ 24 h 59"/>
                    <a:gd name="T22" fmla="*/ 16 w 17"/>
                    <a:gd name="T23" fmla="*/ 42 h 59"/>
                    <a:gd name="T24" fmla="*/ 16 w 17"/>
                    <a:gd name="T25" fmla="*/ 51 h 59"/>
                    <a:gd name="T26" fmla="*/ 10 w 17"/>
                    <a:gd name="T27" fmla="*/ 51 h 59"/>
                    <a:gd name="T28" fmla="*/ 6 w 17"/>
                    <a:gd name="T29" fmla="*/ 51 h 59"/>
                    <a:gd name="T30" fmla="*/ 6 w 17"/>
                    <a:gd name="T31" fmla="*/ 55 h 59"/>
                    <a:gd name="T32" fmla="*/ 6 w 17"/>
                    <a:gd name="T33" fmla="*/ 58 h 59"/>
                    <a:gd name="T34" fmla="*/ 0 w 17"/>
                    <a:gd name="T35" fmla="*/ 58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9"/>
                    <a:gd name="T56" fmla="*/ 17 w 17"/>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9">
                      <a:moveTo>
                        <a:pt x="0" y="58"/>
                      </a:moveTo>
                      <a:lnTo>
                        <a:pt x="0" y="58"/>
                      </a:lnTo>
                      <a:lnTo>
                        <a:pt x="0" y="48"/>
                      </a:lnTo>
                      <a:lnTo>
                        <a:pt x="0" y="30"/>
                      </a:lnTo>
                      <a:lnTo>
                        <a:pt x="0" y="18"/>
                      </a:lnTo>
                      <a:lnTo>
                        <a:pt x="0" y="9"/>
                      </a:lnTo>
                      <a:lnTo>
                        <a:pt x="6" y="2"/>
                      </a:lnTo>
                      <a:lnTo>
                        <a:pt x="6" y="0"/>
                      </a:lnTo>
                      <a:lnTo>
                        <a:pt x="10" y="0"/>
                      </a:lnTo>
                      <a:lnTo>
                        <a:pt x="16" y="0"/>
                      </a:lnTo>
                      <a:lnTo>
                        <a:pt x="16" y="24"/>
                      </a:lnTo>
                      <a:lnTo>
                        <a:pt x="16" y="42"/>
                      </a:lnTo>
                      <a:lnTo>
                        <a:pt x="16" y="51"/>
                      </a:lnTo>
                      <a:lnTo>
                        <a:pt x="10" y="51"/>
                      </a:lnTo>
                      <a:lnTo>
                        <a:pt x="6" y="51"/>
                      </a:lnTo>
                      <a:lnTo>
                        <a:pt x="6" y="55"/>
                      </a:lnTo>
                      <a:lnTo>
                        <a:pt x="6" y="58"/>
                      </a:lnTo>
                      <a:lnTo>
                        <a:pt x="0"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6" name="Freeform 115"/>
                <p:cNvSpPr>
                  <a:spLocks/>
                </p:cNvSpPr>
                <p:nvPr/>
              </p:nvSpPr>
              <p:spPr bwMode="auto">
                <a:xfrm>
                  <a:off x="2053" y="2294"/>
                  <a:ext cx="45" cy="65"/>
                </a:xfrm>
                <a:custGeom>
                  <a:avLst/>
                  <a:gdLst>
                    <a:gd name="T0" fmla="*/ 44 w 45"/>
                    <a:gd name="T1" fmla="*/ 64 h 65"/>
                    <a:gd name="T2" fmla="*/ 44 w 45"/>
                    <a:gd name="T3" fmla="*/ 64 h 65"/>
                    <a:gd name="T4" fmla="*/ 0 w 45"/>
                    <a:gd name="T5" fmla="*/ 55 h 65"/>
                    <a:gd name="T6" fmla="*/ 0 w 45"/>
                    <a:gd name="T7" fmla="*/ 0 h 65"/>
                    <a:gd name="T8" fmla="*/ 44 w 45"/>
                    <a:gd name="T9" fmla="*/ 12 h 65"/>
                    <a:gd name="T10" fmla="*/ 44 w 45"/>
                    <a:gd name="T11" fmla="*/ 64 h 65"/>
                    <a:gd name="T12" fmla="*/ 0 60000 65536"/>
                    <a:gd name="T13" fmla="*/ 0 60000 65536"/>
                    <a:gd name="T14" fmla="*/ 0 60000 65536"/>
                    <a:gd name="T15" fmla="*/ 0 60000 65536"/>
                    <a:gd name="T16" fmla="*/ 0 60000 65536"/>
                    <a:gd name="T17" fmla="*/ 0 60000 65536"/>
                    <a:gd name="T18" fmla="*/ 0 w 45"/>
                    <a:gd name="T19" fmla="*/ 0 h 65"/>
                    <a:gd name="T20" fmla="*/ 45 w 45"/>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5" h="65">
                      <a:moveTo>
                        <a:pt x="44" y="64"/>
                      </a:moveTo>
                      <a:lnTo>
                        <a:pt x="44" y="64"/>
                      </a:lnTo>
                      <a:lnTo>
                        <a:pt x="0" y="55"/>
                      </a:lnTo>
                      <a:lnTo>
                        <a:pt x="0" y="0"/>
                      </a:lnTo>
                      <a:lnTo>
                        <a:pt x="44" y="12"/>
                      </a:lnTo>
                      <a:lnTo>
                        <a:pt x="44"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7" name="Freeform 116"/>
                <p:cNvSpPr>
                  <a:spLocks/>
                </p:cNvSpPr>
                <p:nvPr/>
              </p:nvSpPr>
              <p:spPr bwMode="auto">
                <a:xfrm>
                  <a:off x="2053" y="2352"/>
                  <a:ext cx="45" cy="17"/>
                </a:xfrm>
                <a:custGeom>
                  <a:avLst/>
                  <a:gdLst>
                    <a:gd name="T0" fmla="*/ 44 w 45"/>
                    <a:gd name="T1" fmla="*/ 16 h 17"/>
                    <a:gd name="T2" fmla="*/ 44 w 45"/>
                    <a:gd name="T3" fmla="*/ 16 h 17"/>
                    <a:gd name="T4" fmla="*/ 44 w 45"/>
                    <a:gd name="T5" fmla="*/ 12 h 17"/>
                    <a:gd name="T6" fmla="*/ 44 w 45"/>
                    <a:gd name="T7" fmla="*/ 9 h 17"/>
                    <a:gd name="T8" fmla="*/ 22 w 45"/>
                    <a:gd name="T9" fmla="*/ 3 h 17"/>
                    <a:gd name="T10" fmla="*/ 0 w 45"/>
                    <a:gd name="T11" fmla="*/ 0 h 17"/>
                    <a:gd name="T12" fmla="*/ 0 w 45"/>
                    <a:gd name="T13" fmla="*/ 3 h 17"/>
                    <a:gd name="T14" fmla="*/ 0 w 45"/>
                    <a:gd name="T15" fmla="*/ 6 h 17"/>
                    <a:gd name="T16" fmla="*/ 5 w 45"/>
                    <a:gd name="T17" fmla="*/ 9 h 17"/>
                    <a:gd name="T18" fmla="*/ 19 w 45"/>
                    <a:gd name="T19" fmla="*/ 9 h 17"/>
                    <a:gd name="T20" fmla="*/ 27 w 45"/>
                    <a:gd name="T21" fmla="*/ 12 h 17"/>
                    <a:gd name="T22" fmla="*/ 35 w 45"/>
                    <a:gd name="T23" fmla="*/ 12 h 17"/>
                    <a:gd name="T24" fmla="*/ 38 w 45"/>
                    <a:gd name="T25" fmla="*/ 12 h 17"/>
                    <a:gd name="T26" fmla="*/ 41 w 45"/>
                    <a:gd name="T27" fmla="*/ 16 h 17"/>
                    <a:gd name="T28" fmla="*/ 44 w 45"/>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17"/>
                    <a:gd name="T47" fmla="*/ 45 w 4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17">
                      <a:moveTo>
                        <a:pt x="44" y="16"/>
                      </a:moveTo>
                      <a:lnTo>
                        <a:pt x="44" y="16"/>
                      </a:lnTo>
                      <a:lnTo>
                        <a:pt x="44" y="12"/>
                      </a:lnTo>
                      <a:lnTo>
                        <a:pt x="44" y="9"/>
                      </a:lnTo>
                      <a:lnTo>
                        <a:pt x="22" y="3"/>
                      </a:lnTo>
                      <a:lnTo>
                        <a:pt x="0" y="0"/>
                      </a:lnTo>
                      <a:lnTo>
                        <a:pt x="0" y="3"/>
                      </a:lnTo>
                      <a:lnTo>
                        <a:pt x="0" y="6"/>
                      </a:lnTo>
                      <a:lnTo>
                        <a:pt x="5" y="9"/>
                      </a:lnTo>
                      <a:lnTo>
                        <a:pt x="19" y="9"/>
                      </a:lnTo>
                      <a:lnTo>
                        <a:pt x="27" y="12"/>
                      </a:lnTo>
                      <a:lnTo>
                        <a:pt x="35" y="12"/>
                      </a:lnTo>
                      <a:lnTo>
                        <a:pt x="38" y="12"/>
                      </a:lnTo>
                      <a:lnTo>
                        <a:pt x="41" y="16"/>
                      </a:lnTo>
                      <a:lnTo>
                        <a:pt x="44"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8" name="Freeform 117"/>
                <p:cNvSpPr>
                  <a:spLocks/>
                </p:cNvSpPr>
                <p:nvPr/>
              </p:nvSpPr>
              <p:spPr bwMode="auto">
                <a:xfrm>
                  <a:off x="2053" y="2288"/>
                  <a:ext cx="45" cy="17"/>
                </a:xfrm>
                <a:custGeom>
                  <a:avLst/>
                  <a:gdLst>
                    <a:gd name="T0" fmla="*/ 44 w 45"/>
                    <a:gd name="T1" fmla="*/ 16 h 17"/>
                    <a:gd name="T2" fmla="*/ 44 w 45"/>
                    <a:gd name="T3" fmla="*/ 16 h 17"/>
                    <a:gd name="T4" fmla="*/ 44 w 45"/>
                    <a:gd name="T5" fmla="*/ 13 h 17"/>
                    <a:gd name="T6" fmla="*/ 44 w 45"/>
                    <a:gd name="T7" fmla="*/ 10 h 17"/>
                    <a:gd name="T8" fmla="*/ 22 w 45"/>
                    <a:gd name="T9" fmla="*/ 5 h 17"/>
                    <a:gd name="T10" fmla="*/ 0 w 45"/>
                    <a:gd name="T11" fmla="*/ 0 h 17"/>
                    <a:gd name="T12" fmla="*/ 0 w 45"/>
                    <a:gd name="T13" fmla="*/ 2 h 17"/>
                    <a:gd name="T14" fmla="*/ 0 w 45"/>
                    <a:gd name="T15" fmla="*/ 5 h 17"/>
                    <a:gd name="T16" fmla="*/ 5 w 45"/>
                    <a:gd name="T17" fmla="*/ 8 h 17"/>
                    <a:gd name="T18" fmla="*/ 13 w 45"/>
                    <a:gd name="T19" fmla="*/ 8 h 17"/>
                    <a:gd name="T20" fmla="*/ 19 w 45"/>
                    <a:gd name="T21" fmla="*/ 10 h 17"/>
                    <a:gd name="T22" fmla="*/ 27 w 45"/>
                    <a:gd name="T23" fmla="*/ 10 h 17"/>
                    <a:gd name="T24" fmla="*/ 35 w 45"/>
                    <a:gd name="T25" fmla="*/ 13 h 17"/>
                    <a:gd name="T26" fmla="*/ 38 w 45"/>
                    <a:gd name="T27" fmla="*/ 13 h 17"/>
                    <a:gd name="T28" fmla="*/ 41 w 45"/>
                    <a:gd name="T29" fmla="*/ 16 h 17"/>
                    <a:gd name="T30" fmla="*/ 44 w 45"/>
                    <a:gd name="T31" fmla="*/ 1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17"/>
                    <a:gd name="T50" fmla="*/ 45 w 4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17">
                      <a:moveTo>
                        <a:pt x="44" y="16"/>
                      </a:moveTo>
                      <a:lnTo>
                        <a:pt x="44" y="16"/>
                      </a:lnTo>
                      <a:lnTo>
                        <a:pt x="44" y="13"/>
                      </a:lnTo>
                      <a:lnTo>
                        <a:pt x="44" y="10"/>
                      </a:lnTo>
                      <a:lnTo>
                        <a:pt x="22" y="5"/>
                      </a:lnTo>
                      <a:lnTo>
                        <a:pt x="0" y="0"/>
                      </a:lnTo>
                      <a:lnTo>
                        <a:pt x="0" y="2"/>
                      </a:lnTo>
                      <a:lnTo>
                        <a:pt x="0" y="5"/>
                      </a:lnTo>
                      <a:lnTo>
                        <a:pt x="5" y="8"/>
                      </a:lnTo>
                      <a:lnTo>
                        <a:pt x="13" y="8"/>
                      </a:lnTo>
                      <a:lnTo>
                        <a:pt x="19" y="10"/>
                      </a:lnTo>
                      <a:lnTo>
                        <a:pt x="27" y="10"/>
                      </a:lnTo>
                      <a:lnTo>
                        <a:pt x="35" y="13"/>
                      </a:lnTo>
                      <a:lnTo>
                        <a:pt x="38" y="13"/>
                      </a:lnTo>
                      <a:lnTo>
                        <a:pt x="41" y="16"/>
                      </a:lnTo>
                      <a:lnTo>
                        <a:pt x="44"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3" name="Group 118"/>
              <p:cNvGrpSpPr>
                <a:grpSpLocks/>
              </p:cNvGrpSpPr>
              <p:nvPr/>
            </p:nvGrpSpPr>
            <p:grpSpPr bwMode="auto">
              <a:xfrm>
                <a:off x="2050" y="1915"/>
                <a:ext cx="488" cy="380"/>
                <a:chOff x="2050" y="1915"/>
                <a:chExt cx="488" cy="380"/>
              </a:xfrm>
            </p:grpSpPr>
            <p:sp>
              <p:nvSpPr>
                <p:cNvPr id="863350" name="Freeform 119"/>
                <p:cNvSpPr>
                  <a:spLocks/>
                </p:cNvSpPr>
                <p:nvPr/>
              </p:nvSpPr>
              <p:spPr bwMode="auto">
                <a:xfrm>
                  <a:off x="2494" y="1980"/>
                  <a:ext cx="37" cy="72"/>
                </a:xfrm>
                <a:custGeom>
                  <a:avLst/>
                  <a:gdLst>
                    <a:gd name="T0" fmla="*/ 0 w 37"/>
                    <a:gd name="T1" fmla="*/ 71 h 72"/>
                    <a:gd name="T2" fmla="*/ 0 w 37"/>
                    <a:gd name="T3" fmla="*/ 71 h 72"/>
                    <a:gd name="T4" fmla="*/ 2 w 37"/>
                    <a:gd name="T5" fmla="*/ 21 h 72"/>
                    <a:gd name="T6" fmla="*/ 36 w 37"/>
                    <a:gd name="T7" fmla="*/ 0 h 72"/>
                    <a:gd name="T8" fmla="*/ 33 w 37"/>
                    <a:gd name="T9" fmla="*/ 49 h 72"/>
                    <a:gd name="T10" fmla="*/ 0 w 37"/>
                    <a:gd name="T11" fmla="*/ 71 h 72"/>
                    <a:gd name="T12" fmla="*/ 0 60000 65536"/>
                    <a:gd name="T13" fmla="*/ 0 60000 65536"/>
                    <a:gd name="T14" fmla="*/ 0 60000 65536"/>
                    <a:gd name="T15" fmla="*/ 0 60000 65536"/>
                    <a:gd name="T16" fmla="*/ 0 60000 65536"/>
                    <a:gd name="T17" fmla="*/ 0 60000 65536"/>
                    <a:gd name="T18" fmla="*/ 0 w 37"/>
                    <a:gd name="T19" fmla="*/ 0 h 72"/>
                    <a:gd name="T20" fmla="*/ 37 w 37"/>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7" h="72">
                      <a:moveTo>
                        <a:pt x="0" y="71"/>
                      </a:moveTo>
                      <a:lnTo>
                        <a:pt x="0" y="71"/>
                      </a:lnTo>
                      <a:lnTo>
                        <a:pt x="2" y="21"/>
                      </a:lnTo>
                      <a:lnTo>
                        <a:pt x="36" y="0"/>
                      </a:lnTo>
                      <a:lnTo>
                        <a:pt x="33" y="49"/>
                      </a:lnTo>
                      <a:lnTo>
                        <a:pt x="0" y="71"/>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1" name="Freeform 120"/>
                <p:cNvSpPr>
                  <a:spLocks/>
                </p:cNvSpPr>
                <p:nvPr/>
              </p:nvSpPr>
              <p:spPr bwMode="auto">
                <a:xfrm>
                  <a:off x="2462" y="1988"/>
                  <a:ext cx="32" cy="65"/>
                </a:xfrm>
                <a:custGeom>
                  <a:avLst/>
                  <a:gdLst>
                    <a:gd name="T0" fmla="*/ 28 w 32"/>
                    <a:gd name="T1" fmla="*/ 64 h 65"/>
                    <a:gd name="T2" fmla="*/ 28 w 32"/>
                    <a:gd name="T3" fmla="*/ 64 h 65"/>
                    <a:gd name="T4" fmla="*/ 0 w 32"/>
                    <a:gd name="T5" fmla="*/ 48 h 65"/>
                    <a:gd name="T6" fmla="*/ 2 w 32"/>
                    <a:gd name="T7" fmla="*/ 0 h 65"/>
                    <a:gd name="T8" fmla="*/ 31 w 32"/>
                    <a:gd name="T9" fmla="*/ 15 h 65"/>
                    <a:gd name="T10" fmla="*/ 28 w 32"/>
                    <a:gd name="T11" fmla="*/ 64 h 65"/>
                    <a:gd name="T12" fmla="*/ 0 60000 65536"/>
                    <a:gd name="T13" fmla="*/ 0 60000 65536"/>
                    <a:gd name="T14" fmla="*/ 0 60000 65536"/>
                    <a:gd name="T15" fmla="*/ 0 60000 65536"/>
                    <a:gd name="T16" fmla="*/ 0 60000 65536"/>
                    <a:gd name="T17" fmla="*/ 0 60000 65536"/>
                    <a:gd name="T18" fmla="*/ 0 w 32"/>
                    <a:gd name="T19" fmla="*/ 0 h 65"/>
                    <a:gd name="T20" fmla="*/ 32 w 32"/>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2" h="65">
                      <a:moveTo>
                        <a:pt x="28" y="64"/>
                      </a:moveTo>
                      <a:lnTo>
                        <a:pt x="28" y="64"/>
                      </a:lnTo>
                      <a:lnTo>
                        <a:pt x="0" y="48"/>
                      </a:lnTo>
                      <a:lnTo>
                        <a:pt x="2" y="0"/>
                      </a:lnTo>
                      <a:lnTo>
                        <a:pt x="31" y="15"/>
                      </a:lnTo>
                      <a:lnTo>
                        <a:pt x="28"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2" name="Freeform 121"/>
                <p:cNvSpPr>
                  <a:spLocks/>
                </p:cNvSpPr>
                <p:nvPr/>
              </p:nvSpPr>
              <p:spPr bwMode="auto">
                <a:xfrm>
                  <a:off x="2466" y="1968"/>
                  <a:ext cx="65" cy="33"/>
                </a:xfrm>
                <a:custGeom>
                  <a:avLst/>
                  <a:gdLst>
                    <a:gd name="T0" fmla="*/ 29 w 65"/>
                    <a:gd name="T1" fmla="*/ 32 h 33"/>
                    <a:gd name="T2" fmla="*/ 29 w 65"/>
                    <a:gd name="T3" fmla="*/ 32 h 33"/>
                    <a:gd name="T4" fmla="*/ 0 w 65"/>
                    <a:gd name="T5" fmla="*/ 17 h 33"/>
                    <a:gd name="T6" fmla="*/ 34 w 65"/>
                    <a:gd name="T7" fmla="*/ 0 h 33"/>
                    <a:gd name="T8" fmla="*/ 64 w 65"/>
                    <a:gd name="T9" fmla="*/ 14 h 33"/>
                    <a:gd name="T10" fmla="*/ 29 w 65"/>
                    <a:gd name="T11" fmla="*/ 32 h 33"/>
                    <a:gd name="T12" fmla="*/ 0 60000 65536"/>
                    <a:gd name="T13" fmla="*/ 0 60000 65536"/>
                    <a:gd name="T14" fmla="*/ 0 60000 65536"/>
                    <a:gd name="T15" fmla="*/ 0 60000 65536"/>
                    <a:gd name="T16" fmla="*/ 0 60000 65536"/>
                    <a:gd name="T17" fmla="*/ 0 60000 65536"/>
                    <a:gd name="T18" fmla="*/ 0 w 65"/>
                    <a:gd name="T19" fmla="*/ 0 h 33"/>
                    <a:gd name="T20" fmla="*/ 65 w 6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5" h="33">
                      <a:moveTo>
                        <a:pt x="29" y="32"/>
                      </a:moveTo>
                      <a:lnTo>
                        <a:pt x="29" y="32"/>
                      </a:lnTo>
                      <a:lnTo>
                        <a:pt x="0" y="17"/>
                      </a:lnTo>
                      <a:lnTo>
                        <a:pt x="34" y="0"/>
                      </a:lnTo>
                      <a:lnTo>
                        <a:pt x="64" y="14"/>
                      </a:lnTo>
                      <a:lnTo>
                        <a:pt x="29" y="3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24" name="Group 122"/>
                <p:cNvGrpSpPr>
                  <a:grpSpLocks/>
                </p:cNvGrpSpPr>
                <p:nvPr/>
              </p:nvGrpSpPr>
              <p:grpSpPr bwMode="auto">
                <a:xfrm>
                  <a:off x="2372" y="1993"/>
                  <a:ext cx="120" cy="114"/>
                  <a:chOff x="2372" y="1993"/>
                  <a:chExt cx="120" cy="114"/>
                </a:xfrm>
              </p:grpSpPr>
              <p:sp>
                <p:nvSpPr>
                  <p:cNvPr id="863354" name="Freeform 123"/>
                  <p:cNvSpPr>
                    <a:spLocks/>
                  </p:cNvSpPr>
                  <p:nvPr/>
                </p:nvSpPr>
                <p:spPr bwMode="auto">
                  <a:xfrm>
                    <a:off x="2405" y="2010"/>
                    <a:ext cx="87" cy="97"/>
                  </a:xfrm>
                  <a:custGeom>
                    <a:avLst/>
                    <a:gdLst>
                      <a:gd name="T0" fmla="*/ 0 w 87"/>
                      <a:gd name="T1" fmla="*/ 96 h 97"/>
                      <a:gd name="T2" fmla="*/ 0 w 87"/>
                      <a:gd name="T3" fmla="*/ 96 h 97"/>
                      <a:gd name="T4" fmla="*/ 2 w 87"/>
                      <a:gd name="T5" fmla="*/ 46 h 97"/>
                      <a:gd name="T6" fmla="*/ 86 w 87"/>
                      <a:gd name="T7" fmla="*/ 0 h 97"/>
                      <a:gd name="T8" fmla="*/ 83 w 87"/>
                      <a:gd name="T9" fmla="*/ 49 h 97"/>
                      <a:gd name="T10" fmla="*/ 0 w 87"/>
                      <a:gd name="T11" fmla="*/ 96 h 97"/>
                      <a:gd name="T12" fmla="*/ 0 60000 65536"/>
                      <a:gd name="T13" fmla="*/ 0 60000 65536"/>
                      <a:gd name="T14" fmla="*/ 0 60000 65536"/>
                      <a:gd name="T15" fmla="*/ 0 60000 65536"/>
                      <a:gd name="T16" fmla="*/ 0 60000 65536"/>
                      <a:gd name="T17" fmla="*/ 0 60000 65536"/>
                      <a:gd name="T18" fmla="*/ 0 w 87"/>
                      <a:gd name="T19" fmla="*/ 0 h 97"/>
                      <a:gd name="T20" fmla="*/ 87 w 87"/>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7" h="97">
                        <a:moveTo>
                          <a:pt x="0" y="96"/>
                        </a:moveTo>
                        <a:lnTo>
                          <a:pt x="0" y="96"/>
                        </a:lnTo>
                        <a:lnTo>
                          <a:pt x="2" y="46"/>
                        </a:lnTo>
                        <a:lnTo>
                          <a:pt x="86" y="0"/>
                        </a:lnTo>
                        <a:lnTo>
                          <a:pt x="83"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5" name="Freeform 124"/>
                  <p:cNvSpPr>
                    <a:spLocks/>
                  </p:cNvSpPr>
                  <p:nvPr/>
                </p:nvSpPr>
                <p:spPr bwMode="auto">
                  <a:xfrm>
                    <a:off x="2372" y="2042"/>
                    <a:ext cx="34" cy="65"/>
                  </a:xfrm>
                  <a:custGeom>
                    <a:avLst/>
                    <a:gdLst>
                      <a:gd name="T0" fmla="*/ 30 w 34"/>
                      <a:gd name="T1" fmla="*/ 64 h 65"/>
                      <a:gd name="T2" fmla="*/ 30 w 34"/>
                      <a:gd name="T3" fmla="*/ 64 h 65"/>
                      <a:gd name="T4" fmla="*/ 0 w 34"/>
                      <a:gd name="T5" fmla="*/ 51 h 65"/>
                      <a:gd name="T6" fmla="*/ 2 w 34"/>
                      <a:gd name="T7" fmla="*/ 0 h 65"/>
                      <a:gd name="T8" fmla="*/ 33 w 34"/>
                      <a:gd name="T9" fmla="*/ 15 h 65"/>
                      <a:gd name="T10" fmla="*/ 30 w 34"/>
                      <a:gd name="T11" fmla="*/ 64 h 65"/>
                      <a:gd name="T12" fmla="*/ 0 60000 65536"/>
                      <a:gd name="T13" fmla="*/ 0 60000 65536"/>
                      <a:gd name="T14" fmla="*/ 0 60000 65536"/>
                      <a:gd name="T15" fmla="*/ 0 60000 65536"/>
                      <a:gd name="T16" fmla="*/ 0 60000 65536"/>
                      <a:gd name="T17" fmla="*/ 0 60000 65536"/>
                      <a:gd name="T18" fmla="*/ 0 w 34"/>
                      <a:gd name="T19" fmla="*/ 0 h 65"/>
                      <a:gd name="T20" fmla="*/ 34 w 34"/>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4" h="65">
                        <a:moveTo>
                          <a:pt x="30" y="64"/>
                        </a:moveTo>
                        <a:lnTo>
                          <a:pt x="30" y="64"/>
                        </a:lnTo>
                        <a:lnTo>
                          <a:pt x="0" y="51"/>
                        </a:lnTo>
                        <a:lnTo>
                          <a:pt x="2" y="0"/>
                        </a:lnTo>
                        <a:lnTo>
                          <a:pt x="33" y="15"/>
                        </a:lnTo>
                        <a:lnTo>
                          <a:pt x="30"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6" name="Freeform 125"/>
                  <p:cNvSpPr>
                    <a:spLocks/>
                  </p:cNvSpPr>
                  <p:nvPr/>
                </p:nvSpPr>
                <p:spPr bwMode="auto">
                  <a:xfrm>
                    <a:off x="2375" y="1993"/>
                    <a:ext cx="117" cy="63"/>
                  </a:xfrm>
                  <a:custGeom>
                    <a:avLst/>
                    <a:gdLst>
                      <a:gd name="T0" fmla="*/ 33 w 117"/>
                      <a:gd name="T1" fmla="*/ 62 h 63"/>
                      <a:gd name="T2" fmla="*/ 33 w 117"/>
                      <a:gd name="T3" fmla="*/ 62 h 63"/>
                      <a:gd name="T4" fmla="*/ 0 w 117"/>
                      <a:gd name="T5" fmla="*/ 46 h 63"/>
                      <a:gd name="T6" fmla="*/ 82 w 117"/>
                      <a:gd name="T7" fmla="*/ 0 h 63"/>
                      <a:gd name="T8" fmla="*/ 116 w 117"/>
                      <a:gd name="T9" fmla="*/ 15 h 63"/>
                      <a:gd name="T10" fmla="*/ 33 w 117"/>
                      <a:gd name="T11" fmla="*/ 62 h 63"/>
                      <a:gd name="T12" fmla="*/ 0 60000 65536"/>
                      <a:gd name="T13" fmla="*/ 0 60000 65536"/>
                      <a:gd name="T14" fmla="*/ 0 60000 65536"/>
                      <a:gd name="T15" fmla="*/ 0 60000 65536"/>
                      <a:gd name="T16" fmla="*/ 0 60000 65536"/>
                      <a:gd name="T17" fmla="*/ 0 60000 65536"/>
                      <a:gd name="T18" fmla="*/ 0 w 117"/>
                      <a:gd name="T19" fmla="*/ 0 h 63"/>
                      <a:gd name="T20" fmla="*/ 117 w 1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17" h="63">
                        <a:moveTo>
                          <a:pt x="33" y="62"/>
                        </a:moveTo>
                        <a:lnTo>
                          <a:pt x="33" y="62"/>
                        </a:lnTo>
                        <a:lnTo>
                          <a:pt x="0" y="46"/>
                        </a:lnTo>
                        <a:lnTo>
                          <a:pt x="82" y="0"/>
                        </a:lnTo>
                        <a:lnTo>
                          <a:pt x="116" y="15"/>
                        </a:lnTo>
                        <a:lnTo>
                          <a:pt x="33" y="6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5" name="Group 126"/>
                <p:cNvGrpSpPr>
                  <a:grpSpLocks/>
                </p:cNvGrpSpPr>
                <p:nvPr/>
              </p:nvGrpSpPr>
              <p:grpSpPr bwMode="auto">
                <a:xfrm>
                  <a:off x="2272" y="2047"/>
                  <a:ext cx="129" cy="117"/>
                  <a:chOff x="2272" y="2047"/>
                  <a:chExt cx="129" cy="117"/>
                </a:xfrm>
              </p:grpSpPr>
              <p:sp>
                <p:nvSpPr>
                  <p:cNvPr id="863358" name="Freeform 127"/>
                  <p:cNvSpPr>
                    <a:spLocks/>
                  </p:cNvSpPr>
                  <p:nvPr/>
                </p:nvSpPr>
                <p:spPr bwMode="auto">
                  <a:xfrm>
                    <a:off x="2312" y="2064"/>
                    <a:ext cx="89" cy="100"/>
                  </a:xfrm>
                  <a:custGeom>
                    <a:avLst/>
                    <a:gdLst>
                      <a:gd name="T0" fmla="*/ 0 w 89"/>
                      <a:gd name="T1" fmla="*/ 99 h 100"/>
                      <a:gd name="T2" fmla="*/ 0 w 89"/>
                      <a:gd name="T3" fmla="*/ 99 h 100"/>
                      <a:gd name="T4" fmla="*/ 2 w 89"/>
                      <a:gd name="T5" fmla="*/ 49 h 100"/>
                      <a:gd name="T6" fmla="*/ 88 w 89"/>
                      <a:gd name="T7" fmla="*/ 0 h 100"/>
                      <a:gd name="T8" fmla="*/ 88 w 89"/>
                      <a:gd name="T9" fmla="*/ 49 h 100"/>
                      <a:gd name="T10" fmla="*/ 0 w 89"/>
                      <a:gd name="T11" fmla="*/ 99 h 100"/>
                      <a:gd name="T12" fmla="*/ 0 60000 65536"/>
                      <a:gd name="T13" fmla="*/ 0 60000 65536"/>
                      <a:gd name="T14" fmla="*/ 0 60000 65536"/>
                      <a:gd name="T15" fmla="*/ 0 60000 65536"/>
                      <a:gd name="T16" fmla="*/ 0 60000 65536"/>
                      <a:gd name="T17" fmla="*/ 0 60000 65536"/>
                      <a:gd name="T18" fmla="*/ 0 w 89"/>
                      <a:gd name="T19" fmla="*/ 0 h 100"/>
                      <a:gd name="T20" fmla="*/ 89 w 89"/>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9" h="100">
                        <a:moveTo>
                          <a:pt x="0" y="99"/>
                        </a:moveTo>
                        <a:lnTo>
                          <a:pt x="0" y="99"/>
                        </a:lnTo>
                        <a:lnTo>
                          <a:pt x="2" y="49"/>
                        </a:lnTo>
                        <a:lnTo>
                          <a:pt x="88" y="0"/>
                        </a:lnTo>
                        <a:lnTo>
                          <a:pt x="88" y="49"/>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9" name="Freeform 128"/>
                  <p:cNvSpPr>
                    <a:spLocks/>
                  </p:cNvSpPr>
                  <p:nvPr/>
                </p:nvSpPr>
                <p:spPr bwMode="auto">
                  <a:xfrm>
                    <a:off x="2272" y="2099"/>
                    <a:ext cx="41" cy="65"/>
                  </a:xfrm>
                  <a:custGeom>
                    <a:avLst/>
                    <a:gdLst>
                      <a:gd name="T0" fmla="*/ 37 w 41"/>
                      <a:gd name="T1" fmla="*/ 64 h 65"/>
                      <a:gd name="T2" fmla="*/ 37 w 41"/>
                      <a:gd name="T3" fmla="*/ 64 h 65"/>
                      <a:gd name="T4" fmla="*/ 0 w 41"/>
                      <a:gd name="T5" fmla="*/ 51 h 65"/>
                      <a:gd name="T6" fmla="*/ 2 w 41"/>
                      <a:gd name="T7" fmla="*/ 0 h 65"/>
                      <a:gd name="T8" fmla="*/ 40 w 41"/>
                      <a:gd name="T9" fmla="*/ 15 h 65"/>
                      <a:gd name="T10" fmla="*/ 37 w 41"/>
                      <a:gd name="T11" fmla="*/ 64 h 65"/>
                      <a:gd name="T12" fmla="*/ 0 60000 65536"/>
                      <a:gd name="T13" fmla="*/ 0 60000 65536"/>
                      <a:gd name="T14" fmla="*/ 0 60000 65536"/>
                      <a:gd name="T15" fmla="*/ 0 60000 65536"/>
                      <a:gd name="T16" fmla="*/ 0 60000 65536"/>
                      <a:gd name="T17" fmla="*/ 0 60000 65536"/>
                      <a:gd name="T18" fmla="*/ 0 w 41"/>
                      <a:gd name="T19" fmla="*/ 0 h 65"/>
                      <a:gd name="T20" fmla="*/ 41 w 4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1" h="65">
                        <a:moveTo>
                          <a:pt x="37" y="64"/>
                        </a:moveTo>
                        <a:lnTo>
                          <a:pt x="37" y="64"/>
                        </a:lnTo>
                        <a:lnTo>
                          <a:pt x="0" y="51"/>
                        </a:lnTo>
                        <a:lnTo>
                          <a:pt x="2" y="0"/>
                        </a:lnTo>
                        <a:lnTo>
                          <a:pt x="40" y="15"/>
                        </a:lnTo>
                        <a:lnTo>
                          <a:pt x="37"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0" name="Freeform 129"/>
                  <p:cNvSpPr>
                    <a:spLocks/>
                  </p:cNvSpPr>
                  <p:nvPr/>
                </p:nvSpPr>
                <p:spPr bwMode="auto">
                  <a:xfrm>
                    <a:off x="2275" y="2047"/>
                    <a:ext cx="126" cy="67"/>
                  </a:xfrm>
                  <a:custGeom>
                    <a:avLst/>
                    <a:gdLst>
                      <a:gd name="T0" fmla="*/ 39 w 126"/>
                      <a:gd name="T1" fmla="*/ 66 h 67"/>
                      <a:gd name="T2" fmla="*/ 39 w 126"/>
                      <a:gd name="T3" fmla="*/ 66 h 67"/>
                      <a:gd name="T4" fmla="*/ 0 w 126"/>
                      <a:gd name="T5" fmla="*/ 50 h 67"/>
                      <a:gd name="T6" fmla="*/ 91 w 126"/>
                      <a:gd name="T7" fmla="*/ 0 h 67"/>
                      <a:gd name="T8" fmla="*/ 125 w 126"/>
                      <a:gd name="T9" fmla="*/ 15 h 67"/>
                      <a:gd name="T10" fmla="*/ 39 w 126"/>
                      <a:gd name="T11" fmla="*/ 66 h 67"/>
                      <a:gd name="T12" fmla="*/ 0 60000 65536"/>
                      <a:gd name="T13" fmla="*/ 0 60000 65536"/>
                      <a:gd name="T14" fmla="*/ 0 60000 65536"/>
                      <a:gd name="T15" fmla="*/ 0 60000 65536"/>
                      <a:gd name="T16" fmla="*/ 0 60000 65536"/>
                      <a:gd name="T17" fmla="*/ 0 60000 65536"/>
                      <a:gd name="T18" fmla="*/ 0 w 126"/>
                      <a:gd name="T19" fmla="*/ 0 h 67"/>
                      <a:gd name="T20" fmla="*/ 126 w 126"/>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26" h="67">
                        <a:moveTo>
                          <a:pt x="39" y="66"/>
                        </a:moveTo>
                        <a:lnTo>
                          <a:pt x="39" y="66"/>
                        </a:lnTo>
                        <a:lnTo>
                          <a:pt x="0" y="50"/>
                        </a:lnTo>
                        <a:lnTo>
                          <a:pt x="91" y="0"/>
                        </a:lnTo>
                        <a:lnTo>
                          <a:pt x="125" y="15"/>
                        </a:lnTo>
                        <a:lnTo>
                          <a:pt x="39" y="6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6" name="Group 130"/>
                <p:cNvGrpSpPr>
                  <a:grpSpLocks/>
                </p:cNvGrpSpPr>
                <p:nvPr/>
              </p:nvGrpSpPr>
              <p:grpSpPr bwMode="auto">
                <a:xfrm>
                  <a:off x="2167" y="2106"/>
                  <a:ext cx="140" cy="123"/>
                  <a:chOff x="2167" y="2106"/>
                  <a:chExt cx="140" cy="123"/>
                </a:xfrm>
              </p:grpSpPr>
              <p:sp>
                <p:nvSpPr>
                  <p:cNvPr id="863362" name="Freeform 131"/>
                  <p:cNvSpPr>
                    <a:spLocks/>
                  </p:cNvSpPr>
                  <p:nvPr/>
                </p:nvSpPr>
                <p:spPr bwMode="auto">
                  <a:xfrm>
                    <a:off x="2208" y="2122"/>
                    <a:ext cx="98" cy="107"/>
                  </a:xfrm>
                  <a:custGeom>
                    <a:avLst/>
                    <a:gdLst>
                      <a:gd name="T0" fmla="*/ 0 w 98"/>
                      <a:gd name="T1" fmla="*/ 106 h 107"/>
                      <a:gd name="T2" fmla="*/ 0 w 98"/>
                      <a:gd name="T3" fmla="*/ 106 h 107"/>
                      <a:gd name="T4" fmla="*/ 0 w 98"/>
                      <a:gd name="T5" fmla="*/ 53 h 107"/>
                      <a:gd name="T6" fmla="*/ 97 w 98"/>
                      <a:gd name="T7" fmla="*/ 0 h 107"/>
                      <a:gd name="T8" fmla="*/ 94 w 98"/>
                      <a:gd name="T9" fmla="*/ 50 h 107"/>
                      <a:gd name="T10" fmla="*/ 0 w 98"/>
                      <a:gd name="T11" fmla="*/ 106 h 107"/>
                      <a:gd name="T12" fmla="*/ 0 60000 65536"/>
                      <a:gd name="T13" fmla="*/ 0 60000 65536"/>
                      <a:gd name="T14" fmla="*/ 0 60000 65536"/>
                      <a:gd name="T15" fmla="*/ 0 60000 65536"/>
                      <a:gd name="T16" fmla="*/ 0 60000 65536"/>
                      <a:gd name="T17" fmla="*/ 0 60000 65536"/>
                      <a:gd name="T18" fmla="*/ 0 w 98"/>
                      <a:gd name="T19" fmla="*/ 0 h 107"/>
                      <a:gd name="T20" fmla="*/ 98 w 98"/>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8" h="107">
                        <a:moveTo>
                          <a:pt x="0" y="106"/>
                        </a:moveTo>
                        <a:lnTo>
                          <a:pt x="0" y="106"/>
                        </a:lnTo>
                        <a:lnTo>
                          <a:pt x="0" y="53"/>
                        </a:lnTo>
                        <a:lnTo>
                          <a:pt x="97" y="0"/>
                        </a:lnTo>
                        <a:lnTo>
                          <a:pt x="94" y="50"/>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3" name="Freeform 132"/>
                  <p:cNvSpPr>
                    <a:spLocks/>
                  </p:cNvSpPr>
                  <p:nvPr/>
                </p:nvSpPr>
                <p:spPr bwMode="auto">
                  <a:xfrm>
                    <a:off x="2167" y="2162"/>
                    <a:ext cx="41" cy="67"/>
                  </a:xfrm>
                  <a:custGeom>
                    <a:avLst/>
                    <a:gdLst>
                      <a:gd name="T0" fmla="*/ 40 w 41"/>
                      <a:gd name="T1" fmla="*/ 66 h 67"/>
                      <a:gd name="T2" fmla="*/ 40 w 41"/>
                      <a:gd name="T3" fmla="*/ 66 h 67"/>
                      <a:gd name="T4" fmla="*/ 0 w 41"/>
                      <a:gd name="T5" fmla="*/ 56 h 67"/>
                      <a:gd name="T6" fmla="*/ 0 w 41"/>
                      <a:gd name="T7" fmla="*/ 0 h 67"/>
                      <a:gd name="T8" fmla="*/ 40 w 41"/>
                      <a:gd name="T9" fmla="*/ 12 h 67"/>
                      <a:gd name="T10" fmla="*/ 40 w 41"/>
                      <a:gd name="T11" fmla="*/ 66 h 67"/>
                      <a:gd name="T12" fmla="*/ 0 60000 65536"/>
                      <a:gd name="T13" fmla="*/ 0 60000 65536"/>
                      <a:gd name="T14" fmla="*/ 0 60000 65536"/>
                      <a:gd name="T15" fmla="*/ 0 60000 65536"/>
                      <a:gd name="T16" fmla="*/ 0 60000 65536"/>
                      <a:gd name="T17" fmla="*/ 0 60000 65536"/>
                      <a:gd name="T18" fmla="*/ 0 w 41"/>
                      <a:gd name="T19" fmla="*/ 0 h 67"/>
                      <a:gd name="T20" fmla="*/ 41 w 41"/>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1" h="67">
                        <a:moveTo>
                          <a:pt x="40" y="66"/>
                        </a:moveTo>
                        <a:lnTo>
                          <a:pt x="40" y="66"/>
                        </a:lnTo>
                        <a:lnTo>
                          <a:pt x="0" y="56"/>
                        </a:lnTo>
                        <a:lnTo>
                          <a:pt x="0" y="0"/>
                        </a:lnTo>
                        <a:lnTo>
                          <a:pt x="40" y="12"/>
                        </a:lnTo>
                        <a:lnTo>
                          <a:pt x="40" y="66"/>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4" name="Freeform 133"/>
                  <p:cNvSpPr>
                    <a:spLocks/>
                  </p:cNvSpPr>
                  <p:nvPr/>
                </p:nvSpPr>
                <p:spPr bwMode="auto">
                  <a:xfrm>
                    <a:off x="2167" y="2106"/>
                    <a:ext cx="140" cy="68"/>
                  </a:xfrm>
                  <a:custGeom>
                    <a:avLst/>
                    <a:gdLst>
                      <a:gd name="T0" fmla="*/ 41 w 140"/>
                      <a:gd name="T1" fmla="*/ 67 h 68"/>
                      <a:gd name="T2" fmla="*/ 41 w 140"/>
                      <a:gd name="T3" fmla="*/ 67 h 68"/>
                      <a:gd name="T4" fmla="*/ 0 w 140"/>
                      <a:gd name="T5" fmla="*/ 54 h 68"/>
                      <a:gd name="T6" fmla="*/ 99 w 140"/>
                      <a:gd name="T7" fmla="*/ 0 h 68"/>
                      <a:gd name="T8" fmla="*/ 139 w 140"/>
                      <a:gd name="T9" fmla="*/ 15 h 68"/>
                      <a:gd name="T10" fmla="*/ 41 w 140"/>
                      <a:gd name="T11" fmla="*/ 67 h 68"/>
                      <a:gd name="T12" fmla="*/ 0 60000 65536"/>
                      <a:gd name="T13" fmla="*/ 0 60000 65536"/>
                      <a:gd name="T14" fmla="*/ 0 60000 65536"/>
                      <a:gd name="T15" fmla="*/ 0 60000 65536"/>
                      <a:gd name="T16" fmla="*/ 0 60000 65536"/>
                      <a:gd name="T17" fmla="*/ 0 60000 65536"/>
                      <a:gd name="T18" fmla="*/ 0 w 140"/>
                      <a:gd name="T19" fmla="*/ 0 h 68"/>
                      <a:gd name="T20" fmla="*/ 140 w 140"/>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40" h="68">
                        <a:moveTo>
                          <a:pt x="41" y="67"/>
                        </a:moveTo>
                        <a:lnTo>
                          <a:pt x="41" y="67"/>
                        </a:lnTo>
                        <a:lnTo>
                          <a:pt x="0" y="54"/>
                        </a:lnTo>
                        <a:lnTo>
                          <a:pt x="99" y="0"/>
                        </a:lnTo>
                        <a:lnTo>
                          <a:pt x="139" y="15"/>
                        </a:lnTo>
                        <a:lnTo>
                          <a:pt x="41" y="6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7" name="Group 134"/>
                <p:cNvGrpSpPr>
                  <a:grpSpLocks/>
                </p:cNvGrpSpPr>
                <p:nvPr/>
              </p:nvGrpSpPr>
              <p:grpSpPr bwMode="auto">
                <a:xfrm>
                  <a:off x="2050" y="2167"/>
                  <a:ext cx="152" cy="128"/>
                  <a:chOff x="2050" y="2167"/>
                  <a:chExt cx="152" cy="128"/>
                </a:xfrm>
              </p:grpSpPr>
              <p:sp>
                <p:nvSpPr>
                  <p:cNvPr id="863366" name="Freeform 135"/>
                  <p:cNvSpPr>
                    <a:spLocks/>
                  </p:cNvSpPr>
                  <p:nvPr/>
                </p:nvSpPr>
                <p:spPr bwMode="auto">
                  <a:xfrm>
                    <a:off x="2098" y="2183"/>
                    <a:ext cx="104" cy="112"/>
                  </a:xfrm>
                  <a:custGeom>
                    <a:avLst/>
                    <a:gdLst>
                      <a:gd name="T0" fmla="*/ 0 w 104"/>
                      <a:gd name="T1" fmla="*/ 111 h 112"/>
                      <a:gd name="T2" fmla="*/ 0 w 104"/>
                      <a:gd name="T3" fmla="*/ 111 h 112"/>
                      <a:gd name="T4" fmla="*/ 0 w 104"/>
                      <a:gd name="T5" fmla="*/ 55 h 112"/>
                      <a:gd name="T6" fmla="*/ 103 w 104"/>
                      <a:gd name="T7" fmla="*/ 0 h 112"/>
                      <a:gd name="T8" fmla="*/ 103 w 104"/>
                      <a:gd name="T9" fmla="*/ 52 h 112"/>
                      <a:gd name="T10" fmla="*/ 0 w 104"/>
                      <a:gd name="T11" fmla="*/ 111 h 112"/>
                      <a:gd name="T12" fmla="*/ 0 60000 65536"/>
                      <a:gd name="T13" fmla="*/ 0 60000 65536"/>
                      <a:gd name="T14" fmla="*/ 0 60000 65536"/>
                      <a:gd name="T15" fmla="*/ 0 60000 65536"/>
                      <a:gd name="T16" fmla="*/ 0 60000 65536"/>
                      <a:gd name="T17" fmla="*/ 0 60000 65536"/>
                      <a:gd name="T18" fmla="*/ 0 w 104"/>
                      <a:gd name="T19" fmla="*/ 0 h 112"/>
                      <a:gd name="T20" fmla="*/ 104 w 104"/>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104" h="112">
                        <a:moveTo>
                          <a:pt x="0" y="111"/>
                        </a:moveTo>
                        <a:lnTo>
                          <a:pt x="0" y="111"/>
                        </a:lnTo>
                        <a:lnTo>
                          <a:pt x="0" y="55"/>
                        </a:lnTo>
                        <a:lnTo>
                          <a:pt x="103" y="0"/>
                        </a:lnTo>
                        <a:lnTo>
                          <a:pt x="103" y="52"/>
                        </a:lnTo>
                        <a:lnTo>
                          <a:pt x="0" y="111"/>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7" name="Freeform 136"/>
                  <p:cNvSpPr>
                    <a:spLocks/>
                  </p:cNvSpPr>
                  <p:nvPr/>
                </p:nvSpPr>
                <p:spPr bwMode="auto">
                  <a:xfrm>
                    <a:off x="2051" y="2231"/>
                    <a:ext cx="47" cy="64"/>
                  </a:xfrm>
                  <a:custGeom>
                    <a:avLst/>
                    <a:gdLst>
                      <a:gd name="T0" fmla="*/ 46 w 47"/>
                      <a:gd name="T1" fmla="*/ 63 h 64"/>
                      <a:gd name="T2" fmla="*/ 46 w 47"/>
                      <a:gd name="T3" fmla="*/ 63 h 64"/>
                      <a:gd name="T4" fmla="*/ 0 w 47"/>
                      <a:gd name="T5" fmla="*/ 54 h 64"/>
                      <a:gd name="T6" fmla="*/ 0 w 47"/>
                      <a:gd name="T7" fmla="*/ 0 h 64"/>
                      <a:gd name="T8" fmla="*/ 46 w 47"/>
                      <a:gd name="T9" fmla="*/ 9 h 64"/>
                      <a:gd name="T10" fmla="*/ 46 w 47"/>
                      <a:gd name="T11" fmla="*/ 63 h 64"/>
                      <a:gd name="T12" fmla="*/ 0 60000 65536"/>
                      <a:gd name="T13" fmla="*/ 0 60000 65536"/>
                      <a:gd name="T14" fmla="*/ 0 60000 65536"/>
                      <a:gd name="T15" fmla="*/ 0 60000 65536"/>
                      <a:gd name="T16" fmla="*/ 0 60000 65536"/>
                      <a:gd name="T17" fmla="*/ 0 60000 65536"/>
                      <a:gd name="T18" fmla="*/ 0 w 47"/>
                      <a:gd name="T19" fmla="*/ 0 h 64"/>
                      <a:gd name="T20" fmla="*/ 47 w 47"/>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7" h="64">
                        <a:moveTo>
                          <a:pt x="46" y="63"/>
                        </a:moveTo>
                        <a:lnTo>
                          <a:pt x="46" y="63"/>
                        </a:lnTo>
                        <a:lnTo>
                          <a:pt x="0" y="54"/>
                        </a:lnTo>
                        <a:lnTo>
                          <a:pt x="0" y="0"/>
                        </a:lnTo>
                        <a:lnTo>
                          <a:pt x="46" y="9"/>
                        </a:lnTo>
                        <a:lnTo>
                          <a:pt x="46" y="6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8" name="Freeform 137"/>
                  <p:cNvSpPr>
                    <a:spLocks/>
                  </p:cNvSpPr>
                  <p:nvPr/>
                </p:nvSpPr>
                <p:spPr bwMode="auto">
                  <a:xfrm>
                    <a:off x="2050" y="2167"/>
                    <a:ext cx="152" cy="71"/>
                  </a:xfrm>
                  <a:custGeom>
                    <a:avLst/>
                    <a:gdLst>
                      <a:gd name="T0" fmla="*/ 47 w 152"/>
                      <a:gd name="T1" fmla="*/ 70 h 71"/>
                      <a:gd name="T2" fmla="*/ 47 w 152"/>
                      <a:gd name="T3" fmla="*/ 70 h 71"/>
                      <a:gd name="T4" fmla="*/ 0 w 152"/>
                      <a:gd name="T5" fmla="*/ 57 h 71"/>
                      <a:gd name="T6" fmla="*/ 109 w 152"/>
                      <a:gd name="T7" fmla="*/ 0 h 71"/>
                      <a:gd name="T8" fmla="*/ 151 w 152"/>
                      <a:gd name="T9" fmla="*/ 15 h 71"/>
                      <a:gd name="T10" fmla="*/ 47 w 152"/>
                      <a:gd name="T11" fmla="*/ 70 h 71"/>
                      <a:gd name="T12" fmla="*/ 0 60000 65536"/>
                      <a:gd name="T13" fmla="*/ 0 60000 65536"/>
                      <a:gd name="T14" fmla="*/ 0 60000 65536"/>
                      <a:gd name="T15" fmla="*/ 0 60000 65536"/>
                      <a:gd name="T16" fmla="*/ 0 60000 65536"/>
                      <a:gd name="T17" fmla="*/ 0 60000 65536"/>
                      <a:gd name="T18" fmla="*/ 0 w 152"/>
                      <a:gd name="T19" fmla="*/ 0 h 71"/>
                      <a:gd name="T20" fmla="*/ 152 w 15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52" h="71">
                        <a:moveTo>
                          <a:pt x="47" y="70"/>
                        </a:moveTo>
                        <a:lnTo>
                          <a:pt x="47" y="70"/>
                        </a:lnTo>
                        <a:lnTo>
                          <a:pt x="0" y="57"/>
                        </a:lnTo>
                        <a:lnTo>
                          <a:pt x="109" y="0"/>
                        </a:lnTo>
                        <a:lnTo>
                          <a:pt x="151" y="15"/>
                        </a:lnTo>
                        <a:lnTo>
                          <a:pt x="47"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69" name="Freeform 138"/>
                <p:cNvSpPr>
                  <a:spLocks/>
                </p:cNvSpPr>
                <p:nvPr/>
              </p:nvSpPr>
              <p:spPr bwMode="auto">
                <a:xfrm>
                  <a:off x="2491" y="2003"/>
                  <a:ext cx="17" cy="53"/>
                </a:xfrm>
                <a:custGeom>
                  <a:avLst/>
                  <a:gdLst>
                    <a:gd name="T0" fmla="*/ 0 w 17"/>
                    <a:gd name="T1" fmla="*/ 52 h 53"/>
                    <a:gd name="T2" fmla="*/ 0 w 17"/>
                    <a:gd name="T3" fmla="*/ 52 h 53"/>
                    <a:gd name="T4" fmla="*/ 0 w 17"/>
                    <a:gd name="T5" fmla="*/ 27 h 53"/>
                    <a:gd name="T6" fmla="*/ 0 w 17"/>
                    <a:gd name="T7" fmla="*/ 17 h 53"/>
                    <a:gd name="T8" fmla="*/ 4 w 17"/>
                    <a:gd name="T9" fmla="*/ 8 h 53"/>
                    <a:gd name="T10" fmla="*/ 4 w 17"/>
                    <a:gd name="T11" fmla="*/ 6 h 53"/>
                    <a:gd name="T12" fmla="*/ 4 w 17"/>
                    <a:gd name="T13" fmla="*/ 2 h 53"/>
                    <a:gd name="T14" fmla="*/ 4 w 17"/>
                    <a:gd name="T15" fmla="*/ 0 h 53"/>
                    <a:gd name="T16" fmla="*/ 11 w 17"/>
                    <a:gd name="T17" fmla="*/ 0 h 53"/>
                    <a:gd name="T18" fmla="*/ 16 w 17"/>
                    <a:gd name="T19" fmla="*/ 0 h 53"/>
                    <a:gd name="T20" fmla="*/ 11 w 17"/>
                    <a:gd name="T21" fmla="*/ 24 h 53"/>
                    <a:gd name="T22" fmla="*/ 11 w 17"/>
                    <a:gd name="T23" fmla="*/ 49 h 53"/>
                    <a:gd name="T24" fmla="*/ 4 w 17"/>
                    <a:gd name="T25" fmla="*/ 49 h 53"/>
                    <a:gd name="T26" fmla="*/ 0 w 17"/>
                    <a:gd name="T27" fmla="*/ 52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3"/>
                    <a:gd name="T44" fmla="*/ 17 w 1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3">
                      <a:moveTo>
                        <a:pt x="0" y="52"/>
                      </a:moveTo>
                      <a:lnTo>
                        <a:pt x="0" y="52"/>
                      </a:lnTo>
                      <a:lnTo>
                        <a:pt x="0" y="27"/>
                      </a:lnTo>
                      <a:lnTo>
                        <a:pt x="0" y="17"/>
                      </a:lnTo>
                      <a:lnTo>
                        <a:pt x="4" y="8"/>
                      </a:lnTo>
                      <a:lnTo>
                        <a:pt x="4" y="6"/>
                      </a:lnTo>
                      <a:lnTo>
                        <a:pt x="4" y="2"/>
                      </a:lnTo>
                      <a:lnTo>
                        <a:pt x="4" y="0"/>
                      </a:lnTo>
                      <a:lnTo>
                        <a:pt x="11" y="0"/>
                      </a:lnTo>
                      <a:lnTo>
                        <a:pt x="16" y="0"/>
                      </a:lnTo>
                      <a:lnTo>
                        <a:pt x="11" y="24"/>
                      </a:lnTo>
                      <a:lnTo>
                        <a:pt x="11" y="49"/>
                      </a:lnTo>
                      <a:lnTo>
                        <a:pt x="4" y="49"/>
                      </a:lnTo>
                      <a:lnTo>
                        <a:pt x="0" y="5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0" name="Freeform 139"/>
                <p:cNvSpPr>
                  <a:spLocks/>
                </p:cNvSpPr>
                <p:nvPr/>
              </p:nvSpPr>
              <p:spPr bwMode="auto">
                <a:xfrm>
                  <a:off x="2099" y="1978"/>
                  <a:ext cx="432" cy="263"/>
                </a:xfrm>
                <a:custGeom>
                  <a:avLst/>
                  <a:gdLst>
                    <a:gd name="T0" fmla="*/ 431 w 432"/>
                    <a:gd name="T1" fmla="*/ 0 h 263"/>
                    <a:gd name="T2" fmla="*/ 431 w 432"/>
                    <a:gd name="T3" fmla="*/ 0 h 263"/>
                    <a:gd name="T4" fmla="*/ 0 w 432"/>
                    <a:gd name="T5" fmla="*/ 255 h 263"/>
                    <a:gd name="T6" fmla="*/ 0 w 432"/>
                    <a:gd name="T7" fmla="*/ 262 h 263"/>
                    <a:gd name="T8" fmla="*/ 431 w 432"/>
                    <a:gd name="T9" fmla="*/ 6 h 263"/>
                    <a:gd name="T10" fmla="*/ 431 w 432"/>
                    <a:gd name="T11" fmla="*/ 0 h 263"/>
                    <a:gd name="T12" fmla="*/ 0 60000 65536"/>
                    <a:gd name="T13" fmla="*/ 0 60000 65536"/>
                    <a:gd name="T14" fmla="*/ 0 60000 65536"/>
                    <a:gd name="T15" fmla="*/ 0 60000 65536"/>
                    <a:gd name="T16" fmla="*/ 0 60000 65536"/>
                    <a:gd name="T17" fmla="*/ 0 60000 65536"/>
                    <a:gd name="T18" fmla="*/ 0 w 432"/>
                    <a:gd name="T19" fmla="*/ 0 h 263"/>
                    <a:gd name="T20" fmla="*/ 432 w 432"/>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32" h="263">
                      <a:moveTo>
                        <a:pt x="431" y="0"/>
                      </a:moveTo>
                      <a:lnTo>
                        <a:pt x="431" y="0"/>
                      </a:lnTo>
                      <a:lnTo>
                        <a:pt x="0" y="255"/>
                      </a:lnTo>
                      <a:lnTo>
                        <a:pt x="0" y="262"/>
                      </a:lnTo>
                      <a:lnTo>
                        <a:pt x="431" y="6"/>
                      </a:lnTo>
                      <a:lnTo>
                        <a:pt x="431"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1" name="Freeform 140"/>
                <p:cNvSpPr>
                  <a:spLocks/>
                </p:cNvSpPr>
                <p:nvPr/>
              </p:nvSpPr>
              <p:spPr bwMode="auto">
                <a:xfrm>
                  <a:off x="2400" y="2058"/>
                  <a:ext cx="17" cy="56"/>
                </a:xfrm>
                <a:custGeom>
                  <a:avLst/>
                  <a:gdLst>
                    <a:gd name="T0" fmla="*/ 0 w 17"/>
                    <a:gd name="T1" fmla="*/ 55 h 56"/>
                    <a:gd name="T2" fmla="*/ 0 w 17"/>
                    <a:gd name="T3" fmla="*/ 55 h 56"/>
                    <a:gd name="T4" fmla="*/ 4 w 17"/>
                    <a:gd name="T5" fmla="*/ 45 h 56"/>
                    <a:gd name="T6" fmla="*/ 4 w 17"/>
                    <a:gd name="T7" fmla="*/ 27 h 56"/>
                    <a:gd name="T8" fmla="*/ 4 w 17"/>
                    <a:gd name="T9" fmla="*/ 18 h 56"/>
                    <a:gd name="T10" fmla="*/ 4 w 17"/>
                    <a:gd name="T11" fmla="*/ 9 h 56"/>
                    <a:gd name="T12" fmla="*/ 4 w 17"/>
                    <a:gd name="T13" fmla="*/ 6 h 56"/>
                    <a:gd name="T14" fmla="*/ 4 w 17"/>
                    <a:gd name="T15" fmla="*/ 2 h 56"/>
                    <a:gd name="T16" fmla="*/ 11 w 17"/>
                    <a:gd name="T17" fmla="*/ 0 h 56"/>
                    <a:gd name="T18" fmla="*/ 16 w 17"/>
                    <a:gd name="T19" fmla="*/ 0 h 56"/>
                    <a:gd name="T20" fmla="*/ 16 w 17"/>
                    <a:gd name="T21" fmla="*/ 24 h 56"/>
                    <a:gd name="T22" fmla="*/ 16 w 17"/>
                    <a:gd name="T23" fmla="*/ 52 h 56"/>
                    <a:gd name="T24" fmla="*/ 11 w 17"/>
                    <a:gd name="T25" fmla="*/ 52 h 56"/>
                    <a:gd name="T26" fmla="*/ 4 w 17"/>
                    <a:gd name="T27" fmla="*/ 52 h 56"/>
                    <a:gd name="T28" fmla="*/ 4 w 17"/>
                    <a:gd name="T29" fmla="*/ 55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4" y="45"/>
                      </a:lnTo>
                      <a:lnTo>
                        <a:pt x="4" y="27"/>
                      </a:lnTo>
                      <a:lnTo>
                        <a:pt x="4" y="18"/>
                      </a:lnTo>
                      <a:lnTo>
                        <a:pt x="4" y="9"/>
                      </a:lnTo>
                      <a:lnTo>
                        <a:pt x="4" y="6"/>
                      </a:lnTo>
                      <a:lnTo>
                        <a:pt x="4" y="2"/>
                      </a:lnTo>
                      <a:lnTo>
                        <a:pt x="11" y="0"/>
                      </a:lnTo>
                      <a:lnTo>
                        <a:pt x="16" y="0"/>
                      </a:lnTo>
                      <a:lnTo>
                        <a:pt x="16" y="24"/>
                      </a:lnTo>
                      <a:lnTo>
                        <a:pt x="16" y="52"/>
                      </a:lnTo>
                      <a:lnTo>
                        <a:pt x="11" y="52"/>
                      </a:lnTo>
                      <a:lnTo>
                        <a:pt x="4" y="52"/>
                      </a:lnTo>
                      <a:lnTo>
                        <a:pt x="4" y="55"/>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2" name="Freeform 141"/>
                <p:cNvSpPr>
                  <a:spLocks/>
                </p:cNvSpPr>
                <p:nvPr/>
              </p:nvSpPr>
              <p:spPr bwMode="auto">
                <a:xfrm>
                  <a:off x="2305" y="2115"/>
                  <a:ext cx="17" cy="59"/>
                </a:xfrm>
                <a:custGeom>
                  <a:avLst/>
                  <a:gdLst>
                    <a:gd name="T0" fmla="*/ 0 w 17"/>
                    <a:gd name="T1" fmla="*/ 58 h 59"/>
                    <a:gd name="T2" fmla="*/ 0 w 17"/>
                    <a:gd name="T3" fmla="*/ 58 h 59"/>
                    <a:gd name="T4" fmla="*/ 0 w 17"/>
                    <a:gd name="T5" fmla="*/ 30 h 59"/>
                    <a:gd name="T6" fmla="*/ 0 w 17"/>
                    <a:gd name="T7" fmla="*/ 18 h 59"/>
                    <a:gd name="T8" fmla="*/ 0 w 17"/>
                    <a:gd name="T9" fmla="*/ 9 h 59"/>
                    <a:gd name="T10" fmla="*/ 0 w 17"/>
                    <a:gd name="T11" fmla="*/ 2 h 59"/>
                    <a:gd name="T12" fmla="*/ 4 w 17"/>
                    <a:gd name="T13" fmla="*/ 2 h 59"/>
                    <a:gd name="T14" fmla="*/ 4 w 17"/>
                    <a:gd name="T15" fmla="*/ 0 h 59"/>
                    <a:gd name="T16" fmla="*/ 11 w 17"/>
                    <a:gd name="T17" fmla="*/ 0 h 59"/>
                    <a:gd name="T18" fmla="*/ 16 w 17"/>
                    <a:gd name="T19" fmla="*/ 0 h 59"/>
                    <a:gd name="T20" fmla="*/ 11 w 17"/>
                    <a:gd name="T21" fmla="*/ 24 h 59"/>
                    <a:gd name="T22" fmla="*/ 11 w 17"/>
                    <a:gd name="T23" fmla="*/ 42 h 59"/>
                    <a:gd name="T24" fmla="*/ 11 w 17"/>
                    <a:gd name="T25" fmla="*/ 51 h 59"/>
                    <a:gd name="T26" fmla="*/ 4 w 17"/>
                    <a:gd name="T27" fmla="*/ 55 h 59"/>
                    <a:gd name="T28" fmla="*/ 0 w 17"/>
                    <a:gd name="T29" fmla="*/ 55 h 59"/>
                    <a:gd name="T30" fmla="*/ 0 w 17"/>
                    <a:gd name="T31" fmla="*/ 58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9"/>
                    <a:gd name="T50" fmla="*/ 17 w 17"/>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9">
                      <a:moveTo>
                        <a:pt x="0" y="58"/>
                      </a:moveTo>
                      <a:lnTo>
                        <a:pt x="0" y="58"/>
                      </a:lnTo>
                      <a:lnTo>
                        <a:pt x="0" y="30"/>
                      </a:lnTo>
                      <a:lnTo>
                        <a:pt x="0" y="18"/>
                      </a:lnTo>
                      <a:lnTo>
                        <a:pt x="0" y="9"/>
                      </a:lnTo>
                      <a:lnTo>
                        <a:pt x="0" y="2"/>
                      </a:lnTo>
                      <a:lnTo>
                        <a:pt x="4" y="2"/>
                      </a:lnTo>
                      <a:lnTo>
                        <a:pt x="4" y="0"/>
                      </a:lnTo>
                      <a:lnTo>
                        <a:pt x="11" y="0"/>
                      </a:lnTo>
                      <a:lnTo>
                        <a:pt x="16" y="0"/>
                      </a:lnTo>
                      <a:lnTo>
                        <a:pt x="11" y="24"/>
                      </a:lnTo>
                      <a:lnTo>
                        <a:pt x="11" y="42"/>
                      </a:lnTo>
                      <a:lnTo>
                        <a:pt x="11" y="51"/>
                      </a:lnTo>
                      <a:lnTo>
                        <a:pt x="4" y="55"/>
                      </a:lnTo>
                      <a:lnTo>
                        <a:pt x="0" y="55"/>
                      </a:lnTo>
                      <a:lnTo>
                        <a:pt x="0"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3" name="Freeform 142"/>
                <p:cNvSpPr>
                  <a:spLocks/>
                </p:cNvSpPr>
                <p:nvPr/>
              </p:nvSpPr>
              <p:spPr bwMode="auto">
                <a:xfrm>
                  <a:off x="2202" y="2176"/>
                  <a:ext cx="17" cy="58"/>
                </a:xfrm>
                <a:custGeom>
                  <a:avLst/>
                  <a:gdLst>
                    <a:gd name="T0" fmla="*/ 4 w 17"/>
                    <a:gd name="T1" fmla="*/ 57 h 58"/>
                    <a:gd name="T2" fmla="*/ 4 w 17"/>
                    <a:gd name="T3" fmla="*/ 57 h 58"/>
                    <a:gd name="T4" fmla="*/ 0 w 17"/>
                    <a:gd name="T5" fmla="*/ 48 h 58"/>
                    <a:gd name="T6" fmla="*/ 0 w 17"/>
                    <a:gd name="T7" fmla="*/ 30 h 58"/>
                    <a:gd name="T8" fmla="*/ 4 w 17"/>
                    <a:gd name="T9" fmla="*/ 17 h 58"/>
                    <a:gd name="T10" fmla="*/ 4 w 17"/>
                    <a:gd name="T11" fmla="*/ 8 h 58"/>
                    <a:gd name="T12" fmla="*/ 4 w 17"/>
                    <a:gd name="T13" fmla="*/ 2 h 58"/>
                    <a:gd name="T14" fmla="*/ 4 w 17"/>
                    <a:gd name="T15" fmla="*/ 0 h 58"/>
                    <a:gd name="T16" fmla="*/ 11 w 17"/>
                    <a:gd name="T17" fmla="*/ 0 h 58"/>
                    <a:gd name="T18" fmla="*/ 16 w 17"/>
                    <a:gd name="T19" fmla="*/ 0 h 58"/>
                    <a:gd name="T20" fmla="*/ 16 w 17"/>
                    <a:gd name="T21" fmla="*/ 26 h 58"/>
                    <a:gd name="T22" fmla="*/ 16 w 17"/>
                    <a:gd name="T23" fmla="*/ 41 h 58"/>
                    <a:gd name="T24" fmla="*/ 16 w 17"/>
                    <a:gd name="T25" fmla="*/ 48 h 58"/>
                    <a:gd name="T26" fmla="*/ 16 w 17"/>
                    <a:gd name="T27" fmla="*/ 50 h 58"/>
                    <a:gd name="T28" fmla="*/ 16 w 17"/>
                    <a:gd name="T29" fmla="*/ 54 h 58"/>
                    <a:gd name="T30" fmla="*/ 11 w 17"/>
                    <a:gd name="T31" fmla="*/ 54 h 58"/>
                    <a:gd name="T32" fmla="*/ 4 w 17"/>
                    <a:gd name="T33" fmla="*/ 54 h 58"/>
                    <a:gd name="T34" fmla="*/ 4 w 17"/>
                    <a:gd name="T35" fmla="*/ 5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8"/>
                    <a:gd name="T56" fmla="*/ 17 w 1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8">
                      <a:moveTo>
                        <a:pt x="4" y="57"/>
                      </a:moveTo>
                      <a:lnTo>
                        <a:pt x="4" y="57"/>
                      </a:lnTo>
                      <a:lnTo>
                        <a:pt x="0" y="48"/>
                      </a:lnTo>
                      <a:lnTo>
                        <a:pt x="0" y="30"/>
                      </a:lnTo>
                      <a:lnTo>
                        <a:pt x="4" y="17"/>
                      </a:lnTo>
                      <a:lnTo>
                        <a:pt x="4" y="8"/>
                      </a:lnTo>
                      <a:lnTo>
                        <a:pt x="4" y="2"/>
                      </a:lnTo>
                      <a:lnTo>
                        <a:pt x="4" y="0"/>
                      </a:lnTo>
                      <a:lnTo>
                        <a:pt x="11" y="0"/>
                      </a:lnTo>
                      <a:lnTo>
                        <a:pt x="16" y="0"/>
                      </a:lnTo>
                      <a:lnTo>
                        <a:pt x="16" y="26"/>
                      </a:lnTo>
                      <a:lnTo>
                        <a:pt x="16" y="41"/>
                      </a:lnTo>
                      <a:lnTo>
                        <a:pt x="16" y="48"/>
                      </a:lnTo>
                      <a:lnTo>
                        <a:pt x="16" y="50"/>
                      </a:lnTo>
                      <a:lnTo>
                        <a:pt x="16" y="54"/>
                      </a:lnTo>
                      <a:lnTo>
                        <a:pt x="11" y="54"/>
                      </a:lnTo>
                      <a:lnTo>
                        <a:pt x="4" y="54"/>
                      </a:lnTo>
                      <a:lnTo>
                        <a:pt x="4" y="57"/>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28" name="Group 143"/>
                <p:cNvGrpSpPr>
                  <a:grpSpLocks/>
                </p:cNvGrpSpPr>
                <p:nvPr/>
              </p:nvGrpSpPr>
              <p:grpSpPr bwMode="auto">
                <a:xfrm>
                  <a:off x="2421" y="1915"/>
                  <a:ext cx="117" cy="109"/>
                  <a:chOff x="2421" y="1915"/>
                  <a:chExt cx="117" cy="109"/>
                </a:xfrm>
              </p:grpSpPr>
              <p:sp>
                <p:nvSpPr>
                  <p:cNvPr id="863375" name="Freeform 144"/>
                  <p:cNvSpPr>
                    <a:spLocks/>
                  </p:cNvSpPr>
                  <p:nvPr/>
                </p:nvSpPr>
                <p:spPr bwMode="auto">
                  <a:xfrm>
                    <a:off x="2453" y="1930"/>
                    <a:ext cx="84" cy="94"/>
                  </a:xfrm>
                  <a:custGeom>
                    <a:avLst/>
                    <a:gdLst>
                      <a:gd name="T0" fmla="*/ 0 w 84"/>
                      <a:gd name="T1" fmla="*/ 93 h 94"/>
                      <a:gd name="T2" fmla="*/ 0 w 84"/>
                      <a:gd name="T3" fmla="*/ 93 h 94"/>
                      <a:gd name="T4" fmla="*/ 2 w 84"/>
                      <a:gd name="T5" fmla="*/ 43 h 94"/>
                      <a:gd name="T6" fmla="*/ 83 w 84"/>
                      <a:gd name="T7" fmla="*/ 0 h 94"/>
                      <a:gd name="T8" fmla="*/ 77 w 84"/>
                      <a:gd name="T9" fmla="*/ 49 h 94"/>
                      <a:gd name="T10" fmla="*/ 0 w 84"/>
                      <a:gd name="T11" fmla="*/ 93 h 94"/>
                      <a:gd name="T12" fmla="*/ 0 60000 65536"/>
                      <a:gd name="T13" fmla="*/ 0 60000 65536"/>
                      <a:gd name="T14" fmla="*/ 0 60000 65536"/>
                      <a:gd name="T15" fmla="*/ 0 60000 65536"/>
                      <a:gd name="T16" fmla="*/ 0 60000 65536"/>
                      <a:gd name="T17" fmla="*/ 0 60000 65536"/>
                      <a:gd name="T18" fmla="*/ 0 w 84"/>
                      <a:gd name="T19" fmla="*/ 0 h 94"/>
                      <a:gd name="T20" fmla="*/ 84 w 84"/>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84" h="94">
                        <a:moveTo>
                          <a:pt x="0" y="93"/>
                        </a:moveTo>
                        <a:lnTo>
                          <a:pt x="0" y="93"/>
                        </a:lnTo>
                        <a:lnTo>
                          <a:pt x="2" y="43"/>
                        </a:lnTo>
                        <a:lnTo>
                          <a:pt x="83" y="0"/>
                        </a:lnTo>
                        <a:lnTo>
                          <a:pt x="77" y="49"/>
                        </a:lnTo>
                        <a:lnTo>
                          <a:pt x="0" y="93"/>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6" name="Freeform 145"/>
                  <p:cNvSpPr>
                    <a:spLocks/>
                  </p:cNvSpPr>
                  <p:nvPr/>
                </p:nvSpPr>
                <p:spPr bwMode="auto">
                  <a:xfrm>
                    <a:off x="2421" y="1955"/>
                    <a:ext cx="34" cy="68"/>
                  </a:xfrm>
                  <a:custGeom>
                    <a:avLst/>
                    <a:gdLst>
                      <a:gd name="T0" fmla="*/ 30 w 34"/>
                      <a:gd name="T1" fmla="*/ 67 h 68"/>
                      <a:gd name="T2" fmla="*/ 30 w 34"/>
                      <a:gd name="T3" fmla="*/ 67 h 68"/>
                      <a:gd name="T4" fmla="*/ 0 w 34"/>
                      <a:gd name="T5" fmla="*/ 51 h 68"/>
                      <a:gd name="T6" fmla="*/ 2 w 34"/>
                      <a:gd name="T7" fmla="*/ 0 h 68"/>
                      <a:gd name="T8" fmla="*/ 33 w 34"/>
                      <a:gd name="T9" fmla="*/ 18 h 68"/>
                      <a:gd name="T10" fmla="*/ 30 w 34"/>
                      <a:gd name="T11" fmla="*/ 67 h 68"/>
                      <a:gd name="T12" fmla="*/ 0 60000 65536"/>
                      <a:gd name="T13" fmla="*/ 0 60000 65536"/>
                      <a:gd name="T14" fmla="*/ 0 60000 65536"/>
                      <a:gd name="T15" fmla="*/ 0 60000 65536"/>
                      <a:gd name="T16" fmla="*/ 0 60000 65536"/>
                      <a:gd name="T17" fmla="*/ 0 60000 65536"/>
                      <a:gd name="T18" fmla="*/ 0 w 34"/>
                      <a:gd name="T19" fmla="*/ 0 h 68"/>
                      <a:gd name="T20" fmla="*/ 34 w 34"/>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34" h="68">
                        <a:moveTo>
                          <a:pt x="30" y="67"/>
                        </a:moveTo>
                        <a:lnTo>
                          <a:pt x="30" y="67"/>
                        </a:lnTo>
                        <a:lnTo>
                          <a:pt x="0" y="51"/>
                        </a:lnTo>
                        <a:lnTo>
                          <a:pt x="2" y="0"/>
                        </a:lnTo>
                        <a:lnTo>
                          <a:pt x="33" y="18"/>
                        </a:lnTo>
                        <a:lnTo>
                          <a:pt x="30" y="6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7" name="Freeform 146"/>
                  <p:cNvSpPr>
                    <a:spLocks/>
                  </p:cNvSpPr>
                  <p:nvPr/>
                </p:nvSpPr>
                <p:spPr bwMode="auto">
                  <a:xfrm>
                    <a:off x="2423" y="1915"/>
                    <a:ext cx="115" cy="57"/>
                  </a:xfrm>
                  <a:custGeom>
                    <a:avLst/>
                    <a:gdLst>
                      <a:gd name="T0" fmla="*/ 33 w 115"/>
                      <a:gd name="T1" fmla="*/ 56 h 57"/>
                      <a:gd name="T2" fmla="*/ 33 w 115"/>
                      <a:gd name="T3" fmla="*/ 56 h 57"/>
                      <a:gd name="T4" fmla="*/ 0 w 115"/>
                      <a:gd name="T5" fmla="*/ 38 h 57"/>
                      <a:gd name="T6" fmla="*/ 83 w 115"/>
                      <a:gd name="T7" fmla="*/ 0 h 57"/>
                      <a:gd name="T8" fmla="*/ 114 w 115"/>
                      <a:gd name="T9" fmla="*/ 15 h 57"/>
                      <a:gd name="T10" fmla="*/ 33 w 115"/>
                      <a:gd name="T11" fmla="*/ 56 h 57"/>
                      <a:gd name="T12" fmla="*/ 0 60000 65536"/>
                      <a:gd name="T13" fmla="*/ 0 60000 65536"/>
                      <a:gd name="T14" fmla="*/ 0 60000 65536"/>
                      <a:gd name="T15" fmla="*/ 0 60000 65536"/>
                      <a:gd name="T16" fmla="*/ 0 60000 65536"/>
                      <a:gd name="T17" fmla="*/ 0 60000 65536"/>
                      <a:gd name="T18" fmla="*/ 0 w 115"/>
                      <a:gd name="T19" fmla="*/ 0 h 57"/>
                      <a:gd name="T20" fmla="*/ 115 w 11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15" h="57">
                        <a:moveTo>
                          <a:pt x="33" y="56"/>
                        </a:moveTo>
                        <a:lnTo>
                          <a:pt x="33" y="56"/>
                        </a:lnTo>
                        <a:lnTo>
                          <a:pt x="0" y="38"/>
                        </a:lnTo>
                        <a:lnTo>
                          <a:pt x="83" y="0"/>
                        </a:lnTo>
                        <a:lnTo>
                          <a:pt x="114" y="15"/>
                        </a:lnTo>
                        <a:lnTo>
                          <a:pt x="33" y="5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9" name="Group 147"/>
                <p:cNvGrpSpPr>
                  <a:grpSpLocks/>
                </p:cNvGrpSpPr>
                <p:nvPr/>
              </p:nvGrpSpPr>
              <p:grpSpPr bwMode="auto">
                <a:xfrm>
                  <a:off x="2323" y="1961"/>
                  <a:ext cx="126" cy="117"/>
                  <a:chOff x="2323" y="1961"/>
                  <a:chExt cx="126" cy="117"/>
                </a:xfrm>
              </p:grpSpPr>
              <p:sp>
                <p:nvSpPr>
                  <p:cNvPr id="863379" name="Freeform 148"/>
                  <p:cNvSpPr>
                    <a:spLocks/>
                  </p:cNvSpPr>
                  <p:nvPr/>
                </p:nvSpPr>
                <p:spPr bwMode="auto">
                  <a:xfrm>
                    <a:off x="2359" y="1981"/>
                    <a:ext cx="90" cy="97"/>
                  </a:xfrm>
                  <a:custGeom>
                    <a:avLst/>
                    <a:gdLst>
                      <a:gd name="T0" fmla="*/ 0 w 90"/>
                      <a:gd name="T1" fmla="*/ 96 h 97"/>
                      <a:gd name="T2" fmla="*/ 0 w 90"/>
                      <a:gd name="T3" fmla="*/ 96 h 97"/>
                      <a:gd name="T4" fmla="*/ 2 w 90"/>
                      <a:gd name="T5" fmla="*/ 43 h 97"/>
                      <a:gd name="T6" fmla="*/ 89 w 90"/>
                      <a:gd name="T7" fmla="*/ 0 h 97"/>
                      <a:gd name="T8" fmla="*/ 86 w 90"/>
                      <a:gd name="T9" fmla="*/ 49 h 97"/>
                      <a:gd name="T10" fmla="*/ 0 w 90"/>
                      <a:gd name="T11" fmla="*/ 96 h 97"/>
                      <a:gd name="T12" fmla="*/ 0 60000 65536"/>
                      <a:gd name="T13" fmla="*/ 0 60000 65536"/>
                      <a:gd name="T14" fmla="*/ 0 60000 65536"/>
                      <a:gd name="T15" fmla="*/ 0 60000 65536"/>
                      <a:gd name="T16" fmla="*/ 0 60000 65536"/>
                      <a:gd name="T17" fmla="*/ 0 60000 65536"/>
                      <a:gd name="T18" fmla="*/ 0 w 90"/>
                      <a:gd name="T19" fmla="*/ 0 h 97"/>
                      <a:gd name="T20" fmla="*/ 90 w 90"/>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90" h="97">
                        <a:moveTo>
                          <a:pt x="0" y="96"/>
                        </a:moveTo>
                        <a:lnTo>
                          <a:pt x="0" y="96"/>
                        </a:lnTo>
                        <a:lnTo>
                          <a:pt x="2" y="43"/>
                        </a:lnTo>
                        <a:lnTo>
                          <a:pt x="89" y="0"/>
                        </a:lnTo>
                        <a:lnTo>
                          <a:pt x="86"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0" name="Freeform 149"/>
                  <p:cNvSpPr>
                    <a:spLocks/>
                  </p:cNvSpPr>
                  <p:nvPr/>
                </p:nvSpPr>
                <p:spPr bwMode="auto">
                  <a:xfrm>
                    <a:off x="2323" y="2009"/>
                    <a:ext cx="38" cy="69"/>
                  </a:xfrm>
                  <a:custGeom>
                    <a:avLst/>
                    <a:gdLst>
                      <a:gd name="T0" fmla="*/ 34 w 38"/>
                      <a:gd name="T1" fmla="*/ 68 h 69"/>
                      <a:gd name="T2" fmla="*/ 34 w 38"/>
                      <a:gd name="T3" fmla="*/ 68 h 69"/>
                      <a:gd name="T4" fmla="*/ 0 w 38"/>
                      <a:gd name="T5" fmla="*/ 52 h 69"/>
                      <a:gd name="T6" fmla="*/ 2 w 38"/>
                      <a:gd name="T7" fmla="*/ 0 h 69"/>
                      <a:gd name="T8" fmla="*/ 37 w 38"/>
                      <a:gd name="T9" fmla="*/ 15 h 69"/>
                      <a:gd name="T10" fmla="*/ 34 w 38"/>
                      <a:gd name="T11" fmla="*/ 68 h 69"/>
                      <a:gd name="T12" fmla="*/ 0 60000 65536"/>
                      <a:gd name="T13" fmla="*/ 0 60000 65536"/>
                      <a:gd name="T14" fmla="*/ 0 60000 65536"/>
                      <a:gd name="T15" fmla="*/ 0 60000 65536"/>
                      <a:gd name="T16" fmla="*/ 0 60000 65536"/>
                      <a:gd name="T17" fmla="*/ 0 60000 65536"/>
                      <a:gd name="T18" fmla="*/ 0 w 38"/>
                      <a:gd name="T19" fmla="*/ 0 h 69"/>
                      <a:gd name="T20" fmla="*/ 38 w 3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8" h="69">
                        <a:moveTo>
                          <a:pt x="34" y="68"/>
                        </a:moveTo>
                        <a:lnTo>
                          <a:pt x="34" y="68"/>
                        </a:lnTo>
                        <a:lnTo>
                          <a:pt x="0" y="52"/>
                        </a:lnTo>
                        <a:lnTo>
                          <a:pt x="2" y="0"/>
                        </a:lnTo>
                        <a:lnTo>
                          <a:pt x="37" y="15"/>
                        </a:lnTo>
                        <a:lnTo>
                          <a:pt x="34" y="6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1" name="Freeform 150"/>
                  <p:cNvSpPr>
                    <a:spLocks/>
                  </p:cNvSpPr>
                  <p:nvPr/>
                </p:nvSpPr>
                <p:spPr bwMode="auto">
                  <a:xfrm>
                    <a:off x="2325" y="1961"/>
                    <a:ext cx="124" cy="63"/>
                  </a:xfrm>
                  <a:custGeom>
                    <a:avLst/>
                    <a:gdLst>
                      <a:gd name="T0" fmla="*/ 36 w 124"/>
                      <a:gd name="T1" fmla="*/ 62 h 63"/>
                      <a:gd name="T2" fmla="*/ 36 w 124"/>
                      <a:gd name="T3" fmla="*/ 62 h 63"/>
                      <a:gd name="T4" fmla="*/ 0 w 124"/>
                      <a:gd name="T5" fmla="*/ 46 h 63"/>
                      <a:gd name="T6" fmla="*/ 89 w 124"/>
                      <a:gd name="T7" fmla="*/ 0 h 63"/>
                      <a:gd name="T8" fmla="*/ 123 w 124"/>
                      <a:gd name="T9" fmla="*/ 18 h 63"/>
                      <a:gd name="T10" fmla="*/ 36 w 124"/>
                      <a:gd name="T11" fmla="*/ 62 h 63"/>
                      <a:gd name="T12" fmla="*/ 0 60000 65536"/>
                      <a:gd name="T13" fmla="*/ 0 60000 65536"/>
                      <a:gd name="T14" fmla="*/ 0 60000 65536"/>
                      <a:gd name="T15" fmla="*/ 0 60000 65536"/>
                      <a:gd name="T16" fmla="*/ 0 60000 65536"/>
                      <a:gd name="T17" fmla="*/ 0 60000 65536"/>
                      <a:gd name="T18" fmla="*/ 0 w 124"/>
                      <a:gd name="T19" fmla="*/ 0 h 63"/>
                      <a:gd name="T20" fmla="*/ 124 w 124"/>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24" h="63">
                        <a:moveTo>
                          <a:pt x="36" y="62"/>
                        </a:moveTo>
                        <a:lnTo>
                          <a:pt x="36" y="62"/>
                        </a:lnTo>
                        <a:lnTo>
                          <a:pt x="0" y="46"/>
                        </a:lnTo>
                        <a:lnTo>
                          <a:pt x="89" y="0"/>
                        </a:lnTo>
                        <a:lnTo>
                          <a:pt x="123" y="18"/>
                        </a:lnTo>
                        <a:lnTo>
                          <a:pt x="36" y="6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30" name="Group 151"/>
                <p:cNvGrpSpPr>
                  <a:grpSpLocks/>
                </p:cNvGrpSpPr>
                <p:nvPr/>
              </p:nvGrpSpPr>
              <p:grpSpPr bwMode="auto">
                <a:xfrm>
                  <a:off x="2220" y="2015"/>
                  <a:ext cx="136" cy="120"/>
                  <a:chOff x="2220" y="2015"/>
                  <a:chExt cx="136" cy="120"/>
                </a:xfrm>
              </p:grpSpPr>
              <p:sp>
                <p:nvSpPr>
                  <p:cNvPr id="863383" name="Freeform 152"/>
                  <p:cNvSpPr>
                    <a:spLocks/>
                  </p:cNvSpPr>
                  <p:nvPr/>
                </p:nvSpPr>
                <p:spPr bwMode="auto">
                  <a:xfrm>
                    <a:off x="2260" y="2032"/>
                    <a:ext cx="96" cy="103"/>
                  </a:xfrm>
                  <a:custGeom>
                    <a:avLst/>
                    <a:gdLst>
                      <a:gd name="T0" fmla="*/ 0 w 96"/>
                      <a:gd name="T1" fmla="*/ 102 h 103"/>
                      <a:gd name="T2" fmla="*/ 0 w 96"/>
                      <a:gd name="T3" fmla="*/ 102 h 103"/>
                      <a:gd name="T4" fmla="*/ 2 w 96"/>
                      <a:gd name="T5" fmla="*/ 49 h 103"/>
                      <a:gd name="T6" fmla="*/ 95 w 96"/>
                      <a:gd name="T7" fmla="*/ 0 h 103"/>
                      <a:gd name="T8" fmla="*/ 95 w 96"/>
                      <a:gd name="T9" fmla="*/ 52 h 103"/>
                      <a:gd name="T10" fmla="*/ 0 w 96"/>
                      <a:gd name="T11" fmla="*/ 102 h 103"/>
                      <a:gd name="T12" fmla="*/ 0 60000 65536"/>
                      <a:gd name="T13" fmla="*/ 0 60000 65536"/>
                      <a:gd name="T14" fmla="*/ 0 60000 65536"/>
                      <a:gd name="T15" fmla="*/ 0 60000 65536"/>
                      <a:gd name="T16" fmla="*/ 0 60000 65536"/>
                      <a:gd name="T17" fmla="*/ 0 60000 65536"/>
                      <a:gd name="T18" fmla="*/ 0 w 96"/>
                      <a:gd name="T19" fmla="*/ 0 h 103"/>
                      <a:gd name="T20" fmla="*/ 96 w 96"/>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96" h="103">
                        <a:moveTo>
                          <a:pt x="0" y="102"/>
                        </a:moveTo>
                        <a:lnTo>
                          <a:pt x="0" y="102"/>
                        </a:lnTo>
                        <a:lnTo>
                          <a:pt x="2" y="49"/>
                        </a:lnTo>
                        <a:lnTo>
                          <a:pt x="95" y="0"/>
                        </a:lnTo>
                        <a:lnTo>
                          <a:pt x="95" y="52"/>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4" name="Freeform 153"/>
                  <p:cNvSpPr>
                    <a:spLocks/>
                  </p:cNvSpPr>
                  <p:nvPr/>
                </p:nvSpPr>
                <p:spPr bwMode="auto">
                  <a:xfrm>
                    <a:off x="2220" y="2070"/>
                    <a:ext cx="40" cy="65"/>
                  </a:xfrm>
                  <a:custGeom>
                    <a:avLst/>
                    <a:gdLst>
                      <a:gd name="T0" fmla="*/ 36 w 40"/>
                      <a:gd name="T1" fmla="*/ 64 h 65"/>
                      <a:gd name="T2" fmla="*/ 36 w 40"/>
                      <a:gd name="T3" fmla="*/ 64 h 65"/>
                      <a:gd name="T4" fmla="*/ 0 w 40"/>
                      <a:gd name="T5" fmla="*/ 52 h 65"/>
                      <a:gd name="T6" fmla="*/ 0 w 40"/>
                      <a:gd name="T7" fmla="*/ 0 h 65"/>
                      <a:gd name="T8" fmla="*/ 39 w 40"/>
                      <a:gd name="T9" fmla="*/ 11 h 65"/>
                      <a:gd name="T10" fmla="*/ 36 w 40"/>
                      <a:gd name="T11" fmla="*/ 64 h 65"/>
                      <a:gd name="T12" fmla="*/ 0 60000 65536"/>
                      <a:gd name="T13" fmla="*/ 0 60000 65536"/>
                      <a:gd name="T14" fmla="*/ 0 60000 65536"/>
                      <a:gd name="T15" fmla="*/ 0 60000 65536"/>
                      <a:gd name="T16" fmla="*/ 0 60000 65536"/>
                      <a:gd name="T17" fmla="*/ 0 60000 65536"/>
                      <a:gd name="T18" fmla="*/ 0 w 40"/>
                      <a:gd name="T19" fmla="*/ 0 h 65"/>
                      <a:gd name="T20" fmla="*/ 40 w 4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0" h="65">
                        <a:moveTo>
                          <a:pt x="36" y="64"/>
                        </a:moveTo>
                        <a:lnTo>
                          <a:pt x="36" y="64"/>
                        </a:lnTo>
                        <a:lnTo>
                          <a:pt x="0" y="52"/>
                        </a:lnTo>
                        <a:lnTo>
                          <a:pt x="0" y="0"/>
                        </a:lnTo>
                        <a:lnTo>
                          <a:pt x="39" y="11"/>
                        </a:lnTo>
                        <a:lnTo>
                          <a:pt x="36"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5" name="Freeform 154"/>
                  <p:cNvSpPr>
                    <a:spLocks/>
                  </p:cNvSpPr>
                  <p:nvPr/>
                </p:nvSpPr>
                <p:spPr bwMode="auto">
                  <a:xfrm>
                    <a:off x="2221" y="2015"/>
                    <a:ext cx="135" cy="66"/>
                  </a:xfrm>
                  <a:custGeom>
                    <a:avLst/>
                    <a:gdLst>
                      <a:gd name="T0" fmla="*/ 42 w 135"/>
                      <a:gd name="T1" fmla="*/ 65 h 66"/>
                      <a:gd name="T2" fmla="*/ 42 w 135"/>
                      <a:gd name="T3" fmla="*/ 65 h 66"/>
                      <a:gd name="T4" fmla="*/ 0 w 135"/>
                      <a:gd name="T5" fmla="*/ 49 h 66"/>
                      <a:gd name="T6" fmla="*/ 98 w 135"/>
                      <a:gd name="T7" fmla="*/ 0 h 66"/>
                      <a:gd name="T8" fmla="*/ 134 w 135"/>
                      <a:gd name="T9" fmla="*/ 15 h 66"/>
                      <a:gd name="T10" fmla="*/ 42 w 135"/>
                      <a:gd name="T11" fmla="*/ 65 h 66"/>
                      <a:gd name="T12" fmla="*/ 0 60000 65536"/>
                      <a:gd name="T13" fmla="*/ 0 60000 65536"/>
                      <a:gd name="T14" fmla="*/ 0 60000 65536"/>
                      <a:gd name="T15" fmla="*/ 0 60000 65536"/>
                      <a:gd name="T16" fmla="*/ 0 60000 65536"/>
                      <a:gd name="T17" fmla="*/ 0 60000 65536"/>
                      <a:gd name="T18" fmla="*/ 0 w 135"/>
                      <a:gd name="T19" fmla="*/ 0 h 66"/>
                      <a:gd name="T20" fmla="*/ 135 w 135"/>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35" h="66">
                        <a:moveTo>
                          <a:pt x="42" y="65"/>
                        </a:moveTo>
                        <a:lnTo>
                          <a:pt x="42" y="65"/>
                        </a:lnTo>
                        <a:lnTo>
                          <a:pt x="0" y="49"/>
                        </a:lnTo>
                        <a:lnTo>
                          <a:pt x="98" y="0"/>
                        </a:lnTo>
                        <a:lnTo>
                          <a:pt x="134" y="15"/>
                        </a:lnTo>
                        <a:lnTo>
                          <a:pt x="42" y="65"/>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31" name="Group 155"/>
                <p:cNvGrpSpPr>
                  <a:grpSpLocks/>
                </p:cNvGrpSpPr>
                <p:nvPr/>
              </p:nvGrpSpPr>
              <p:grpSpPr bwMode="auto">
                <a:xfrm>
                  <a:off x="2109" y="2072"/>
                  <a:ext cx="148" cy="127"/>
                  <a:chOff x="2109" y="2072"/>
                  <a:chExt cx="148" cy="127"/>
                </a:xfrm>
              </p:grpSpPr>
              <p:sp>
                <p:nvSpPr>
                  <p:cNvPr id="863387" name="Freeform 156"/>
                  <p:cNvSpPr>
                    <a:spLocks/>
                  </p:cNvSpPr>
                  <p:nvPr/>
                </p:nvSpPr>
                <p:spPr bwMode="auto">
                  <a:xfrm>
                    <a:off x="2154" y="2090"/>
                    <a:ext cx="102" cy="109"/>
                  </a:xfrm>
                  <a:custGeom>
                    <a:avLst/>
                    <a:gdLst>
                      <a:gd name="T0" fmla="*/ 0 w 102"/>
                      <a:gd name="T1" fmla="*/ 108 h 109"/>
                      <a:gd name="T2" fmla="*/ 0 w 102"/>
                      <a:gd name="T3" fmla="*/ 108 h 109"/>
                      <a:gd name="T4" fmla="*/ 0 w 102"/>
                      <a:gd name="T5" fmla="*/ 52 h 109"/>
                      <a:gd name="T6" fmla="*/ 101 w 102"/>
                      <a:gd name="T7" fmla="*/ 0 h 109"/>
                      <a:gd name="T8" fmla="*/ 98 w 102"/>
                      <a:gd name="T9" fmla="*/ 52 h 109"/>
                      <a:gd name="T10" fmla="*/ 0 w 102"/>
                      <a:gd name="T11" fmla="*/ 108 h 109"/>
                      <a:gd name="T12" fmla="*/ 0 60000 65536"/>
                      <a:gd name="T13" fmla="*/ 0 60000 65536"/>
                      <a:gd name="T14" fmla="*/ 0 60000 65536"/>
                      <a:gd name="T15" fmla="*/ 0 60000 65536"/>
                      <a:gd name="T16" fmla="*/ 0 60000 65536"/>
                      <a:gd name="T17" fmla="*/ 0 60000 65536"/>
                      <a:gd name="T18" fmla="*/ 0 w 102"/>
                      <a:gd name="T19" fmla="*/ 0 h 109"/>
                      <a:gd name="T20" fmla="*/ 102 w 102"/>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102" h="109">
                        <a:moveTo>
                          <a:pt x="0" y="108"/>
                        </a:moveTo>
                        <a:lnTo>
                          <a:pt x="0" y="108"/>
                        </a:lnTo>
                        <a:lnTo>
                          <a:pt x="0" y="52"/>
                        </a:lnTo>
                        <a:lnTo>
                          <a:pt x="101" y="0"/>
                        </a:lnTo>
                        <a:lnTo>
                          <a:pt x="98" y="52"/>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8" name="Freeform 157"/>
                  <p:cNvSpPr>
                    <a:spLocks/>
                  </p:cNvSpPr>
                  <p:nvPr/>
                </p:nvSpPr>
                <p:spPr bwMode="auto">
                  <a:xfrm>
                    <a:off x="2109" y="2132"/>
                    <a:ext cx="44" cy="67"/>
                  </a:xfrm>
                  <a:custGeom>
                    <a:avLst/>
                    <a:gdLst>
                      <a:gd name="T0" fmla="*/ 43 w 44"/>
                      <a:gd name="T1" fmla="*/ 66 h 67"/>
                      <a:gd name="T2" fmla="*/ 43 w 44"/>
                      <a:gd name="T3" fmla="*/ 66 h 67"/>
                      <a:gd name="T4" fmla="*/ 0 w 44"/>
                      <a:gd name="T5" fmla="*/ 54 h 67"/>
                      <a:gd name="T6" fmla="*/ 0 w 44"/>
                      <a:gd name="T7" fmla="*/ 0 h 67"/>
                      <a:gd name="T8" fmla="*/ 43 w 44"/>
                      <a:gd name="T9" fmla="*/ 11 h 67"/>
                      <a:gd name="T10" fmla="*/ 43 w 44"/>
                      <a:gd name="T11" fmla="*/ 66 h 67"/>
                      <a:gd name="T12" fmla="*/ 0 60000 65536"/>
                      <a:gd name="T13" fmla="*/ 0 60000 65536"/>
                      <a:gd name="T14" fmla="*/ 0 60000 65536"/>
                      <a:gd name="T15" fmla="*/ 0 60000 65536"/>
                      <a:gd name="T16" fmla="*/ 0 60000 65536"/>
                      <a:gd name="T17" fmla="*/ 0 60000 65536"/>
                      <a:gd name="T18" fmla="*/ 0 w 44"/>
                      <a:gd name="T19" fmla="*/ 0 h 67"/>
                      <a:gd name="T20" fmla="*/ 44 w 44"/>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4" h="67">
                        <a:moveTo>
                          <a:pt x="43" y="66"/>
                        </a:moveTo>
                        <a:lnTo>
                          <a:pt x="43" y="66"/>
                        </a:lnTo>
                        <a:lnTo>
                          <a:pt x="0" y="54"/>
                        </a:lnTo>
                        <a:lnTo>
                          <a:pt x="0" y="0"/>
                        </a:lnTo>
                        <a:lnTo>
                          <a:pt x="43" y="11"/>
                        </a:lnTo>
                        <a:lnTo>
                          <a:pt x="43" y="66"/>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9" name="Freeform 158"/>
                  <p:cNvSpPr>
                    <a:spLocks/>
                  </p:cNvSpPr>
                  <p:nvPr/>
                </p:nvSpPr>
                <p:spPr bwMode="auto">
                  <a:xfrm>
                    <a:off x="2110" y="2072"/>
                    <a:ext cx="147" cy="71"/>
                  </a:xfrm>
                  <a:custGeom>
                    <a:avLst/>
                    <a:gdLst>
                      <a:gd name="T0" fmla="*/ 44 w 147"/>
                      <a:gd name="T1" fmla="*/ 70 h 71"/>
                      <a:gd name="T2" fmla="*/ 44 w 147"/>
                      <a:gd name="T3" fmla="*/ 70 h 71"/>
                      <a:gd name="T4" fmla="*/ 0 w 147"/>
                      <a:gd name="T5" fmla="*/ 57 h 71"/>
                      <a:gd name="T6" fmla="*/ 104 w 147"/>
                      <a:gd name="T7" fmla="*/ 0 h 71"/>
                      <a:gd name="T8" fmla="*/ 146 w 147"/>
                      <a:gd name="T9" fmla="*/ 15 h 71"/>
                      <a:gd name="T10" fmla="*/ 44 w 147"/>
                      <a:gd name="T11" fmla="*/ 70 h 71"/>
                      <a:gd name="T12" fmla="*/ 0 60000 65536"/>
                      <a:gd name="T13" fmla="*/ 0 60000 65536"/>
                      <a:gd name="T14" fmla="*/ 0 60000 65536"/>
                      <a:gd name="T15" fmla="*/ 0 60000 65536"/>
                      <a:gd name="T16" fmla="*/ 0 60000 65536"/>
                      <a:gd name="T17" fmla="*/ 0 60000 65536"/>
                      <a:gd name="T18" fmla="*/ 0 w 147"/>
                      <a:gd name="T19" fmla="*/ 0 h 71"/>
                      <a:gd name="T20" fmla="*/ 147 w 14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7" h="71">
                        <a:moveTo>
                          <a:pt x="44" y="70"/>
                        </a:moveTo>
                        <a:lnTo>
                          <a:pt x="44" y="70"/>
                        </a:lnTo>
                        <a:lnTo>
                          <a:pt x="0" y="57"/>
                        </a:lnTo>
                        <a:lnTo>
                          <a:pt x="104" y="0"/>
                        </a:lnTo>
                        <a:lnTo>
                          <a:pt x="146" y="15"/>
                        </a:lnTo>
                        <a:lnTo>
                          <a:pt x="44"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90" name="Freeform 159"/>
                <p:cNvSpPr>
                  <a:spLocks/>
                </p:cNvSpPr>
                <p:nvPr/>
              </p:nvSpPr>
              <p:spPr bwMode="auto">
                <a:xfrm>
                  <a:off x="2099" y="2151"/>
                  <a:ext cx="49" cy="83"/>
                </a:xfrm>
                <a:custGeom>
                  <a:avLst/>
                  <a:gdLst>
                    <a:gd name="T0" fmla="*/ 0 w 49"/>
                    <a:gd name="T1" fmla="*/ 82 h 83"/>
                    <a:gd name="T2" fmla="*/ 0 w 49"/>
                    <a:gd name="T3" fmla="*/ 82 h 83"/>
                    <a:gd name="T4" fmla="*/ 0 w 49"/>
                    <a:gd name="T5" fmla="*/ 27 h 83"/>
                    <a:gd name="T6" fmla="*/ 48 w 49"/>
                    <a:gd name="T7" fmla="*/ 0 h 83"/>
                    <a:gd name="T8" fmla="*/ 45 w 49"/>
                    <a:gd name="T9" fmla="*/ 54 h 83"/>
                    <a:gd name="T10" fmla="*/ 0 w 49"/>
                    <a:gd name="T11" fmla="*/ 82 h 83"/>
                    <a:gd name="T12" fmla="*/ 0 60000 65536"/>
                    <a:gd name="T13" fmla="*/ 0 60000 65536"/>
                    <a:gd name="T14" fmla="*/ 0 60000 65536"/>
                    <a:gd name="T15" fmla="*/ 0 60000 65536"/>
                    <a:gd name="T16" fmla="*/ 0 60000 65536"/>
                    <a:gd name="T17" fmla="*/ 0 60000 65536"/>
                    <a:gd name="T18" fmla="*/ 0 w 49"/>
                    <a:gd name="T19" fmla="*/ 0 h 83"/>
                    <a:gd name="T20" fmla="*/ 49 w 49"/>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49" h="83">
                      <a:moveTo>
                        <a:pt x="0" y="82"/>
                      </a:moveTo>
                      <a:lnTo>
                        <a:pt x="0" y="82"/>
                      </a:lnTo>
                      <a:lnTo>
                        <a:pt x="0" y="27"/>
                      </a:lnTo>
                      <a:lnTo>
                        <a:pt x="48" y="0"/>
                      </a:lnTo>
                      <a:lnTo>
                        <a:pt x="45" y="54"/>
                      </a:lnTo>
                      <a:lnTo>
                        <a:pt x="0" y="8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1" name="Freeform 160"/>
                <p:cNvSpPr>
                  <a:spLocks/>
                </p:cNvSpPr>
                <p:nvPr/>
              </p:nvSpPr>
              <p:spPr bwMode="auto">
                <a:xfrm>
                  <a:off x="2051" y="2138"/>
                  <a:ext cx="97" cy="39"/>
                </a:xfrm>
                <a:custGeom>
                  <a:avLst/>
                  <a:gdLst>
                    <a:gd name="T0" fmla="*/ 46 w 97"/>
                    <a:gd name="T1" fmla="*/ 38 h 39"/>
                    <a:gd name="T2" fmla="*/ 46 w 97"/>
                    <a:gd name="T3" fmla="*/ 38 h 39"/>
                    <a:gd name="T4" fmla="*/ 0 w 97"/>
                    <a:gd name="T5" fmla="*/ 26 h 39"/>
                    <a:gd name="T6" fmla="*/ 49 w 97"/>
                    <a:gd name="T7" fmla="*/ 0 h 39"/>
                    <a:gd name="T8" fmla="*/ 96 w 97"/>
                    <a:gd name="T9" fmla="*/ 11 h 39"/>
                    <a:gd name="T10" fmla="*/ 46 w 97"/>
                    <a:gd name="T11" fmla="*/ 38 h 39"/>
                    <a:gd name="T12" fmla="*/ 0 60000 65536"/>
                    <a:gd name="T13" fmla="*/ 0 60000 65536"/>
                    <a:gd name="T14" fmla="*/ 0 60000 65536"/>
                    <a:gd name="T15" fmla="*/ 0 60000 65536"/>
                    <a:gd name="T16" fmla="*/ 0 60000 65536"/>
                    <a:gd name="T17" fmla="*/ 0 60000 65536"/>
                    <a:gd name="T18" fmla="*/ 0 w 97"/>
                    <a:gd name="T19" fmla="*/ 0 h 39"/>
                    <a:gd name="T20" fmla="*/ 97 w 9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7" h="39">
                      <a:moveTo>
                        <a:pt x="46" y="38"/>
                      </a:moveTo>
                      <a:lnTo>
                        <a:pt x="46" y="38"/>
                      </a:lnTo>
                      <a:lnTo>
                        <a:pt x="0" y="26"/>
                      </a:lnTo>
                      <a:lnTo>
                        <a:pt x="49" y="0"/>
                      </a:lnTo>
                      <a:lnTo>
                        <a:pt x="96" y="11"/>
                      </a:lnTo>
                      <a:lnTo>
                        <a:pt x="46" y="3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2" name="Freeform 161"/>
                <p:cNvSpPr>
                  <a:spLocks/>
                </p:cNvSpPr>
                <p:nvPr/>
              </p:nvSpPr>
              <p:spPr bwMode="auto">
                <a:xfrm>
                  <a:off x="2449" y="1975"/>
                  <a:ext cx="17" cy="55"/>
                </a:xfrm>
                <a:custGeom>
                  <a:avLst/>
                  <a:gdLst>
                    <a:gd name="T0" fmla="*/ 0 w 17"/>
                    <a:gd name="T1" fmla="*/ 54 h 55"/>
                    <a:gd name="T2" fmla="*/ 0 w 17"/>
                    <a:gd name="T3" fmla="*/ 54 h 55"/>
                    <a:gd name="T4" fmla="*/ 0 w 17"/>
                    <a:gd name="T5" fmla="*/ 27 h 55"/>
                    <a:gd name="T6" fmla="*/ 5 w 17"/>
                    <a:gd name="T7" fmla="*/ 9 h 55"/>
                    <a:gd name="T8" fmla="*/ 5 w 17"/>
                    <a:gd name="T9" fmla="*/ 2 h 55"/>
                    <a:gd name="T10" fmla="*/ 5 w 17"/>
                    <a:gd name="T11" fmla="*/ 0 h 55"/>
                    <a:gd name="T12" fmla="*/ 10 w 17"/>
                    <a:gd name="T13" fmla="*/ 0 h 55"/>
                    <a:gd name="T14" fmla="*/ 16 w 17"/>
                    <a:gd name="T15" fmla="*/ 0 h 55"/>
                    <a:gd name="T16" fmla="*/ 16 w 17"/>
                    <a:gd name="T17" fmla="*/ 24 h 55"/>
                    <a:gd name="T18" fmla="*/ 10 w 17"/>
                    <a:gd name="T19" fmla="*/ 47 h 55"/>
                    <a:gd name="T20" fmla="*/ 10 w 17"/>
                    <a:gd name="T21" fmla="*/ 51 h 55"/>
                    <a:gd name="T22" fmla="*/ 5 w 17"/>
                    <a:gd name="T23" fmla="*/ 47 h 55"/>
                    <a:gd name="T24" fmla="*/ 5 w 17"/>
                    <a:gd name="T25" fmla="*/ 51 h 55"/>
                    <a:gd name="T26" fmla="*/ 0 w 17"/>
                    <a:gd name="T27" fmla="*/ 51 h 55"/>
                    <a:gd name="T28" fmla="*/ 0 w 17"/>
                    <a:gd name="T29" fmla="*/ 54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5"/>
                    <a:gd name="T47" fmla="*/ 17 w 17"/>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5">
                      <a:moveTo>
                        <a:pt x="0" y="54"/>
                      </a:moveTo>
                      <a:lnTo>
                        <a:pt x="0" y="54"/>
                      </a:lnTo>
                      <a:lnTo>
                        <a:pt x="0" y="27"/>
                      </a:lnTo>
                      <a:lnTo>
                        <a:pt x="5" y="9"/>
                      </a:lnTo>
                      <a:lnTo>
                        <a:pt x="5" y="2"/>
                      </a:lnTo>
                      <a:lnTo>
                        <a:pt x="5" y="0"/>
                      </a:lnTo>
                      <a:lnTo>
                        <a:pt x="10" y="0"/>
                      </a:lnTo>
                      <a:lnTo>
                        <a:pt x="16" y="0"/>
                      </a:lnTo>
                      <a:lnTo>
                        <a:pt x="16" y="24"/>
                      </a:lnTo>
                      <a:lnTo>
                        <a:pt x="10" y="47"/>
                      </a:lnTo>
                      <a:lnTo>
                        <a:pt x="10" y="51"/>
                      </a:lnTo>
                      <a:lnTo>
                        <a:pt x="5" y="47"/>
                      </a:lnTo>
                      <a:lnTo>
                        <a:pt x="5" y="51"/>
                      </a:lnTo>
                      <a:lnTo>
                        <a:pt x="0"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3" name="Freeform 162"/>
                <p:cNvSpPr>
                  <a:spLocks/>
                </p:cNvSpPr>
                <p:nvPr/>
              </p:nvSpPr>
              <p:spPr bwMode="auto">
                <a:xfrm>
                  <a:off x="2097" y="1923"/>
                  <a:ext cx="441" cy="257"/>
                </a:xfrm>
                <a:custGeom>
                  <a:avLst/>
                  <a:gdLst>
                    <a:gd name="T0" fmla="*/ 440 w 441"/>
                    <a:gd name="T1" fmla="*/ 0 h 257"/>
                    <a:gd name="T2" fmla="*/ 440 w 441"/>
                    <a:gd name="T3" fmla="*/ 0 h 257"/>
                    <a:gd name="T4" fmla="*/ 0 w 441"/>
                    <a:gd name="T5" fmla="*/ 246 h 257"/>
                    <a:gd name="T6" fmla="*/ 3 w 441"/>
                    <a:gd name="T7" fmla="*/ 256 h 257"/>
                    <a:gd name="T8" fmla="*/ 440 w 441"/>
                    <a:gd name="T9" fmla="*/ 6 h 257"/>
                    <a:gd name="T10" fmla="*/ 440 w 441"/>
                    <a:gd name="T11" fmla="*/ 0 h 257"/>
                    <a:gd name="T12" fmla="*/ 0 60000 65536"/>
                    <a:gd name="T13" fmla="*/ 0 60000 65536"/>
                    <a:gd name="T14" fmla="*/ 0 60000 65536"/>
                    <a:gd name="T15" fmla="*/ 0 60000 65536"/>
                    <a:gd name="T16" fmla="*/ 0 60000 65536"/>
                    <a:gd name="T17" fmla="*/ 0 60000 65536"/>
                    <a:gd name="T18" fmla="*/ 0 w 441"/>
                    <a:gd name="T19" fmla="*/ 0 h 257"/>
                    <a:gd name="T20" fmla="*/ 441 w 441"/>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441" h="257">
                      <a:moveTo>
                        <a:pt x="440" y="0"/>
                      </a:moveTo>
                      <a:lnTo>
                        <a:pt x="440" y="0"/>
                      </a:lnTo>
                      <a:lnTo>
                        <a:pt x="0" y="246"/>
                      </a:lnTo>
                      <a:lnTo>
                        <a:pt x="3" y="256"/>
                      </a:lnTo>
                      <a:lnTo>
                        <a:pt x="440" y="6"/>
                      </a:lnTo>
                      <a:lnTo>
                        <a:pt x="440"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4" name="Freeform 163"/>
                <p:cNvSpPr>
                  <a:spLocks/>
                </p:cNvSpPr>
                <p:nvPr/>
              </p:nvSpPr>
              <p:spPr bwMode="auto">
                <a:xfrm>
                  <a:off x="2355" y="2029"/>
                  <a:ext cx="17" cy="55"/>
                </a:xfrm>
                <a:custGeom>
                  <a:avLst/>
                  <a:gdLst>
                    <a:gd name="T0" fmla="*/ 0 w 17"/>
                    <a:gd name="T1" fmla="*/ 54 h 55"/>
                    <a:gd name="T2" fmla="*/ 0 w 17"/>
                    <a:gd name="T3" fmla="*/ 54 h 55"/>
                    <a:gd name="T4" fmla="*/ 0 w 17"/>
                    <a:gd name="T5" fmla="*/ 45 h 55"/>
                    <a:gd name="T6" fmla="*/ 0 w 17"/>
                    <a:gd name="T7" fmla="*/ 27 h 55"/>
                    <a:gd name="T8" fmla="*/ 5 w 17"/>
                    <a:gd name="T9" fmla="*/ 18 h 55"/>
                    <a:gd name="T10" fmla="*/ 5 w 17"/>
                    <a:gd name="T11" fmla="*/ 9 h 55"/>
                    <a:gd name="T12" fmla="*/ 5 w 17"/>
                    <a:gd name="T13" fmla="*/ 6 h 55"/>
                    <a:gd name="T14" fmla="*/ 5 w 17"/>
                    <a:gd name="T15" fmla="*/ 2 h 55"/>
                    <a:gd name="T16" fmla="*/ 5 w 17"/>
                    <a:gd name="T17" fmla="*/ 0 h 55"/>
                    <a:gd name="T18" fmla="*/ 10 w 17"/>
                    <a:gd name="T19" fmla="*/ 0 h 55"/>
                    <a:gd name="T20" fmla="*/ 16 w 17"/>
                    <a:gd name="T21" fmla="*/ 0 h 55"/>
                    <a:gd name="T22" fmla="*/ 16 w 17"/>
                    <a:gd name="T23" fmla="*/ 24 h 55"/>
                    <a:gd name="T24" fmla="*/ 16 w 17"/>
                    <a:gd name="T25" fmla="*/ 42 h 55"/>
                    <a:gd name="T26" fmla="*/ 16 w 17"/>
                    <a:gd name="T27" fmla="*/ 47 h 55"/>
                    <a:gd name="T28" fmla="*/ 10 w 17"/>
                    <a:gd name="T29" fmla="*/ 47 h 55"/>
                    <a:gd name="T30" fmla="*/ 10 w 17"/>
                    <a:gd name="T31" fmla="*/ 51 h 55"/>
                    <a:gd name="T32" fmla="*/ 5 w 17"/>
                    <a:gd name="T33" fmla="*/ 51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5"/>
                      </a:lnTo>
                      <a:lnTo>
                        <a:pt x="0" y="27"/>
                      </a:lnTo>
                      <a:lnTo>
                        <a:pt x="5" y="18"/>
                      </a:lnTo>
                      <a:lnTo>
                        <a:pt x="5" y="9"/>
                      </a:lnTo>
                      <a:lnTo>
                        <a:pt x="5" y="6"/>
                      </a:lnTo>
                      <a:lnTo>
                        <a:pt x="5" y="2"/>
                      </a:lnTo>
                      <a:lnTo>
                        <a:pt x="5" y="0"/>
                      </a:lnTo>
                      <a:lnTo>
                        <a:pt x="10" y="0"/>
                      </a:lnTo>
                      <a:lnTo>
                        <a:pt x="16" y="0"/>
                      </a:lnTo>
                      <a:lnTo>
                        <a:pt x="16" y="24"/>
                      </a:lnTo>
                      <a:lnTo>
                        <a:pt x="16" y="42"/>
                      </a:lnTo>
                      <a:lnTo>
                        <a:pt x="16" y="47"/>
                      </a:lnTo>
                      <a:lnTo>
                        <a:pt x="10" y="47"/>
                      </a:lnTo>
                      <a:lnTo>
                        <a:pt x="10" y="51"/>
                      </a:lnTo>
                      <a:lnTo>
                        <a:pt x="5"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5" name="Freeform 164"/>
                <p:cNvSpPr>
                  <a:spLocks/>
                </p:cNvSpPr>
                <p:nvPr/>
              </p:nvSpPr>
              <p:spPr bwMode="auto">
                <a:xfrm>
                  <a:off x="2256" y="2083"/>
                  <a:ext cx="17" cy="60"/>
                </a:xfrm>
                <a:custGeom>
                  <a:avLst/>
                  <a:gdLst>
                    <a:gd name="T0" fmla="*/ 0 w 17"/>
                    <a:gd name="T1" fmla="*/ 59 h 60"/>
                    <a:gd name="T2" fmla="*/ 0 w 17"/>
                    <a:gd name="T3" fmla="*/ 59 h 60"/>
                    <a:gd name="T4" fmla="*/ 0 w 17"/>
                    <a:gd name="T5" fmla="*/ 49 h 60"/>
                    <a:gd name="T6" fmla="*/ 0 w 17"/>
                    <a:gd name="T7" fmla="*/ 30 h 60"/>
                    <a:gd name="T8" fmla="*/ 0 w 17"/>
                    <a:gd name="T9" fmla="*/ 19 h 60"/>
                    <a:gd name="T10" fmla="*/ 0 w 17"/>
                    <a:gd name="T11" fmla="*/ 9 h 60"/>
                    <a:gd name="T12" fmla="*/ 5 w 17"/>
                    <a:gd name="T13" fmla="*/ 2 h 60"/>
                    <a:gd name="T14" fmla="*/ 5 w 17"/>
                    <a:gd name="T15" fmla="*/ 0 h 60"/>
                    <a:gd name="T16" fmla="*/ 10 w 17"/>
                    <a:gd name="T17" fmla="*/ 0 h 60"/>
                    <a:gd name="T18" fmla="*/ 16 w 17"/>
                    <a:gd name="T19" fmla="*/ 0 h 60"/>
                    <a:gd name="T20" fmla="*/ 16 w 17"/>
                    <a:gd name="T21" fmla="*/ 28 h 60"/>
                    <a:gd name="T22" fmla="*/ 16 w 17"/>
                    <a:gd name="T23" fmla="*/ 46 h 60"/>
                    <a:gd name="T24" fmla="*/ 16 w 17"/>
                    <a:gd name="T25" fmla="*/ 56 h 60"/>
                    <a:gd name="T26" fmla="*/ 10 w 17"/>
                    <a:gd name="T27" fmla="*/ 56 h 60"/>
                    <a:gd name="T28" fmla="*/ 5 w 17"/>
                    <a:gd name="T29" fmla="*/ 56 h 60"/>
                    <a:gd name="T30" fmla="*/ 5 w 17"/>
                    <a:gd name="T31" fmla="*/ 59 h 60"/>
                    <a:gd name="T32" fmla="*/ 0 w 17"/>
                    <a:gd name="T33" fmla="*/ 59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60"/>
                    <a:gd name="T53" fmla="*/ 17 w 17"/>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60">
                      <a:moveTo>
                        <a:pt x="0" y="59"/>
                      </a:moveTo>
                      <a:lnTo>
                        <a:pt x="0" y="59"/>
                      </a:lnTo>
                      <a:lnTo>
                        <a:pt x="0" y="49"/>
                      </a:lnTo>
                      <a:lnTo>
                        <a:pt x="0" y="30"/>
                      </a:lnTo>
                      <a:lnTo>
                        <a:pt x="0" y="19"/>
                      </a:lnTo>
                      <a:lnTo>
                        <a:pt x="0" y="9"/>
                      </a:lnTo>
                      <a:lnTo>
                        <a:pt x="5" y="2"/>
                      </a:lnTo>
                      <a:lnTo>
                        <a:pt x="5" y="0"/>
                      </a:lnTo>
                      <a:lnTo>
                        <a:pt x="10" y="0"/>
                      </a:lnTo>
                      <a:lnTo>
                        <a:pt x="16" y="0"/>
                      </a:lnTo>
                      <a:lnTo>
                        <a:pt x="16" y="28"/>
                      </a:lnTo>
                      <a:lnTo>
                        <a:pt x="16" y="46"/>
                      </a:lnTo>
                      <a:lnTo>
                        <a:pt x="16" y="56"/>
                      </a:lnTo>
                      <a:lnTo>
                        <a:pt x="10" y="56"/>
                      </a:lnTo>
                      <a:lnTo>
                        <a:pt x="5" y="56"/>
                      </a:lnTo>
                      <a:lnTo>
                        <a:pt x="5" y="59"/>
                      </a:lnTo>
                      <a:lnTo>
                        <a:pt x="0" y="5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6" name="Freeform 165"/>
                <p:cNvSpPr>
                  <a:spLocks/>
                </p:cNvSpPr>
                <p:nvPr/>
              </p:nvSpPr>
              <p:spPr bwMode="auto">
                <a:xfrm>
                  <a:off x="2147" y="2146"/>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6 h 63"/>
                    <a:gd name="T14" fmla="*/ 0 w 17"/>
                    <a:gd name="T15" fmla="*/ 2 h 63"/>
                    <a:gd name="T16" fmla="*/ 6 w 17"/>
                    <a:gd name="T17" fmla="*/ 2 h 63"/>
                    <a:gd name="T18" fmla="*/ 6 w 17"/>
                    <a:gd name="T19" fmla="*/ 0 h 63"/>
                    <a:gd name="T20" fmla="*/ 10 w 17"/>
                    <a:gd name="T21" fmla="*/ 0 h 63"/>
                    <a:gd name="T22" fmla="*/ 16 w 17"/>
                    <a:gd name="T23" fmla="*/ 0 h 63"/>
                    <a:gd name="T24" fmla="*/ 16 w 17"/>
                    <a:gd name="T25" fmla="*/ 28 h 63"/>
                    <a:gd name="T26" fmla="*/ 16 w 17"/>
                    <a:gd name="T27" fmla="*/ 46 h 63"/>
                    <a:gd name="T28" fmla="*/ 16 w 17"/>
                    <a:gd name="T29" fmla="*/ 55 h 63"/>
                    <a:gd name="T30" fmla="*/ 10 w 17"/>
                    <a:gd name="T31" fmla="*/ 55 h 63"/>
                    <a:gd name="T32" fmla="*/ 6 w 17"/>
                    <a:gd name="T33" fmla="*/ 55 h 63"/>
                    <a:gd name="T34" fmla="*/ 6 w 17"/>
                    <a:gd name="T35" fmla="*/ 59 h 63"/>
                    <a:gd name="T36" fmla="*/ 0 w 17"/>
                    <a:gd name="T37" fmla="*/ 62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3"/>
                    <a:gd name="T59" fmla="*/ 17 w 17"/>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3">
                      <a:moveTo>
                        <a:pt x="0" y="62"/>
                      </a:moveTo>
                      <a:lnTo>
                        <a:pt x="0" y="62"/>
                      </a:lnTo>
                      <a:lnTo>
                        <a:pt x="0" y="52"/>
                      </a:lnTo>
                      <a:lnTo>
                        <a:pt x="0" y="31"/>
                      </a:lnTo>
                      <a:lnTo>
                        <a:pt x="0" y="18"/>
                      </a:lnTo>
                      <a:lnTo>
                        <a:pt x="0" y="9"/>
                      </a:lnTo>
                      <a:lnTo>
                        <a:pt x="0" y="6"/>
                      </a:lnTo>
                      <a:lnTo>
                        <a:pt x="0" y="2"/>
                      </a:lnTo>
                      <a:lnTo>
                        <a:pt x="6" y="2"/>
                      </a:lnTo>
                      <a:lnTo>
                        <a:pt x="6" y="0"/>
                      </a:lnTo>
                      <a:lnTo>
                        <a:pt x="10" y="0"/>
                      </a:lnTo>
                      <a:lnTo>
                        <a:pt x="16" y="0"/>
                      </a:lnTo>
                      <a:lnTo>
                        <a:pt x="16" y="28"/>
                      </a:lnTo>
                      <a:lnTo>
                        <a:pt x="16" y="46"/>
                      </a:lnTo>
                      <a:lnTo>
                        <a:pt x="16" y="55"/>
                      </a:lnTo>
                      <a:lnTo>
                        <a:pt x="10" y="55"/>
                      </a:lnTo>
                      <a:lnTo>
                        <a:pt x="6" y="55"/>
                      </a:lnTo>
                      <a:lnTo>
                        <a:pt x="6" y="59"/>
                      </a:lnTo>
                      <a:lnTo>
                        <a:pt x="0" y="6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7" name="Freeform 166"/>
                <p:cNvSpPr>
                  <a:spLocks/>
                </p:cNvSpPr>
                <p:nvPr/>
              </p:nvSpPr>
              <p:spPr bwMode="auto">
                <a:xfrm>
                  <a:off x="2051" y="2167"/>
                  <a:ext cx="47" cy="67"/>
                </a:xfrm>
                <a:custGeom>
                  <a:avLst/>
                  <a:gdLst>
                    <a:gd name="T0" fmla="*/ 46 w 47"/>
                    <a:gd name="T1" fmla="*/ 66 h 67"/>
                    <a:gd name="T2" fmla="*/ 46 w 47"/>
                    <a:gd name="T3" fmla="*/ 66 h 67"/>
                    <a:gd name="T4" fmla="*/ 0 w 47"/>
                    <a:gd name="T5" fmla="*/ 54 h 67"/>
                    <a:gd name="T6" fmla="*/ 0 w 47"/>
                    <a:gd name="T7" fmla="*/ 0 h 67"/>
                    <a:gd name="T8" fmla="*/ 46 w 47"/>
                    <a:gd name="T9" fmla="*/ 11 h 67"/>
                    <a:gd name="T10" fmla="*/ 46 w 47"/>
                    <a:gd name="T11" fmla="*/ 66 h 67"/>
                    <a:gd name="T12" fmla="*/ 0 60000 65536"/>
                    <a:gd name="T13" fmla="*/ 0 60000 65536"/>
                    <a:gd name="T14" fmla="*/ 0 60000 65536"/>
                    <a:gd name="T15" fmla="*/ 0 60000 65536"/>
                    <a:gd name="T16" fmla="*/ 0 60000 65536"/>
                    <a:gd name="T17" fmla="*/ 0 60000 65536"/>
                    <a:gd name="T18" fmla="*/ 0 w 47"/>
                    <a:gd name="T19" fmla="*/ 0 h 67"/>
                    <a:gd name="T20" fmla="*/ 47 w 47"/>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7" h="67">
                      <a:moveTo>
                        <a:pt x="46" y="66"/>
                      </a:moveTo>
                      <a:lnTo>
                        <a:pt x="46" y="66"/>
                      </a:lnTo>
                      <a:lnTo>
                        <a:pt x="0" y="54"/>
                      </a:lnTo>
                      <a:lnTo>
                        <a:pt x="0" y="0"/>
                      </a:lnTo>
                      <a:lnTo>
                        <a:pt x="46" y="11"/>
                      </a:lnTo>
                      <a:lnTo>
                        <a:pt x="46" y="66"/>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8" name="Freeform 167"/>
                <p:cNvSpPr>
                  <a:spLocks/>
                </p:cNvSpPr>
                <p:nvPr/>
              </p:nvSpPr>
              <p:spPr bwMode="auto">
                <a:xfrm>
                  <a:off x="2051" y="2224"/>
                  <a:ext cx="47" cy="20"/>
                </a:xfrm>
                <a:custGeom>
                  <a:avLst/>
                  <a:gdLst>
                    <a:gd name="T0" fmla="*/ 43 w 47"/>
                    <a:gd name="T1" fmla="*/ 19 h 20"/>
                    <a:gd name="T2" fmla="*/ 43 w 47"/>
                    <a:gd name="T3" fmla="*/ 19 h 20"/>
                    <a:gd name="T4" fmla="*/ 46 w 47"/>
                    <a:gd name="T5" fmla="*/ 19 h 20"/>
                    <a:gd name="T6" fmla="*/ 46 w 47"/>
                    <a:gd name="T7" fmla="*/ 16 h 20"/>
                    <a:gd name="T8" fmla="*/ 46 w 47"/>
                    <a:gd name="T9" fmla="*/ 13 h 20"/>
                    <a:gd name="T10" fmla="*/ 46 w 47"/>
                    <a:gd name="T11" fmla="*/ 10 h 20"/>
                    <a:gd name="T12" fmla="*/ 24 w 47"/>
                    <a:gd name="T13" fmla="*/ 5 h 20"/>
                    <a:gd name="T14" fmla="*/ 0 w 47"/>
                    <a:gd name="T15" fmla="*/ 0 h 20"/>
                    <a:gd name="T16" fmla="*/ 0 w 47"/>
                    <a:gd name="T17" fmla="*/ 2 h 20"/>
                    <a:gd name="T18" fmla="*/ 0 w 47"/>
                    <a:gd name="T19" fmla="*/ 5 h 20"/>
                    <a:gd name="T20" fmla="*/ 0 w 47"/>
                    <a:gd name="T21" fmla="*/ 8 h 20"/>
                    <a:gd name="T22" fmla="*/ 5 w 47"/>
                    <a:gd name="T23" fmla="*/ 8 h 20"/>
                    <a:gd name="T24" fmla="*/ 13 w 47"/>
                    <a:gd name="T25" fmla="*/ 8 h 20"/>
                    <a:gd name="T26" fmla="*/ 21 w 47"/>
                    <a:gd name="T27" fmla="*/ 10 h 20"/>
                    <a:gd name="T28" fmla="*/ 29 w 47"/>
                    <a:gd name="T29" fmla="*/ 13 h 20"/>
                    <a:gd name="T30" fmla="*/ 35 w 47"/>
                    <a:gd name="T31" fmla="*/ 13 h 20"/>
                    <a:gd name="T32" fmla="*/ 37 w 47"/>
                    <a:gd name="T33" fmla="*/ 16 h 20"/>
                    <a:gd name="T34" fmla="*/ 40 w 47"/>
                    <a:gd name="T35" fmla="*/ 16 h 20"/>
                    <a:gd name="T36" fmla="*/ 43 w 47"/>
                    <a:gd name="T37" fmla="*/ 16 h 20"/>
                    <a:gd name="T38" fmla="*/ 43 w 47"/>
                    <a:gd name="T39" fmla="*/ 19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
                    <a:gd name="T61" fmla="*/ 0 h 20"/>
                    <a:gd name="T62" fmla="*/ 47 w 47"/>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 h="20">
                      <a:moveTo>
                        <a:pt x="43" y="19"/>
                      </a:moveTo>
                      <a:lnTo>
                        <a:pt x="43" y="19"/>
                      </a:lnTo>
                      <a:lnTo>
                        <a:pt x="46" y="19"/>
                      </a:lnTo>
                      <a:lnTo>
                        <a:pt x="46" y="16"/>
                      </a:lnTo>
                      <a:lnTo>
                        <a:pt x="46" y="13"/>
                      </a:lnTo>
                      <a:lnTo>
                        <a:pt x="46" y="10"/>
                      </a:lnTo>
                      <a:lnTo>
                        <a:pt x="24" y="5"/>
                      </a:lnTo>
                      <a:lnTo>
                        <a:pt x="0" y="0"/>
                      </a:lnTo>
                      <a:lnTo>
                        <a:pt x="0" y="2"/>
                      </a:lnTo>
                      <a:lnTo>
                        <a:pt x="0" y="5"/>
                      </a:lnTo>
                      <a:lnTo>
                        <a:pt x="0" y="8"/>
                      </a:lnTo>
                      <a:lnTo>
                        <a:pt x="5" y="8"/>
                      </a:lnTo>
                      <a:lnTo>
                        <a:pt x="13" y="8"/>
                      </a:lnTo>
                      <a:lnTo>
                        <a:pt x="21" y="10"/>
                      </a:lnTo>
                      <a:lnTo>
                        <a:pt x="29" y="13"/>
                      </a:lnTo>
                      <a:lnTo>
                        <a:pt x="35" y="13"/>
                      </a:lnTo>
                      <a:lnTo>
                        <a:pt x="37" y="16"/>
                      </a:lnTo>
                      <a:lnTo>
                        <a:pt x="40" y="16"/>
                      </a:lnTo>
                      <a:lnTo>
                        <a:pt x="43" y="16"/>
                      </a:lnTo>
                      <a:lnTo>
                        <a:pt x="43" y="1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9" name="Freeform 168"/>
                <p:cNvSpPr>
                  <a:spLocks/>
                </p:cNvSpPr>
                <p:nvPr/>
              </p:nvSpPr>
              <p:spPr bwMode="auto">
                <a:xfrm>
                  <a:off x="2051" y="2157"/>
                  <a:ext cx="47" cy="23"/>
                </a:xfrm>
                <a:custGeom>
                  <a:avLst/>
                  <a:gdLst>
                    <a:gd name="T0" fmla="*/ 46 w 47"/>
                    <a:gd name="T1" fmla="*/ 22 h 23"/>
                    <a:gd name="T2" fmla="*/ 46 w 47"/>
                    <a:gd name="T3" fmla="*/ 22 h 23"/>
                    <a:gd name="T4" fmla="*/ 46 w 47"/>
                    <a:gd name="T5" fmla="*/ 19 h 23"/>
                    <a:gd name="T6" fmla="*/ 46 w 47"/>
                    <a:gd name="T7" fmla="*/ 14 h 23"/>
                    <a:gd name="T8" fmla="*/ 21 w 47"/>
                    <a:gd name="T9" fmla="*/ 7 h 23"/>
                    <a:gd name="T10" fmla="*/ 8 w 47"/>
                    <a:gd name="T11" fmla="*/ 2 h 23"/>
                    <a:gd name="T12" fmla="*/ 2 w 47"/>
                    <a:gd name="T13" fmla="*/ 0 h 23"/>
                    <a:gd name="T14" fmla="*/ 0 w 47"/>
                    <a:gd name="T15" fmla="*/ 0 h 23"/>
                    <a:gd name="T16" fmla="*/ 0 w 47"/>
                    <a:gd name="T17" fmla="*/ 2 h 23"/>
                    <a:gd name="T18" fmla="*/ 0 w 47"/>
                    <a:gd name="T19" fmla="*/ 5 h 23"/>
                    <a:gd name="T20" fmla="*/ 0 w 47"/>
                    <a:gd name="T21" fmla="*/ 7 h 23"/>
                    <a:gd name="T22" fmla="*/ 2 w 47"/>
                    <a:gd name="T23" fmla="*/ 7 h 23"/>
                    <a:gd name="T24" fmla="*/ 5 w 47"/>
                    <a:gd name="T25" fmla="*/ 11 h 23"/>
                    <a:gd name="T26" fmla="*/ 21 w 47"/>
                    <a:gd name="T27" fmla="*/ 14 h 23"/>
                    <a:gd name="T28" fmla="*/ 24 w 47"/>
                    <a:gd name="T29" fmla="*/ 14 h 23"/>
                    <a:gd name="T30" fmla="*/ 29 w 47"/>
                    <a:gd name="T31" fmla="*/ 14 h 23"/>
                    <a:gd name="T32" fmla="*/ 32 w 47"/>
                    <a:gd name="T33" fmla="*/ 16 h 23"/>
                    <a:gd name="T34" fmla="*/ 35 w 47"/>
                    <a:gd name="T35" fmla="*/ 16 h 23"/>
                    <a:gd name="T36" fmla="*/ 40 w 47"/>
                    <a:gd name="T37" fmla="*/ 19 h 23"/>
                    <a:gd name="T38" fmla="*/ 43 w 47"/>
                    <a:gd name="T39" fmla="*/ 19 h 23"/>
                    <a:gd name="T40" fmla="*/ 46 w 47"/>
                    <a:gd name="T41" fmla="*/ 2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23"/>
                    <a:gd name="T65" fmla="*/ 47 w 4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23">
                      <a:moveTo>
                        <a:pt x="46" y="22"/>
                      </a:moveTo>
                      <a:lnTo>
                        <a:pt x="46" y="22"/>
                      </a:lnTo>
                      <a:lnTo>
                        <a:pt x="46" y="19"/>
                      </a:lnTo>
                      <a:lnTo>
                        <a:pt x="46" y="14"/>
                      </a:lnTo>
                      <a:lnTo>
                        <a:pt x="21" y="7"/>
                      </a:lnTo>
                      <a:lnTo>
                        <a:pt x="8" y="2"/>
                      </a:lnTo>
                      <a:lnTo>
                        <a:pt x="2" y="0"/>
                      </a:lnTo>
                      <a:lnTo>
                        <a:pt x="0" y="0"/>
                      </a:lnTo>
                      <a:lnTo>
                        <a:pt x="0" y="2"/>
                      </a:lnTo>
                      <a:lnTo>
                        <a:pt x="0" y="5"/>
                      </a:lnTo>
                      <a:lnTo>
                        <a:pt x="0" y="7"/>
                      </a:lnTo>
                      <a:lnTo>
                        <a:pt x="2" y="7"/>
                      </a:lnTo>
                      <a:lnTo>
                        <a:pt x="5" y="11"/>
                      </a:lnTo>
                      <a:lnTo>
                        <a:pt x="21" y="14"/>
                      </a:lnTo>
                      <a:lnTo>
                        <a:pt x="24" y="14"/>
                      </a:lnTo>
                      <a:lnTo>
                        <a:pt x="29" y="14"/>
                      </a:lnTo>
                      <a:lnTo>
                        <a:pt x="32" y="16"/>
                      </a:lnTo>
                      <a:lnTo>
                        <a:pt x="35" y="16"/>
                      </a:lnTo>
                      <a:lnTo>
                        <a:pt x="40" y="19"/>
                      </a:lnTo>
                      <a:lnTo>
                        <a:pt x="43" y="19"/>
                      </a:lnTo>
                      <a:lnTo>
                        <a:pt x="46" y="2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00" name="Freeform 169"/>
              <p:cNvSpPr>
                <a:spLocks/>
              </p:cNvSpPr>
              <p:nvPr/>
            </p:nvSpPr>
            <p:spPr bwMode="auto">
              <a:xfrm>
                <a:off x="2499" y="1870"/>
                <a:ext cx="40" cy="71"/>
              </a:xfrm>
              <a:custGeom>
                <a:avLst/>
                <a:gdLst>
                  <a:gd name="T0" fmla="*/ 0 w 40"/>
                  <a:gd name="T1" fmla="*/ 70 h 71"/>
                  <a:gd name="T2" fmla="*/ 0 w 40"/>
                  <a:gd name="T3" fmla="*/ 70 h 71"/>
                  <a:gd name="T4" fmla="*/ 2 w 40"/>
                  <a:gd name="T5" fmla="*/ 17 h 71"/>
                  <a:gd name="T6" fmla="*/ 39 w 40"/>
                  <a:gd name="T7" fmla="*/ 0 h 71"/>
                  <a:gd name="T8" fmla="*/ 36 w 40"/>
                  <a:gd name="T9" fmla="*/ 48 h 71"/>
                  <a:gd name="T10" fmla="*/ 0 w 40"/>
                  <a:gd name="T11" fmla="*/ 70 h 71"/>
                  <a:gd name="T12" fmla="*/ 0 60000 65536"/>
                  <a:gd name="T13" fmla="*/ 0 60000 65536"/>
                  <a:gd name="T14" fmla="*/ 0 60000 65536"/>
                  <a:gd name="T15" fmla="*/ 0 60000 65536"/>
                  <a:gd name="T16" fmla="*/ 0 60000 65536"/>
                  <a:gd name="T17" fmla="*/ 0 60000 65536"/>
                  <a:gd name="T18" fmla="*/ 0 w 40"/>
                  <a:gd name="T19" fmla="*/ 0 h 71"/>
                  <a:gd name="T20" fmla="*/ 40 w 40"/>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0" h="71">
                    <a:moveTo>
                      <a:pt x="0" y="70"/>
                    </a:moveTo>
                    <a:lnTo>
                      <a:pt x="0" y="70"/>
                    </a:lnTo>
                    <a:lnTo>
                      <a:pt x="2" y="17"/>
                    </a:lnTo>
                    <a:lnTo>
                      <a:pt x="39" y="0"/>
                    </a:lnTo>
                    <a:lnTo>
                      <a:pt x="36" y="48"/>
                    </a:lnTo>
                    <a:lnTo>
                      <a:pt x="0" y="7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1" name="Freeform 170"/>
              <p:cNvSpPr>
                <a:spLocks/>
              </p:cNvSpPr>
              <p:nvPr/>
            </p:nvSpPr>
            <p:spPr bwMode="auto">
              <a:xfrm>
                <a:off x="2468" y="1872"/>
                <a:ext cx="33" cy="69"/>
              </a:xfrm>
              <a:custGeom>
                <a:avLst/>
                <a:gdLst>
                  <a:gd name="T0" fmla="*/ 29 w 33"/>
                  <a:gd name="T1" fmla="*/ 68 h 69"/>
                  <a:gd name="T2" fmla="*/ 29 w 33"/>
                  <a:gd name="T3" fmla="*/ 68 h 69"/>
                  <a:gd name="T4" fmla="*/ 0 w 33"/>
                  <a:gd name="T5" fmla="*/ 49 h 69"/>
                  <a:gd name="T6" fmla="*/ 2 w 33"/>
                  <a:gd name="T7" fmla="*/ 0 h 69"/>
                  <a:gd name="T8" fmla="*/ 32 w 33"/>
                  <a:gd name="T9" fmla="*/ 15 h 69"/>
                  <a:gd name="T10" fmla="*/ 29 w 33"/>
                  <a:gd name="T11" fmla="*/ 68 h 69"/>
                  <a:gd name="T12" fmla="*/ 0 60000 65536"/>
                  <a:gd name="T13" fmla="*/ 0 60000 65536"/>
                  <a:gd name="T14" fmla="*/ 0 60000 65536"/>
                  <a:gd name="T15" fmla="*/ 0 60000 65536"/>
                  <a:gd name="T16" fmla="*/ 0 60000 65536"/>
                  <a:gd name="T17" fmla="*/ 0 60000 65536"/>
                  <a:gd name="T18" fmla="*/ 0 w 33"/>
                  <a:gd name="T19" fmla="*/ 0 h 69"/>
                  <a:gd name="T20" fmla="*/ 33 w 3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3" h="69">
                    <a:moveTo>
                      <a:pt x="29" y="68"/>
                    </a:moveTo>
                    <a:lnTo>
                      <a:pt x="29" y="68"/>
                    </a:lnTo>
                    <a:lnTo>
                      <a:pt x="0" y="49"/>
                    </a:lnTo>
                    <a:lnTo>
                      <a:pt x="2" y="0"/>
                    </a:lnTo>
                    <a:lnTo>
                      <a:pt x="32" y="15"/>
                    </a:lnTo>
                    <a:lnTo>
                      <a:pt x="29" y="6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2" name="Freeform 171"/>
              <p:cNvSpPr>
                <a:spLocks/>
              </p:cNvSpPr>
              <p:nvPr/>
            </p:nvSpPr>
            <p:spPr bwMode="auto">
              <a:xfrm>
                <a:off x="2471" y="1853"/>
                <a:ext cx="69" cy="33"/>
              </a:xfrm>
              <a:custGeom>
                <a:avLst/>
                <a:gdLst>
                  <a:gd name="T0" fmla="*/ 29 w 69"/>
                  <a:gd name="T1" fmla="*/ 32 h 33"/>
                  <a:gd name="T2" fmla="*/ 29 w 69"/>
                  <a:gd name="T3" fmla="*/ 32 h 33"/>
                  <a:gd name="T4" fmla="*/ 0 w 69"/>
                  <a:gd name="T5" fmla="*/ 17 h 33"/>
                  <a:gd name="T6" fmla="*/ 35 w 69"/>
                  <a:gd name="T7" fmla="*/ 0 h 33"/>
                  <a:gd name="T8" fmla="*/ 68 w 69"/>
                  <a:gd name="T9" fmla="*/ 14 h 33"/>
                  <a:gd name="T10" fmla="*/ 29 w 69"/>
                  <a:gd name="T11" fmla="*/ 32 h 33"/>
                  <a:gd name="T12" fmla="*/ 0 60000 65536"/>
                  <a:gd name="T13" fmla="*/ 0 60000 65536"/>
                  <a:gd name="T14" fmla="*/ 0 60000 65536"/>
                  <a:gd name="T15" fmla="*/ 0 60000 65536"/>
                  <a:gd name="T16" fmla="*/ 0 60000 65536"/>
                  <a:gd name="T17" fmla="*/ 0 60000 65536"/>
                  <a:gd name="T18" fmla="*/ 0 w 69"/>
                  <a:gd name="T19" fmla="*/ 0 h 33"/>
                  <a:gd name="T20" fmla="*/ 69 w 69"/>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9" h="33">
                    <a:moveTo>
                      <a:pt x="29" y="32"/>
                    </a:moveTo>
                    <a:lnTo>
                      <a:pt x="29" y="32"/>
                    </a:lnTo>
                    <a:lnTo>
                      <a:pt x="0" y="17"/>
                    </a:lnTo>
                    <a:lnTo>
                      <a:pt x="35" y="0"/>
                    </a:lnTo>
                    <a:lnTo>
                      <a:pt x="68" y="14"/>
                    </a:lnTo>
                    <a:lnTo>
                      <a:pt x="29" y="3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863331" name="Group 172"/>
              <p:cNvGrpSpPr>
                <a:grpSpLocks/>
              </p:cNvGrpSpPr>
              <p:nvPr/>
            </p:nvGrpSpPr>
            <p:grpSpPr bwMode="auto">
              <a:xfrm>
                <a:off x="2375" y="1880"/>
                <a:ext cx="123" cy="112"/>
                <a:chOff x="2375" y="1880"/>
                <a:chExt cx="123" cy="112"/>
              </a:xfrm>
            </p:grpSpPr>
            <p:sp>
              <p:nvSpPr>
                <p:cNvPr id="863404" name="Freeform 173"/>
                <p:cNvSpPr>
                  <a:spLocks/>
                </p:cNvSpPr>
                <p:nvPr/>
              </p:nvSpPr>
              <p:spPr bwMode="auto">
                <a:xfrm>
                  <a:off x="2412" y="1895"/>
                  <a:ext cx="86" cy="97"/>
                </a:xfrm>
                <a:custGeom>
                  <a:avLst/>
                  <a:gdLst>
                    <a:gd name="T0" fmla="*/ 0 w 86"/>
                    <a:gd name="T1" fmla="*/ 96 h 97"/>
                    <a:gd name="T2" fmla="*/ 0 w 86"/>
                    <a:gd name="T3" fmla="*/ 96 h 97"/>
                    <a:gd name="T4" fmla="*/ 2 w 86"/>
                    <a:gd name="T5" fmla="*/ 43 h 97"/>
                    <a:gd name="T6" fmla="*/ 85 w 86"/>
                    <a:gd name="T7" fmla="*/ 0 h 97"/>
                    <a:gd name="T8" fmla="*/ 82 w 86"/>
                    <a:gd name="T9" fmla="*/ 49 h 97"/>
                    <a:gd name="T10" fmla="*/ 0 w 86"/>
                    <a:gd name="T11" fmla="*/ 96 h 97"/>
                    <a:gd name="T12" fmla="*/ 0 60000 65536"/>
                    <a:gd name="T13" fmla="*/ 0 60000 65536"/>
                    <a:gd name="T14" fmla="*/ 0 60000 65536"/>
                    <a:gd name="T15" fmla="*/ 0 60000 65536"/>
                    <a:gd name="T16" fmla="*/ 0 60000 65536"/>
                    <a:gd name="T17" fmla="*/ 0 60000 65536"/>
                    <a:gd name="T18" fmla="*/ 0 w 86"/>
                    <a:gd name="T19" fmla="*/ 0 h 97"/>
                    <a:gd name="T20" fmla="*/ 86 w 86"/>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6" h="97">
                      <a:moveTo>
                        <a:pt x="0" y="96"/>
                      </a:moveTo>
                      <a:lnTo>
                        <a:pt x="0" y="96"/>
                      </a:lnTo>
                      <a:lnTo>
                        <a:pt x="2" y="43"/>
                      </a:lnTo>
                      <a:lnTo>
                        <a:pt x="85" y="0"/>
                      </a:lnTo>
                      <a:lnTo>
                        <a:pt x="82"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5" name="Freeform 174"/>
                <p:cNvSpPr>
                  <a:spLocks/>
                </p:cNvSpPr>
                <p:nvPr/>
              </p:nvSpPr>
              <p:spPr bwMode="auto">
                <a:xfrm>
                  <a:off x="2375" y="1924"/>
                  <a:ext cx="38" cy="68"/>
                </a:xfrm>
                <a:custGeom>
                  <a:avLst/>
                  <a:gdLst>
                    <a:gd name="T0" fmla="*/ 34 w 38"/>
                    <a:gd name="T1" fmla="*/ 67 h 68"/>
                    <a:gd name="T2" fmla="*/ 34 w 38"/>
                    <a:gd name="T3" fmla="*/ 67 h 68"/>
                    <a:gd name="T4" fmla="*/ 0 w 38"/>
                    <a:gd name="T5" fmla="*/ 51 h 68"/>
                    <a:gd name="T6" fmla="*/ 2 w 38"/>
                    <a:gd name="T7" fmla="*/ 0 h 68"/>
                    <a:gd name="T8" fmla="*/ 37 w 38"/>
                    <a:gd name="T9" fmla="*/ 15 h 68"/>
                    <a:gd name="T10" fmla="*/ 34 w 38"/>
                    <a:gd name="T11" fmla="*/ 67 h 68"/>
                    <a:gd name="T12" fmla="*/ 0 60000 65536"/>
                    <a:gd name="T13" fmla="*/ 0 60000 65536"/>
                    <a:gd name="T14" fmla="*/ 0 60000 65536"/>
                    <a:gd name="T15" fmla="*/ 0 60000 65536"/>
                    <a:gd name="T16" fmla="*/ 0 60000 65536"/>
                    <a:gd name="T17" fmla="*/ 0 60000 65536"/>
                    <a:gd name="T18" fmla="*/ 0 w 38"/>
                    <a:gd name="T19" fmla="*/ 0 h 68"/>
                    <a:gd name="T20" fmla="*/ 38 w 38"/>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38" h="68">
                      <a:moveTo>
                        <a:pt x="34" y="67"/>
                      </a:moveTo>
                      <a:lnTo>
                        <a:pt x="34" y="67"/>
                      </a:lnTo>
                      <a:lnTo>
                        <a:pt x="0" y="51"/>
                      </a:lnTo>
                      <a:lnTo>
                        <a:pt x="2" y="0"/>
                      </a:lnTo>
                      <a:lnTo>
                        <a:pt x="37" y="15"/>
                      </a:lnTo>
                      <a:lnTo>
                        <a:pt x="34" y="6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6" name="Freeform 175"/>
                <p:cNvSpPr>
                  <a:spLocks/>
                </p:cNvSpPr>
                <p:nvPr/>
              </p:nvSpPr>
              <p:spPr bwMode="auto">
                <a:xfrm>
                  <a:off x="2377" y="1880"/>
                  <a:ext cx="121" cy="57"/>
                </a:xfrm>
                <a:custGeom>
                  <a:avLst/>
                  <a:gdLst>
                    <a:gd name="T0" fmla="*/ 36 w 121"/>
                    <a:gd name="T1" fmla="*/ 56 h 57"/>
                    <a:gd name="T2" fmla="*/ 36 w 121"/>
                    <a:gd name="T3" fmla="*/ 56 h 57"/>
                    <a:gd name="T4" fmla="*/ 0 w 121"/>
                    <a:gd name="T5" fmla="*/ 38 h 57"/>
                    <a:gd name="T6" fmla="*/ 86 w 121"/>
                    <a:gd name="T7" fmla="*/ 0 h 57"/>
                    <a:gd name="T8" fmla="*/ 120 w 121"/>
                    <a:gd name="T9" fmla="*/ 15 h 57"/>
                    <a:gd name="T10" fmla="*/ 36 w 121"/>
                    <a:gd name="T11" fmla="*/ 56 h 57"/>
                    <a:gd name="T12" fmla="*/ 0 60000 65536"/>
                    <a:gd name="T13" fmla="*/ 0 60000 65536"/>
                    <a:gd name="T14" fmla="*/ 0 60000 65536"/>
                    <a:gd name="T15" fmla="*/ 0 60000 65536"/>
                    <a:gd name="T16" fmla="*/ 0 60000 65536"/>
                    <a:gd name="T17" fmla="*/ 0 60000 65536"/>
                    <a:gd name="T18" fmla="*/ 0 w 121"/>
                    <a:gd name="T19" fmla="*/ 0 h 57"/>
                    <a:gd name="T20" fmla="*/ 121 w 121"/>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21" h="57">
                      <a:moveTo>
                        <a:pt x="36" y="56"/>
                      </a:moveTo>
                      <a:lnTo>
                        <a:pt x="36" y="56"/>
                      </a:lnTo>
                      <a:lnTo>
                        <a:pt x="0" y="38"/>
                      </a:lnTo>
                      <a:lnTo>
                        <a:pt x="86" y="0"/>
                      </a:lnTo>
                      <a:lnTo>
                        <a:pt x="120" y="15"/>
                      </a:lnTo>
                      <a:lnTo>
                        <a:pt x="36" y="5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63335" name="Group 176"/>
              <p:cNvGrpSpPr>
                <a:grpSpLocks/>
              </p:cNvGrpSpPr>
              <p:nvPr/>
            </p:nvGrpSpPr>
            <p:grpSpPr bwMode="auto">
              <a:xfrm>
                <a:off x="2275" y="1925"/>
                <a:ext cx="131" cy="121"/>
                <a:chOff x="2275" y="1925"/>
                <a:chExt cx="131" cy="121"/>
              </a:xfrm>
            </p:grpSpPr>
            <p:sp>
              <p:nvSpPr>
                <p:cNvPr id="863408" name="Freeform 177"/>
                <p:cNvSpPr>
                  <a:spLocks/>
                </p:cNvSpPr>
                <p:nvPr/>
              </p:nvSpPr>
              <p:spPr bwMode="auto">
                <a:xfrm>
                  <a:off x="2315" y="1945"/>
                  <a:ext cx="91" cy="100"/>
                </a:xfrm>
                <a:custGeom>
                  <a:avLst/>
                  <a:gdLst>
                    <a:gd name="T0" fmla="*/ 0 w 91"/>
                    <a:gd name="T1" fmla="*/ 99 h 100"/>
                    <a:gd name="T2" fmla="*/ 0 w 91"/>
                    <a:gd name="T3" fmla="*/ 99 h 100"/>
                    <a:gd name="T4" fmla="*/ 2 w 91"/>
                    <a:gd name="T5" fmla="*/ 46 h 100"/>
                    <a:gd name="T6" fmla="*/ 90 w 91"/>
                    <a:gd name="T7" fmla="*/ 0 h 100"/>
                    <a:gd name="T8" fmla="*/ 87 w 91"/>
                    <a:gd name="T9" fmla="*/ 52 h 100"/>
                    <a:gd name="T10" fmla="*/ 0 w 91"/>
                    <a:gd name="T11" fmla="*/ 99 h 100"/>
                    <a:gd name="T12" fmla="*/ 0 60000 65536"/>
                    <a:gd name="T13" fmla="*/ 0 60000 65536"/>
                    <a:gd name="T14" fmla="*/ 0 60000 65536"/>
                    <a:gd name="T15" fmla="*/ 0 60000 65536"/>
                    <a:gd name="T16" fmla="*/ 0 60000 65536"/>
                    <a:gd name="T17" fmla="*/ 0 60000 65536"/>
                    <a:gd name="T18" fmla="*/ 0 w 91"/>
                    <a:gd name="T19" fmla="*/ 0 h 100"/>
                    <a:gd name="T20" fmla="*/ 91 w 91"/>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91" h="100">
                      <a:moveTo>
                        <a:pt x="0" y="99"/>
                      </a:moveTo>
                      <a:lnTo>
                        <a:pt x="0" y="99"/>
                      </a:lnTo>
                      <a:lnTo>
                        <a:pt x="2" y="46"/>
                      </a:lnTo>
                      <a:lnTo>
                        <a:pt x="90" y="0"/>
                      </a:lnTo>
                      <a:lnTo>
                        <a:pt x="87" y="52"/>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9" name="Freeform 178"/>
                <p:cNvSpPr>
                  <a:spLocks/>
                </p:cNvSpPr>
                <p:nvPr/>
              </p:nvSpPr>
              <p:spPr bwMode="auto">
                <a:xfrm>
                  <a:off x="2275" y="1978"/>
                  <a:ext cx="41" cy="68"/>
                </a:xfrm>
                <a:custGeom>
                  <a:avLst/>
                  <a:gdLst>
                    <a:gd name="T0" fmla="*/ 37 w 41"/>
                    <a:gd name="T1" fmla="*/ 67 h 68"/>
                    <a:gd name="T2" fmla="*/ 37 w 41"/>
                    <a:gd name="T3" fmla="*/ 67 h 68"/>
                    <a:gd name="T4" fmla="*/ 0 w 41"/>
                    <a:gd name="T5" fmla="*/ 51 h 68"/>
                    <a:gd name="T6" fmla="*/ 2 w 41"/>
                    <a:gd name="T7" fmla="*/ 0 h 68"/>
                    <a:gd name="T8" fmla="*/ 40 w 41"/>
                    <a:gd name="T9" fmla="*/ 15 h 68"/>
                    <a:gd name="T10" fmla="*/ 37 w 41"/>
                    <a:gd name="T11" fmla="*/ 67 h 68"/>
                    <a:gd name="T12" fmla="*/ 0 60000 65536"/>
                    <a:gd name="T13" fmla="*/ 0 60000 65536"/>
                    <a:gd name="T14" fmla="*/ 0 60000 65536"/>
                    <a:gd name="T15" fmla="*/ 0 60000 65536"/>
                    <a:gd name="T16" fmla="*/ 0 60000 65536"/>
                    <a:gd name="T17" fmla="*/ 0 60000 65536"/>
                    <a:gd name="T18" fmla="*/ 0 w 41"/>
                    <a:gd name="T19" fmla="*/ 0 h 68"/>
                    <a:gd name="T20" fmla="*/ 41 w 41"/>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41" h="68">
                      <a:moveTo>
                        <a:pt x="37" y="67"/>
                      </a:moveTo>
                      <a:lnTo>
                        <a:pt x="37" y="67"/>
                      </a:lnTo>
                      <a:lnTo>
                        <a:pt x="0" y="51"/>
                      </a:lnTo>
                      <a:lnTo>
                        <a:pt x="2" y="0"/>
                      </a:lnTo>
                      <a:lnTo>
                        <a:pt x="40" y="15"/>
                      </a:lnTo>
                      <a:lnTo>
                        <a:pt x="37" y="6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0" name="Freeform 179"/>
                <p:cNvSpPr>
                  <a:spLocks/>
                </p:cNvSpPr>
                <p:nvPr/>
              </p:nvSpPr>
              <p:spPr bwMode="auto">
                <a:xfrm>
                  <a:off x="2278" y="1925"/>
                  <a:ext cx="128" cy="66"/>
                </a:xfrm>
                <a:custGeom>
                  <a:avLst/>
                  <a:gdLst>
                    <a:gd name="T0" fmla="*/ 38 w 128"/>
                    <a:gd name="T1" fmla="*/ 65 h 66"/>
                    <a:gd name="T2" fmla="*/ 38 w 128"/>
                    <a:gd name="T3" fmla="*/ 65 h 66"/>
                    <a:gd name="T4" fmla="*/ 0 w 128"/>
                    <a:gd name="T5" fmla="*/ 46 h 66"/>
                    <a:gd name="T6" fmla="*/ 91 w 128"/>
                    <a:gd name="T7" fmla="*/ 0 h 66"/>
                    <a:gd name="T8" fmla="*/ 127 w 128"/>
                    <a:gd name="T9" fmla="*/ 18 h 66"/>
                    <a:gd name="T10" fmla="*/ 38 w 128"/>
                    <a:gd name="T11" fmla="*/ 65 h 66"/>
                    <a:gd name="T12" fmla="*/ 0 60000 65536"/>
                    <a:gd name="T13" fmla="*/ 0 60000 65536"/>
                    <a:gd name="T14" fmla="*/ 0 60000 65536"/>
                    <a:gd name="T15" fmla="*/ 0 60000 65536"/>
                    <a:gd name="T16" fmla="*/ 0 60000 65536"/>
                    <a:gd name="T17" fmla="*/ 0 60000 65536"/>
                    <a:gd name="T18" fmla="*/ 0 w 128"/>
                    <a:gd name="T19" fmla="*/ 0 h 66"/>
                    <a:gd name="T20" fmla="*/ 128 w 12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28" h="66">
                      <a:moveTo>
                        <a:pt x="38" y="65"/>
                      </a:moveTo>
                      <a:lnTo>
                        <a:pt x="38" y="65"/>
                      </a:lnTo>
                      <a:lnTo>
                        <a:pt x="0" y="46"/>
                      </a:lnTo>
                      <a:lnTo>
                        <a:pt x="91" y="0"/>
                      </a:lnTo>
                      <a:lnTo>
                        <a:pt x="127" y="18"/>
                      </a:lnTo>
                      <a:lnTo>
                        <a:pt x="38" y="65"/>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63349" name="Group 180"/>
              <p:cNvGrpSpPr>
                <a:grpSpLocks/>
              </p:cNvGrpSpPr>
              <p:nvPr/>
            </p:nvGrpSpPr>
            <p:grpSpPr bwMode="auto">
              <a:xfrm>
                <a:off x="2167" y="1984"/>
                <a:ext cx="144" cy="123"/>
                <a:chOff x="2167" y="1984"/>
                <a:chExt cx="144" cy="123"/>
              </a:xfrm>
            </p:grpSpPr>
            <p:sp>
              <p:nvSpPr>
                <p:cNvPr id="863412" name="Freeform 181"/>
                <p:cNvSpPr>
                  <a:spLocks/>
                </p:cNvSpPr>
                <p:nvPr/>
              </p:nvSpPr>
              <p:spPr bwMode="auto">
                <a:xfrm>
                  <a:off x="2208" y="2000"/>
                  <a:ext cx="102" cy="107"/>
                </a:xfrm>
                <a:custGeom>
                  <a:avLst/>
                  <a:gdLst>
                    <a:gd name="T0" fmla="*/ 0 w 102"/>
                    <a:gd name="T1" fmla="*/ 106 h 107"/>
                    <a:gd name="T2" fmla="*/ 0 w 102"/>
                    <a:gd name="T3" fmla="*/ 106 h 107"/>
                    <a:gd name="T4" fmla="*/ 2 w 102"/>
                    <a:gd name="T5" fmla="*/ 49 h 107"/>
                    <a:gd name="T6" fmla="*/ 101 w 102"/>
                    <a:gd name="T7" fmla="*/ 0 h 107"/>
                    <a:gd name="T8" fmla="*/ 98 w 102"/>
                    <a:gd name="T9" fmla="*/ 53 h 107"/>
                    <a:gd name="T10" fmla="*/ 0 w 102"/>
                    <a:gd name="T11" fmla="*/ 106 h 107"/>
                    <a:gd name="T12" fmla="*/ 0 60000 65536"/>
                    <a:gd name="T13" fmla="*/ 0 60000 65536"/>
                    <a:gd name="T14" fmla="*/ 0 60000 65536"/>
                    <a:gd name="T15" fmla="*/ 0 60000 65536"/>
                    <a:gd name="T16" fmla="*/ 0 60000 65536"/>
                    <a:gd name="T17" fmla="*/ 0 60000 65536"/>
                    <a:gd name="T18" fmla="*/ 0 w 102"/>
                    <a:gd name="T19" fmla="*/ 0 h 107"/>
                    <a:gd name="T20" fmla="*/ 102 w 102"/>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2" h="107">
                      <a:moveTo>
                        <a:pt x="0" y="106"/>
                      </a:moveTo>
                      <a:lnTo>
                        <a:pt x="0" y="106"/>
                      </a:lnTo>
                      <a:lnTo>
                        <a:pt x="2" y="49"/>
                      </a:lnTo>
                      <a:lnTo>
                        <a:pt x="101" y="0"/>
                      </a:lnTo>
                      <a:lnTo>
                        <a:pt x="98" y="53"/>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3" name="Freeform 182"/>
                <p:cNvSpPr>
                  <a:spLocks/>
                </p:cNvSpPr>
                <p:nvPr/>
              </p:nvSpPr>
              <p:spPr bwMode="auto">
                <a:xfrm>
                  <a:off x="2167" y="2036"/>
                  <a:ext cx="43" cy="71"/>
                </a:xfrm>
                <a:custGeom>
                  <a:avLst/>
                  <a:gdLst>
                    <a:gd name="T0" fmla="*/ 39 w 43"/>
                    <a:gd name="T1" fmla="*/ 70 h 71"/>
                    <a:gd name="T2" fmla="*/ 39 w 43"/>
                    <a:gd name="T3" fmla="*/ 70 h 71"/>
                    <a:gd name="T4" fmla="*/ 0 w 43"/>
                    <a:gd name="T5" fmla="*/ 54 h 71"/>
                    <a:gd name="T6" fmla="*/ 0 w 43"/>
                    <a:gd name="T7" fmla="*/ 0 h 71"/>
                    <a:gd name="T8" fmla="*/ 42 w 43"/>
                    <a:gd name="T9" fmla="*/ 15 h 71"/>
                    <a:gd name="T10" fmla="*/ 39 w 43"/>
                    <a:gd name="T11" fmla="*/ 70 h 71"/>
                    <a:gd name="T12" fmla="*/ 0 60000 65536"/>
                    <a:gd name="T13" fmla="*/ 0 60000 65536"/>
                    <a:gd name="T14" fmla="*/ 0 60000 65536"/>
                    <a:gd name="T15" fmla="*/ 0 60000 65536"/>
                    <a:gd name="T16" fmla="*/ 0 60000 65536"/>
                    <a:gd name="T17" fmla="*/ 0 60000 65536"/>
                    <a:gd name="T18" fmla="*/ 0 w 43"/>
                    <a:gd name="T19" fmla="*/ 0 h 71"/>
                    <a:gd name="T20" fmla="*/ 43 w 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3" h="71">
                      <a:moveTo>
                        <a:pt x="39" y="70"/>
                      </a:moveTo>
                      <a:lnTo>
                        <a:pt x="39" y="70"/>
                      </a:lnTo>
                      <a:lnTo>
                        <a:pt x="0" y="54"/>
                      </a:lnTo>
                      <a:lnTo>
                        <a:pt x="0" y="0"/>
                      </a:lnTo>
                      <a:lnTo>
                        <a:pt x="42" y="15"/>
                      </a:lnTo>
                      <a:lnTo>
                        <a:pt x="39" y="7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4" name="Freeform 183"/>
                <p:cNvSpPr>
                  <a:spLocks/>
                </p:cNvSpPr>
                <p:nvPr/>
              </p:nvSpPr>
              <p:spPr bwMode="auto">
                <a:xfrm>
                  <a:off x="2167" y="1984"/>
                  <a:ext cx="144" cy="64"/>
                </a:xfrm>
                <a:custGeom>
                  <a:avLst/>
                  <a:gdLst>
                    <a:gd name="T0" fmla="*/ 44 w 144"/>
                    <a:gd name="T1" fmla="*/ 63 h 64"/>
                    <a:gd name="T2" fmla="*/ 44 w 144"/>
                    <a:gd name="T3" fmla="*/ 63 h 64"/>
                    <a:gd name="T4" fmla="*/ 0 w 144"/>
                    <a:gd name="T5" fmla="*/ 47 h 64"/>
                    <a:gd name="T6" fmla="*/ 101 w 144"/>
                    <a:gd name="T7" fmla="*/ 0 h 64"/>
                    <a:gd name="T8" fmla="*/ 143 w 144"/>
                    <a:gd name="T9" fmla="*/ 15 h 64"/>
                    <a:gd name="T10" fmla="*/ 44 w 144"/>
                    <a:gd name="T11" fmla="*/ 63 h 64"/>
                    <a:gd name="T12" fmla="*/ 0 60000 65536"/>
                    <a:gd name="T13" fmla="*/ 0 60000 65536"/>
                    <a:gd name="T14" fmla="*/ 0 60000 65536"/>
                    <a:gd name="T15" fmla="*/ 0 60000 65536"/>
                    <a:gd name="T16" fmla="*/ 0 60000 65536"/>
                    <a:gd name="T17" fmla="*/ 0 60000 65536"/>
                    <a:gd name="T18" fmla="*/ 0 w 144"/>
                    <a:gd name="T19" fmla="*/ 0 h 64"/>
                    <a:gd name="T20" fmla="*/ 144 w 144"/>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44" h="64">
                      <a:moveTo>
                        <a:pt x="44" y="63"/>
                      </a:moveTo>
                      <a:lnTo>
                        <a:pt x="44" y="63"/>
                      </a:lnTo>
                      <a:lnTo>
                        <a:pt x="0" y="47"/>
                      </a:lnTo>
                      <a:lnTo>
                        <a:pt x="101" y="0"/>
                      </a:lnTo>
                      <a:lnTo>
                        <a:pt x="143" y="15"/>
                      </a:lnTo>
                      <a:lnTo>
                        <a:pt x="44" y="63"/>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63353" name="Group 184"/>
              <p:cNvGrpSpPr>
                <a:grpSpLocks/>
              </p:cNvGrpSpPr>
              <p:nvPr/>
            </p:nvGrpSpPr>
            <p:grpSpPr bwMode="auto">
              <a:xfrm>
                <a:off x="2048" y="2039"/>
                <a:ext cx="157" cy="129"/>
                <a:chOff x="2048" y="2039"/>
                <a:chExt cx="157" cy="129"/>
              </a:xfrm>
            </p:grpSpPr>
            <p:sp>
              <p:nvSpPr>
                <p:cNvPr id="863416" name="Freeform 185"/>
                <p:cNvSpPr>
                  <a:spLocks/>
                </p:cNvSpPr>
                <p:nvPr/>
              </p:nvSpPr>
              <p:spPr bwMode="auto">
                <a:xfrm>
                  <a:off x="2097" y="2058"/>
                  <a:ext cx="108" cy="110"/>
                </a:xfrm>
                <a:custGeom>
                  <a:avLst/>
                  <a:gdLst>
                    <a:gd name="T0" fmla="*/ 0 w 108"/>
                    <a:gd name="T1" fmla="*/ 109 h 110"/>
                    <a:gd name="T2" fmla="*/ 0 w 108"/>
                    <a:gd name="T3" fmla="*/ 109 h 110"/>
                    <a:gd name="T4" fmla="*/ 2 w 108"/>
                    <a:gd name="T5" fmla="*/ 53 h 110"/>
                    <a:gd name="T6" fmla="*/ 107 w 108"/>
                    <a:gd name="T7" fmla="*/ 0 h 110"/>
                    <a:gd name="T8" fmla="*/ 104 w 108"/>
                    <a:gd name="T9" fmla="*/ 53 h 110"/>
                    <a:gd name="T10" fmla="*/ 0 w 108"/>
                    <a:gd name="T11" fmla="*/ 109 h 110"/>
                    <a:gd name="T12" fmla="*/ 0 60000 65536"/>
                    <a:gd name="T13" fmla="*/ 0 60000 65536"/>
                    <a:gd name="T14" fmla="*/ 0 60000 65536"/>
                    <a:gd name="T15" fmla="*/ 0 60000 65536"/>
                    <a:gd name="T16" fmla="*/ 0 60000 65536"/>
                    <a:gd name="T17" fmla="*/ 0 60000 65536"/>
                    <a:gd name="T18" fmla="*/ 0 w 108"/>
                    <a:gd name="T19" fmla="*/ 0 h 110"/>
                    <a:gd name="T20" fmla="*/ 108 w 1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08" h="110">
                      <a:moveTo>
                        <a:pt x="0" y="109"/>
                      </a:moveTo>
                      <a:lnTo>
                        <a:pt x="0" y="109"/>
                      </a:lnTo>
                      <a:lnTo>
                        <a:pt x="2" y="53"/>
                      </a:lnTo>
                      <a:lnTo>
                        <a:pt x="107" y="0"/>
                      </a:lnTo>
                      <a:lnTo>
                        <a:pt x="104" y="53"/>
                      </a:lnTo>
                      <a:lnTo>
                        <a:pt x="0" y="10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7" name="Freeform 186"/>
                <p:cNvSpPr>
                  <a:spLocks/>
                </p:cNvSpPr>
                <p:nvPr/>
              </p:nvSpPr>
              <p:spPr bwMode="auto">
                <a:xfrm>
                  <a:off x="2051" y="2097"/>
                  <a:ext cx="47" cy="71"/>
                </a:xfrm>
                <a:custGeom>
                  <a:avLst/>
                  <a:gdLst>
                    <a:gd name="T0" fmla="*/ 43 w 47"/>
                    <a:gd name="T1" fmla="*/ 70 h 71"/>
                    <a:gd name="T2" fmla="*/ 43 w 47"/>
                    <a:gd name="T3" fmla="*/ 70 h 71"/>
                    <a:gd name="T4" fmla="*/ 0 w 47"/>
                    <a:gd name="T5" fmla="*/ 57 h 71"/>
                    <a:gd name="T6" fmla="*/ 0 w 47"/>
                    <a:gd name="T7" fmla="*/ 0 h 71"/>
                    <a:gd name="T8" fmla="*/ 46 w 47"/>
                    <a:gd name="T9" fmla="*/ 15 h 71"/>
                    <a:gd name="T10" fmla="*/ 43 w 47"/>
                    <a:gd name="T11" fmla="*/ 70 h 71"/>
                    <a:gd name="T12" fmla="*/ 0 60000 65536"/>
                    <a:gd name="T13" fmla="*/ 0 60000 65536"/>
                    <a:gd name="T14" fmla="*/ 0 60000 65536"/>
                    <a:gd name="T15" fmla="*/ 0 60000 65536"/>
                    <a:gd name="T16" fmla="*/ 0 60000 65536"/>
                    <a:gd name="T17" fmla="*/ 0 60000 65536"/>
                    <a:gd name="T18" fmla="*/ 0 w 47"/>
                    <a:gd name="T19" fmla="*/ 0 h 71"/>
                    <a:gd name="T20" fmla="*/ 47 w 4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7" h="71">
                      <a:moveTo>
                        <a:pt x="43" y="70"/>
                      </a:moveTo>
                      <a:lnTo>
                        <a:pt x="43" y="70"/>
                      </a:lnTo>
                      <a:lnTo>
                        <a:pt x="0" y="57"/>
                      </a:lnTo>
                      <a:lnTo>
                        <a:pt x="0" y="0"/>
                      </a:lnTo>
                      <a:lnTo>
                        <a:pt x="46" y="15"/>
                      </a:lnTo>
                      <a:lnTo>
                        <a:pt x="43" y="7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8" name="Freeform 187"/>
                <p:cNvSpPr>
                  <a:spLocks/>
                </p:cNvSpPr>
                <p:nvPr/>
              </p:nvSpPr>
              <p:spPr bwMode="auto">
                <a:xfrm>
                  <a:off x="2048" y="2039"/>
                  <a:ext cx="157" cy="71"/>
                </a:xfrm>
                <a:custGeom>
                  <a:avLst/>
                  <a:gdLst>
                    <a:gd name="T0" fmla="*/ 50 w 157"/>
                    <a:gd name="T1" fmla="*/ 70 h 71"/>
                    <a:gd name="T2" fmla="*/ 50 w 157"/>
                    <a:gd name="T3" fmla="*/ 70 h 71"/>
                    <a:gd name="T4" fmla="*/ 0 w 157"/>
                    <a:gd name="T5" fmla="*/ 54 h 71"/>
                    <a:gd name="T6" fmla="*/ 111 w 157"/>
                    <a:gd name="T7" fmla="*/ 0 h 71"/>
                    <a:gd name="T8" fmla="*/ 156 w 157"/>
                    <a:gd name="T9" fmla="*/ 17 h 71"/>
                    <a:gd name="T10" fmla="*/ 50 w 157"/>
                    <a:gd name="T11" fmla="*/ 70 h 71"/>
                    <a:gd name="T12" fmla="*/ 0 60000 65536"/>
                    <a:gd name="T13" fmla="*/ 0 60000 65536"/>
                    <a:gd name="T14" fmla="*/ 0 60000 65536"/>
                    <a:gd name="T15" fmla="*/ 0 60000 65536"/>
                    <a:gd name="T16" fmla="*/ 0 60000 65536"/>
                    <a:gd name="T17" fmla="*/ 0 60000 65536"/>
                    <a:gd name="T18" fmla="*/ 0 w 157"/>
                    <a:gd name="T19" fmla="*/ 0 h 71"/>
                    <a:gd name="T20" fmla="*/ 157 w 15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57" h="71">
                      <a:moveTo>
                        <a:pt x="50" y="70"/>
                      </a:moveTo>
                      <a:lnTo>
                        <a:pt x="50" y="70"/>
                      </a:lnTo>
                      <a:lnTo>
                        <a:pt x="0" y="54"/>
                      </a:lnTo>
                      <a:lnTo>
                        <a:pt x="111" y="0"/>
                      </a:lnTo>
                      <a:lnTo>
                        <a:pt x="156" y="17"/>
                      </a:lnTo>
                      <a:lnTo>
                        <a:pt x="50"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19" name="Freeform 188"/>
              <p:cNvSpPr>
                <a:spLocks/>
              </p:cNvSpPr>
              <p:nvPr/>
            </p:nvSpPr>
            <p:spPr bwMode="auto">
              <a:xfrm>
                <a:off x="2496" y="1889"/>
                <a:ext cx="17" cy="55"/>
              </a:xfrm>
              <a:custGeom>
                <a:avLst/>
                <a:gdLst>
                  <a:gd name="T0" fmla="*/ 0 w 17"/>
                  <a:gd name="T1" fmla="*/ 54 h 55"/>
                  <a:gd name="T2" fmla="*/ 0 w 17"/>
                  <a:gd name="T3" fmla="*/ 54 h 55"/>
                  <a:gd name="T4" fmla="*/ 0 w 17"/>
                  <a:gd name="T5" fmla="*/ 27 h 55"/>
                  <a:gd name="T6" fmla="*/ 0 w 17"/>
                  <a:gd name="T7" fmla="*/ 18 h 55"/>
                  <a:gd name="T8" fmla="*/ 4 w 17"/>
                  <a:gd name="T9" fmla="*/ 9 h 55"/>
                  <a:gd name="T10" fmla="*/ 4 w 17"/>
                  <a:gd name="T11" fmla="*/ 2 h 55"/>
                  <a:gd name="T12" fmla="*/ 4 w 17"/>
                  <a:gd name="T13" fmla="*/ 0 h 55"/>
                  <a:gd name="T14" fmla="*/ 11 w 17"/>
                  <a:gd name="T15" fmla="*/ 0 h 55"/>
                  <a:gd name="T16" fmla="*/ 16 w 17"/>
                  <a:gd name="T17" fmla="*/ 2 h 55"/>
                  <a:gd name="T18" fmla="*/ 11 w 17"/>
                  <a:gd name="T19" fmla="*/ 24 h 55"/>
                  <a:gd name="T20" fmla="*/ 11 w 17"/>
                  <a:gd name="T21" fmla="*/ 51 h 55"/>
                  <a:gd name="T22" fmla="*/ 4 w 17"/>
                  <a:gd name="T23" fmla="*/ 51 h 55"/>
                  <a:gd name="T24" fmla="*/ 0 w 17"/>
                  <a:gd name="T25" fmla="*/ 51 h 55"/>
                  <a:gd name="T26" fmla="*/ 0 w 17"/>
                  <a:gd name="T27" fmla="*/ 54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5"/>
                  <a:gd name="T44" fmla="*/ 17 w 17"/>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5">
                    <a:moveTo>
                      <a:pt x="0" y="54"/>
                    </a:moveTo>
                    <a:lnTo>
                      <a:pt x="0" y="54"/>
                    </a:lnTo>
                    <a:lnTo>
                      <a:pt x="0" y="27"/>
                    </a:lnTo>
                    <a:lnTo>
                      <a:pt x="0" y="18"/>
                    </a:lnTo>
                    <a:lnTo>
                      <a:pt x="4" y="9"/>
                    </a:lnTo>
                    <a:lnTo>
                      <a:pt x="4" y="2"/>
                    </a:lnTo>
                    <a:lnTo>
                      <a:pt x="4" y="0"/>
                    </a:lnTo>
                    <a:lnTo>
                      <a:pt x="11" y="0"/>
                    </a:lnTo>
                    <a:lnTo>
                      <a:pt x="16" y="2"/>
                    </a:lnTo>
                    <a:lnTo>
                      <a:pt x="11" y="24"/>
                    </a:lnTo>
                    <a:lnTo>
                      <a:pt x="11" y="51"/>
                    </a:lnTo>
                    <a:lnTo>
                      <a:pt x="4" y="51"/>
                    </a:lnTo>
                    <a:lnTo>
                      <a:pt x="0"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0" name="Freeform 189"/>
              <p:cNvSpPr>
                <a:spLocks/>
              </p:cNvSpPr>
              <p:nvPr/>
            </p:nvSpPr>
            <p:spPr bwMode="auto">
              <a:xfrm>
                <a:off x="2097" y="1863"/>
                <a:ext cx="443" cy="251"/>
              </a:xfrm>
              <a:custGeom>
                <a:avLst/>
                <a:gdLst>
                  <a:gd name="T0" fmla="*/ 442 w 443"/>
                  <a:gd name="T1" fmla="*/ 0 h 251"/>
                  <a:gd name="T2" fmla="*/ 442 w 443"/>
                  <a:gd name="T3" fmla="*/ 0 h 251"/>
                  <a:gd name="T4" fmla="*/ 0 w 443"/>
                  <a:gd name="T5" fmla="*/ 243 h 251"/>
                  <a:gd name="T6" fmla="*/ 0 w 443"/>
                  <a:gd name="T7" fmla="*/ 250 h 251"/>
                  <a:gd name="T8" fmla="*/ 442 w 443"/>
                  <a:gd name="T9" fmla="*/ 9 h 251"/>
                  <a:gd name="T10" fmla="*/ 442 w 443"/>
                  <a:gd name="T11" fmla="*/ 0 h 251"/>
                  <a:gd name="T12" fmla="*/ 0 60000 65536"/>
                  <a:gd name="T13" fmla="*/ 0 60000 65536"/>
                  <a:gd name="T14" fmla="*/ 0 60000 65536"/>
                  <a:gd name="T15" fmla="*/ 0 60000 65536"/>
                  <a:gd name="T16" fmla="*/ 0 60000 65536"/>
                  <a:gd name="T17" fmla="*/ 0 60000 65536"/>
                  <a:gd name="T18" fmla="*/ 0 w 443"/>
                  <a:gd name="T19" fmla="*/ 0 h 251"/>
                  <a:gd name="T20" fmla="*/ 443 w 443"/>
                  <a:gd name="T21" fmla="*/ 251 h 251"/>
                </a:gdLst>
                <a:ahLst/>
                <a:cxnLst>
                  <a:cxn ang="T12">
                    <a:pos x="T0" y="T1"/>
                  </a:cxn>
                  <a:cxn ang="T13">
                    <a:pos x="T2" y="T3"/>
                  </a:cxn>
                  <a:cxn ang="T14">
                    <a:pos x="T4" y="T5"/>
                  </a:cxn>
                  <a:cxn ang="T15">
                    <a:pos x="T6" y="T7"/>
                  </a:cxn>
                  <a:cxn ang="T16">
                    <a:pos x="T8" y="T9"/>
                  </a:cxn>
                  <a:cxn ang="T17">
                    <a:pos x="T10" y="T11"/>
                  </a:cxn>
                </a:cxnLst>
                <a:rect l="T18" t="T19" r="T20" b="T21"/>
                <a:pathLst>
                  <a:path w="443" h="251">
                    <a:moveTo>
                      <a:pt x="442" y="0"/>
                    </a:moveTo>
                    <a:lnTo>
                      <a:pt x="442" y="0"/>
                    </a:lnTo>
                    <a:lnTo>
                      <a:pt x="0" y="243"/>
                    </a:lnTo>
                    <a:lnTo>
                      <a:pt x="0" y="250"/>
                    </a:lnTo>
                    <a:lnTo>
                      <a:pt x="442" y="9"/>
                    </a:lnTo>
                    <a:lnTo>
                      <a:pt x="442"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1" name="Freeform 190"/>
              <p:cNvSpPr>
                <a:spLocks/>
              </p:cNvSpPr>
              <p:nvPr/>
            </p:nvSpPr>
            <p:spPr bwMode="auto">
              <a:xfrm>
                <a:off x="2404" y="1943"/>
                <a:ext cx="17" cy="56"/>
              </a:xfrm>
              <a:custGeom>
                <a:avLst/>
                <a:gdLst>
                  <a:gd name="T0" fmla="*/ 0 w 17"/>
                  <a:gd name="T1" fmla="*/ 55 h 56"/>
                  <a:gd name="T2" fmla="*/ 0 w 17"/>
                  <a:gd name="T3" fmla="*/ 55 h 56"/>
                  <a:gd name="T4" fmla="*/ 0 w 17"/>
                  <a:gd name="T5" fmla="*/ 27 h 56"/>
                  <a:gd name="T6" fmla="*/ 0 w 17"/>
                  <a:gd name="T7" fmla="*/ 18 h 56"/>
                  <a:gd name="T8" fmla="*/ 6 w 17"/>
                  <a:gd name="T9" fmla="*/ 9 h 56"/>
                  <a:gd name="T10" fmla="*/ 6 w 17"/>
                  <a:gd name="T11" fmla="*/ 2 h 56"/>
                  <a:gd name="T12" fmla="*/ 6 w 17"/>
                  <a:gd name="T13" fmla="*/ 0 h 56"/>
                  <a:gd name="T14" fmla="*/ 10 w 17"/>
                  <a:gd name="T15" fmla="*/ 0 h 56"/>
                  <a:gd name="T16" fmla="*/ 16 w 17"/>
                  <a:gd name="T17" fmla="*/ 0 h 56"/>
                  <a:gd name="T18" fmla="*/ 16 w 17"/>
                  <a:gd name="T19" fmla="*/ 24 h 56"/>
                  <a:gd name="T20" fmla="*/ 10 w 17"/>
                  <a:gd name="T21" fmla="*/ 42 h 56"/>
                  <a:gd name="T22" fmla="*/ 10 w 17"/>
                  <a:gd name="T23" fmla="*/ 48 h 56"/>
                  <a:gd name="T24" fmla="*/ 10 w 17"/>
                  <a:gd name="T25" fmla="*/ 52 h 56"/>
                  <a:gd name="T26" fmla="*/ 6 w 17"/>
                  <a:gd name="T27" fmla="*/ 52 h 56"/>
                  <a:gd name="T28" fmla="*/ 0 w 17"/>
                  <a:gd name="T29" fmla="*/ 52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0" y="27"/>
                    </a:lnTo>
                    <a:lnTo>
                      <a:pt x="0" y="18"/>
                    </a:lnTo>
                    <a:lnTo>
                      <a:pt x="6" y="9"/>
                    </a:lnTo>
                    <a:lnTo>
                      <a:pt x="6" y="2"/>
                    </a:lnTo>
                    <a:lnTo>
                      <a:pt x="6" y="0"/>
                    </a:lnTo>
                    <a:lnTo>
                      <a:pt x="10" y="0"/>
                    </a:lnTo>
                    <a:lnTo>
                      <a:pt x="16" y="0"/>
                    </a:lnTo>
                    <a:lnTo>
                      <a:pt x="16" y="24"/>
                    </a:lnTo>
                    <a:lnTo>
                      <a:pt x="10" y="42"/>
                    </a:lnTo>
                    <a:lnTo>
                      <a:pt x="10" y="48"/>
                    </a:lnTo>
                    <a:lnTo>
                      <a:pt x="10" y="52"/>
                    </a:lnTo>
                    <a:lnTo>
                      <a:pt x="6" y="52"/>
                    </a:lnTo>
                    <a:lnTo>
                      <a:pt x="0" y="52"/>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2" name="Freeform 191"/>
              <p:cNvSpPr>
                <a:spLocks/>
              </p:cNvSpPr>
              <p:nvPr/>
            </p:nvSpPr>
            <p:spPr bwMode="auto">
              <a:xfrm>
                <a:off x="2310" y="1998"/>
                <a:ext cx="17" cy="55"/>
              </a:xfrm>
              <a:custGeom>
                <a:avLst/>
                <a:gdLst>
                  <a:gd name="T0" fmla="*/ 0 w 17"/>
                  <a:gd name="T1" fmla="*/ 54 h 55"/>
                  <a:gd name="T2" fmla="*/ 0 w 17"/>
                  <a:gd name="T3" fmla="*/ 54 h 55"/>
                  <a:gd name="T4" fmla="*/ 0 w 17"/>
                  <a:gd name="T5" fmla="*/ 47 h 55"/>
                  <a:gd name="T6" fmla="*/ 0 w 17"/>
                  <a:gd name="T7" fmla="*/ 27 h 55"/>
                  <a:gd name="T8" fmla="*/ 0 w 17"/>
                  <a:gd name="T9" fmla="*/ 9 h 55"/>
                  <a:gd name="T10" fmla="*/ 0 w 17"/>
                  <a:gd name="T11" fmla="*/ 0 h 55"/>
                  <a:gd name="T12" fmla="*/ 4 w 17"/>
                  <a:gd name="T13" fmla="*/ 0 h 55"/>
                  <a:gd name="T14" fmla="*/ 11 w 17"/>
                  <a:gd name="T15" fmla="*/ 0 h 55"/>
                  <a:gd name="T16" fmla="*/ 16 w 17"/>
                  <a:gd name="T17" fmla="*/ 0 h 55"/>
                  <a:gd name="T18" fmla="*/ 11 w 17"/>
                  <a:gd name="T19" fmla="*/ 24 h 55"/>
                  <a:gd name="T20" fmla="*/ 11 w 17"/>
                  <a:gd name="T21" fmla="*/ 42 h 55"/>
                  <a:gd name="T22" fmla="*/ 11 w 17"/>
                  <a:gd name="T23" fmla="*/ 51 h 55"/>
                  <a:gd name="T24" fmla="*/ 4 w 17"/>
                  <a:gd name="T25" fmla="*/ 51 h 55"/>
                  <a:gd name="T26" fmla="*/ 0 w 17"/>
                  <a:gd name="T27" fmla="*/ 54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5"/>
                  <a:gd name="T44" fmla="*/ 17 w 17"/>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5">
                    <a:moveTo>
                      <a:pt x="0" y="54"/>
                    </a:moveTo>
                    <a:lnTo>
                      <a:pt x="0" y="54"/>
                    </a:lnTo>
                    <a:lnTo>
                      <a:pt x="0" y="47"/>
                    </a:lnTo>
                    <a:lnTo>
                      <a:pt x="0" y="27"/>
                    </a:lnTo>
                    <a:lnTo>
                      <a:pt x="0" y="9"/>
                    </a:lnTo>
                    <a:lnTo>
                      <a:pt x="0" y="0"/>
                    </a:lnTo>
                    <a:lnTo>
                      <a:pt x="4" y="0"/>
                    </a:lnTo>
                    <a:lnTo>
                      <a:pt x="11" y="0"/>
                    </a:lnTo>
                    <a:lnTo>
                      <a:pt x="16" y="0"/>
                    </a:lnTo>
                    <a:lnTo>
                      <a:pt x="11" y="24"/>
                    </a:lnTo>
                    <a:lnTo>
                      <a:pt x="11" y="42"/>
                    </a:lnTo>
                    <a:lnTo>
                      <a:pt x="11" y="51"/>
                    </a:lnTo>
                    <a:lnTo>
                      <a:pt x="4"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3" name="Freeform 192"/>
              <p:cNvSpPr>
                <a:spLocks/>
              </p:cNvSpPr>
              <p:nvPr/>
            </p:nvSpPr>
            <p:spPr bwMode="auto">
              <a:xfrm>
                <a:off x="2204" y="2051"/>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6 h 63"/>
                  <a:gd name="T14" fmla="*/ 0 w 17"/>
                  <a:gd name="T15" fmla="*/ 2 h 63"/>
                  <a:gd name="T16" fmla="*/ 0 w 17"/>
                  <a:gd name="T17" fmla="*/ 0 h 63"/>
                  <a:gd name="T18" fmla="*/ 4 w 17"/>
                  <a:gd name="T19" fmla="*/ 0 h 63"/>
                  <a:gd name="T20" fmla="*/ 11 w 17"/>
                  <a:gd name="T21" fmla="*/ 0 h 63"/>
                  <a:gd name="T22" fmla="*/ 16 w 17"/>
                  <a:gd name="T23" fmla="*/ 0 h 63"/>
                  <a:gd name="T24" fmla="*/ 16 w 17"/>
                  <a:gd name="T25" fmla="*/ 28 h 63"/>
                  <a:gd name="T26" fmla="*/ 11 w 17"/>
                  <a:gd name="T27" fmla="*/ 46 h 63"/>
                  <a:gd name="T28" fmla="*/ 11 w 17"/>
                  <a:gd name="T29" fmla="*/ 52 h 63"/>
                  <a:gd name="T30" fmla="*/ 11 w 17"/>
                  <a:gd name="T31" fmla="*/ 55 h 63"/>
                  <a:gd name="T32" fmla="*/ 11 w 17"/>
                  <a:gd name="T33" fmla="*/ 59 h 63"/>
                  <a:gd name="T34" fmla="*/ 4 w 17"/>
                  <a:gd name="T35" fmla="*/ 59 h 63"/>
                  <a:gd name="T36" fmla="*/ 0 w 17"/>
                  <a:gd name="T37" fmla="*/ 59 h 63"/>
                  <a:gd name="T38" fmla="*/ 0 w 17"/>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63"/>
                  <a:gd name="T62" fmla="*/ 17 w 17"/>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63">
                    <a:moveTo>
                      <a:pt x="0" y="62"/>
                    </a:moveTo>
                    <a:lnTo>
                      <a:pt x="0" y="62"/>
                    </a:lnTo>
                    <a:lnTo>
                      <a:pt x="0" y="52"/>
                    </a:lnTo>
                    <a:lnTo>
                      <a:pt x="0" y="31"/>
                    </a:lnTo>
                    <a:lnTo>
                      <a:pt x="0" y="18"/>
                    </a:lnTo>
                    <a:lnTo>
                      <a:pt x="0" y="9"/>
                    </a:lnTo>
                    <a:lnTo>
                      <a:pt x="0" y="6"/>
                    </a:lnTo>
                    <a:lnTo>
                      <a:pt x="0" y="2"/>
                    </a:lnTo>
                    <a:lnTo>
                      <a:pt x="0" y="0"/>
                    </a:lnTo>
                    <a:lnTo>
                      <a:pt x="4" y="0"/>
                    </a:lnTo>
                    <a:lnTo>
                      <a:pt x="11" y="0"/>
                    </a:lnTo>
                    <a:lnTo>
                      <a:pt x="16" y="0"/>
                    </a:lnTo>
                    <a:lnTo>
                      <a:pt x="16" y="28"/>
                    </a:lnTo>
                    <a:lnTo>
                      <a:pt x="11" y="46"/>
                    </a:lnTo>
                    <a:lnTo>
                      <a:pt x="11" y="52"/>
                    </a:lnTo>
                    <a:lnTo>
                      <a:pt x="11" y="55"/>
                    </a:lnTo>
                    <a:lnTo>
                      <a:pt x="11" y="59"/>
                    </a:lnTo>
                    <a:lnTo>
                      <a:pt x="4" y="59"/>
                    </a:lnTo>
                    <a:lnTo>
                      <a:pt x="0" y="59"/>
                    </a:lnTo>
                    <a:lnTo>
                      <a:pt x="0" y="6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863357" name="Group 193"/>
              <p:cNvGrpSpPr>
                <a:grpSpLocks/>
              </p:cNvGrpSpPr>
              <p:nvPr/>
            </p:nvGrpSpPr>
            <p:grpSpPr bwMode="auto">
              <a:xfrm>
                <a:off x="2425" y="1796"/>
                <a:ext cx="118" cy="110"/>
                <a:chOff x="2425" y="1796"/>
                <a:chExt cx="118" cy="110"/>
              </a:xfrm>
            </p:grpSpPr>
            <p:sp>
              <p:nvSpPr>
                <p:cNvPr id="863425" name="Freeform 194"/>
                <p:cNvSpPr>
                  <a:spLocks/>
                </p:cNvSpPr>
                <p:nvPr/>
              </p:nvSpPr>
              <p:spPr bwMode="auto">
                <a:xfrm>
                  <a:off x="2460" y="1815"/>
                  <a:ext cx="83" cy="91"/>
                </a:xfrm>
                <a:custGeom>
                  <a:avLst/>
                  <a:gdLst>
                    <a:gd name="T0" fmla="*/ 0 w 83"/>
                    <a:gd name="T1" fmla="*/ 90 h 91"/>
                    <a:gd name="T2" fmla="*/ 0 w 83"/>
                    <a:gd name="T3" fmla="*/ 90 h 91"/>
                    <a:gd name="T4" fmla="*/ 2 w 83"/>
                    <a:gd name="T5" fmla="*/ 40 h 91"/>
                    <a:gd name="T6" fmla="*/ 82 w 83"/>
                    <a:gd name="T7" fmla="*/ 0 h 91"/>
                    <a:gd name="T8" fmla="*/ 79 w 83"/>
                    <a:gd name="T9" fmla="*/ 49 h 91"/>
                    <a:gd name="T10" fmla="*/ 0 w 83"/>
                    <a:gd name="T11" fmla="*/ 90 h 91"/>
                    <a:gd name="T12" fmla="*/ 0 60000 65536"/>
                    <a:gd name="T13" fmla="*/ 0 60000 65536"/>
                    <a:gd name="T14" fmla="*/ 0 60000 65536"/>
                    <a:gd name="T15" fmla="*/ 0 60000 65536"/>
                    <a:gd name="T16" fmla="*/ 0 60000 65536"/>
                    <a:gd name="T17" fmla="*/ 0 60000 65536"/>
                    <a:gd name="T18" fmla="*/ 0 w 83"/>
                    <a:gd name="T19" fmla="*/ 0 h 91"/>
                    <a:gd name="T20" fmla="*/ 83 w 83"/>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83" h="91">
                      <a:moveTo>
                        <a:pt x="0" y="90"/>
                      </a:moveTo>
                      <a:lnTo>
                        <a:pt x="0" y="90"/>
                      </a:lnTo>
                      <a:lnTo>
                        <a:pt x="2" y="40"/>
                      </a:lnTo>
                      <a:lnTo>
                        <a:pt x="82" y="0"/>
                      </a:lnTo>
                      <a:lnTo>
                        <a:pt x="79" y="49"/>
                      </a:lnTo>
                      <a:lnTo>
                        <a:pt x="0" y="9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6" name="Freeform 195"/>
                <p:cNvSpPr>
                  <a:spLocks/>
                </p:cNvSpPr>
                <p:nvPr/>
              </p:nvSpPr>
              <p:spPr bwMode="auto">
                <a:xfrm>
                  <a:off x="2425" y="1837"/>
                  <a:ext cx="36" cy="69"/>
                </a:xfrm>
                <a:custGeom>
                  <a:avLst/>
                  <a:gdLst>
                    <a:gd name="T0" fmla="*/ 32 w 36"/>
                    <a:gd name="T1" fmla="*/ 68 h 69"/>
                    <a:gd name="T2" fmla="*/ 32 w 36"/>
                    <a:gd name="T3" fmla="*/ 68 h 69"/>
                    <a:gd name="T4" fmla="*/ 0 w 36"/>
                    <a:gd name="T5" fmla="*/ 52 h 69"/>
                    <a:gd name="T6" fmla="*/ 2 w 36"/>
                    <a:gd name="T7" fmla="*/ 0 h 69"/>
                    <a:gd name="T8" fmla="*/ 35 w 36"/>
                    <a:gd name="T9" fmla="*/ 18 h 69"/>
                    <a:gd name="T10" fmla="*/ 32 w 36"/>
                    <a:gd name="T11" fmla="*/ 68 h 69"/>
                    <a:gd name="T12" fmla="*/ 0 60000 65536"/>
                    <a:gd name="T13" fmla="*/ 0 60000 65536"/>
                    <a:gd name="T14" fmla="*/ 0 60000 65536"/>
                    <a:gd name="T15" fmla="*/ 0 60000 65536"/>
                    <a:gd name="T16" fmla="*/ 0 60000 65536"/>
                    <a:gd name="T17" fmla="*/ 0 60000 65536"/>
                    <a:gd name="T18" fmla="*/ 0 w 36"/>
                    <a:gd name="T19" fmla="*/ 0 h 69"/>
                    <a:gd name="T20" fmla="*/ 36 w 36"/>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6" h="69">
                      <a:moveTo>
                        <a:pt x="32" y="68"/>
                      </a:moveTo>
                      <a:lnTo>
                        <a:pt x="32" y="68"/>
                      </a:lnTo>
                      <a:lnTo>
                        <a:pt x="0" y="52"/>
                      </a:lnTo>
                      <a:lnTo>
                        <a:pt x="2" y="0"/>
                      </a:lnTo>
                      <a:lnTo>
                        <a:pt x="35" y="18"/>
                      </a:lnTo>
                      <a:lnTo>
                        <a:pt x="32" y="6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7" name="Freeform 196"/>
                <p:cNvSpPr>
                  <a:spLocks/>
                </p:cNvSpPr>
                <p:nvPr/>
              </p:nvSpPr>
              <p:spPr bwMode="auto">
                <a:xfrm>
                  <a:off x="2428" y="1796"/>
                  <a:ext cx="114" cy="58"/>
                </a:xfrm>
                <a:custGeom>
                  <a:avLst/>
                  <a:gdLst>
                    <a:gd name="T0" fmla="*/ 33 w 114"/>
                    <a:gd name="T1" fmla="*/ 57 h 58"/>
                    <a:gd name="T2" fmla="*/ 33 w 114"/>
                    <a:gd name="T3" fmla="*/ 57 h 58"/>
                    <a:gd name="T4" fmla="*/ 0 w 114"/>
                    <a:gd name="T5" fmla="*/ 38 h 58"/>
                    <a:gd name="T6" fmla="*/ 82 w 114"/>
                    <a:gd name="T7" fmla="*/ 0 h 58"/>
                    <a:gd name="T8" fmla="*/ 113 w 114"/>
                    <a:gd name="T9" fmla="*/ 18 h 58"/>
                    <a:gd name="T10" fmla="*/ 33 w 114"/>
                    <a:gd name="T11" fmla="*/ 57 h 58"/>
                    <a:gd name="T12" fmla="*/ 0 60000 65536"/>
                    <a:gd name="T13" fmla="*/ 0 60000 65536"/>
                    <a:gd name="T14" fmla="*/ 0 60000 65536"/>
                    <a:gd name="T15" fmla="*/ 0 60000 65536"/>
                    <a:gd name="T16" fmla="*/ 0 60000 65536"/>
                    <a:gd name="T17" fmla="*/ 0 60000 65536"/>
                    <a:gd name="T18" fmla="*/ 0 w 114"/>
                    <a:gd name="T19" fmla="*/ 0 h 58"/>
                    <a:gd name="T20" fmla="*/ 114 w 11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4" h="58">
                      <a:moveTo>
                        <a:pt x="33" y="57"/>
                      </a:moveTo>
                      <a:lnTo>
                        <a:pt x="33" y="57"/>
                      </a:lnTo>
                      <a:lnTo>
                        <a:pt x="0" y="38"/>
                      </a:lnTo>
                      <a:lnTo>
                        <a:pt x="82" y="0"/>
                      </a:lnTo>
                      <a:lnTo>
                        <a:pt x="113" y="18"/>
                      </a:lnTo>
                      <a:lnTo>
                        <a:pt x="33" y="5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36" name="Group 197"/>
              <p:cNvGrpSpPr>
                <a:grpSpLocks/>
              </p:cNvGrpSpPr>
              <p:nvPr/>
            </p:nvGrpSpPr>
            <p:grpSpPr bwMode="auto">
              <a:xfrm>
                <a:off x="2326" y="1843"/>
                <a:ext cx="129" cy="117"/>
                <a:chOff x="2326" y="1843"/>
                <a:chExt cx="129" cy="117"/>
              </a:xfrm>
            </p:grpSpPr>
            <p:sp>
              <p:nvSpPr>
                <p:cNvPr id="863429" name="Freeform 198"/>
                <p:cNvSpPr>
                  <a:spLocks/>
                </p:cNvSpPr>
                <p:nvPr/>
              </p:nvSpPr>
              <p:spPr bwMode="auto">
                <a:xfrm>
                  <a:off x="2366" y="1863"/>
                  <a:ext cx="89" cy="97"/>
                </a:xfrm>
                <a:custGeom>
                  <a:avLst/>
                  <a:gdLst>
                    <a:gd name="T0" fmla="*/ 0 w 89"/>
                    <a:gd name="T1" fmla="*/ 96 h 97"/>
                    <a:gd name="T2" fmla="*/ 0 w 89"/>
                    <a:gd name="T3" fmla="*/ 96 h 97"/>
                    <a:gd name="T4" fmla="*/ 2 w 89"/>
                    <a:gd name="T5" fmla="*/ 39 h 97"/>
                    <a:gd name="T6" fmla="*/ 88 w 89"/>
                    <a:gd name="T7" fmla="*/ 0 h 97"/>
                    <a:gd name="T8" fmla="*/ 85 w 89"/>
                    <a:gd name="T9" fmla="*/ 49 h 97"/>
                    <a:gd name="T10" fmla="*/ 0 w 89"/>
                    <a:gd name="T11" fmla="*/ 96 h 97"/>
                    <a:gd name="T12" fmla="*/ 0 60000 65536"/>
                    <a:gd name="T13" fmla="*/ 0 60000 65536"/>
                    <a:gd name="T14" fmla="*/ 0 60000 65536"/>
                    <a:gd name="T15" fmla="*/ 0 60000 65536"/>
                    <a:gd name="T16" fmla="*/ 0 60000 65536"/>
                    <a:gd name="T17" fmla="*/ 0 60000 65536"/>
                    <a:gd name="T18" fmla="*/ 0 w 89"/>
                    <a:gd name="T19" fmla="*/ 0 h 97"/>
                    <a:gd name="T20" fmla="*/ 89 w 89"/>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9" h="97">
                      <a:moveTo>
                        <a:pt x="0" y="96"/>
                      </a:moveTo>
                      <a:lnTo>
                        <a:pt x="0" y="96"/>
                      </a:lnTo>
                      <a:lnTo>
                        <a:pt x="2" y="39"/>
                      </a:lnTo>
                      <a:lnTo>
                        <a:pt x="88" y="0"/>
                      </a:lnTo>
                      <a:lnTo>
                        <a:pt x="85"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0" name="Freeform 199"/>
                <p:cNvSpPr>
                  <a:spLocks/>
                </p:cNvSpPr>
                <p:nvPr/>
              </p:nvSpPr>
              <p:spPr bwMode="auto">
                <a:xfrm>
                  <a:off x="2326" y="1889"/>
                  <a:ext cx="41" cy="71"/>
                </a:xfrm>
                <a:custGeom>
                  <a:avLst/>
                  <a:gdLst>
                    <a:gd name="T0" fmla="*/ 37 w 41"/>
                    <a:gd name="T1" fmla="*/ 70 h 71"/>
                    <a:gd name="T2" fmla="*/ 37 w 41"/>
                    <a:gd name="T3" fmla="*/ 70 h 71"/>
                    <a:gd name="T4" fmla="*/ 0 w 41"/>
                    <a:gd name="T5" fmla="*/ 52 h 71"/>
                    <a:gd name="T6" fmla="*/ 2 w 41"/>
                    <a:gd name="T7" fmla="*/ 0 h 71"/>
                    <a:gd name="T8" fmla="*/ 40 w 41"/>
                    <a:gd name="T9" fmla="*/ 15 h 71"/>
                    <a:gd name="T10" fmla="*/ 37 w 41"/>
                    <a:gd name="T11" fmla="*/ 70 h 71"/>
                    <a:gd name="T12" fmla="*/ 0 60000 65536"/>
                    <a:gd name="T13" fmla="*/ 0 60000 65536"/>
                    <a:gd name="T14" fmla="*/ 0 60000 65536"/>
                    <a:gd name="T15" fmla="*/ 0 60000 65536"/>
                    <a:gd name="T16" fmla="*/ 0 60000 65536"/>
                    <a:gd name="T17" fmla="*/ 0 60000 65536"/>
                    <a:gd name="T18" fmla="*/ 0 w 41"/>
                    <a:gd name="T19" fmla="*/ 0 h 71"/>
                    <a:gd name="T20" fmla="*/ 41 w 41"/>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1" h="71">
                      <a:moveTo>
                        <a:pt x="37" y="70"/>
                      </a:moveTo>
                      <a:lnTo>
                        <a:pt x="37" y="70"/>
                      </a:lnTo>
                      <a:lnTo>
                        <a:pt x="0" y="52"/>
                      </a:lnTo>
                      <a:lnTo>
                        <a:pt x="2" y="0"/>
                      </a:lnTo>
                      <a:lnTo>
                        <a:pt x="40" y="15"/>
                      </a:lnTo>
                      <a:lnTo>
                        <a:pt x="37" y="7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1" name="Freeform 200"/>
                <p:cNvSpPr>
                  <a:spLocks/>
                </p:cNvSpPr>
                <p:nvPr/>
              </p:nvSpPr>
              <p:spPr bwMode="auto">
                <a:xfrm>
                  <a:off x="2330" y="1843"/>
                  <a:ext cx="125" cy="58"/>
                </a:xfrm>
                <a:custGeom>
                  <a:avLst/>
                  <a:gdLst>
                    <a:gd name="T0" fmla="*/ 38 w 125"/>
                    <a:gd name="T1" fmla="*/ 57 h 58"/>
                    <a:gd name="T2" fmla="*/ 38 w 125"/>
                    <a:gd name="T3" fmla="*/ 57 h 58"/>
                    <a:gd name="T4" fmla="*/ 0 w 125"/>
                    <a:gd name="T5" fmla="*/ 39 h 58"/>
                    <a:gd name="T6" fmla="*/ 91 w 125"/>
                    <a:gd name="T7" fmla="*/ 0 h 58"/>
                    <a:gd name="T8" fmla="*/ 124 w 125"/>
                    <a:gd name="T9" fmla="*/ 17 h 58"/>
                    <a:gd name="T10" fmla="*/ 38 w 125"/>
                    <a:gd name="T11" fmla="*/ 57 h 58"/>
                    <a:gd name="T12" fmla="*/ 0 60000 65536"/>
                    <a:gd name="T13" fmla="*/ 0 60000 65536"/>
                    <a:gd name="T14" fmla="*/ 0 60000 65536"/>
                    <a:gd name="T15" fmla="*/ 0 60000 65536"/>
                    <a:gd name="T16" fmla="*/ 0 60000 65536"/>
                    <a:gd name="T17" fmla="*/ 0 60000 65536"/>
                    <a:gd name="T18" fmla="*/ 0 w 125"/>
                    <a:gd name="T19" fmla="*/ 0 h 58"/>
                    <a:gd name="T20" fmla="*/ 125 w 12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25" h="58">
                      <a:moveTo>
                        <a:pt x="38" y="57"/>
                      </a:moveTo>
                      <a:lnTo>
                        <a:pt x="38" y="57"/>
                      </a:lnTo>
                      <a:lnTo>
                        <a:pt x="0" y="39"/>
                      </a:lnTo>
                      <a:lnTo>
                        <a:pt x="91" y="0"/>
                      </a:lnTo>
                      <a:lnTo>
                        <a:pt x="124" y="17"/>
                      </a:lnTo>
                      <a:lnTo>
                        <a:pt x="38" y="5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37" name="Group 201"/>
              <p:cNvGrpSpPr>
                <a:grpSpLocks/>
              </p:cNvGrpSpPr>
              <p:nvPr/>
            </p:nvGrpSpPr>
            <p:grpSpPr bwMode="auto">
              <a:xfrm>
                <a:off x="2220" y="1892"/>
                <a:ext cx="141" cy="122"/>
                <a:chOff x="2220" y="1892"/>
                <a:chExt cx="141" cy="122"/>
              </a:xfrm>
            </p:grpSpPr>
            <p:sp>
              <p:nvSpPr>
                <p:cNvPr id="863433" name="Freeform 202"/>
                <p:cNvSpPr>
                  <a:spLocks/>
                </p:cNvSpPr>
                <p:nvPr/>
              </p:nvSpPr>
              <p:spPr bwMode="auto">
                <a:xfrm>
                  <a:off x="2264" y="1911"/>
                  <a:ext cx="97" cy="103"/>
                </a:xfrm>
                <a:custGeom>
                  <a:avLst/>
                  <a:gdLst>
                    <a:gd name="T0" fmla="*/ 0 w 97"/>
                    <a:gd name="T1" fmla="*/ 102 h 103"/>
                    <a:gd name="T2" fmla="*/ 0 w 97"/>
                    <a:gd name="T3" fmla="*/ 102 h 103"/>
                    <a:gd name="T4" fmla="*/ 2 w 97"/>
                    <a:gd name="T5" fmla="*/ 46 h 103"/>
                    <a:gd name="T6" fmla="*/ 96 w 97"/>
                    <a:gd name="T7" fmla="*/ 0 h 103"/>
                    <a:gd name="T8" fmla="*/ 93 w 97"/>
                    <a:gd name="T9" fmla="*/ 55 h 103"/>
                    <a:gd name="T10" fmla="*/ 0 w 97"/>
                    <a:gd name="T11" fmla="*/ 102 h 103"/>
                    <a:gd name="T12" fmla="*/ 0 60000 65536"/>
                    <a:gd name="T13" fmla="*/ 0 60000 65536"/>
                    <a:gd name="T14" fmla="*/ 0 60000 65536"/>
                    <a:gd name="T15" fmla="*/ 0 60000 65536"/>
                    <a:gd name="T16" fmla="*/ 0 60000 65536"/>
                    <a:gd name="T17" fmla="*/ 0 60000 65536"/>
                    <a:gd name="T18" fmla="*/ 0 w 97"/>
                    <a:gd name="T19" fmla="*/ 0 h 103"/>
                    <a:gd name="T20" fmla="*/ 97 w 97"/>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97" h="103">
                      <a:moveTo>
                        <a:pt x="0" y="102"/>
                      </a:moveTo>
                      <a:lnTo>
                        <a:pt x="0" y="102"/>
                      </a:lnTo>
                      <a:lnTo>
                        <a:pt x="2" y="46"/>
                      </a:lnTo>
                      <a:lnTo>
                        <a:pt x="96" y="0"/>
                      </a:lnTo>
                      <a:lnTo>
                        <a:pt x="93" y="55"/>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4" name="Freeform 203"/>
                <p:cNvSpPr>
                  <a:spLocks/>
                </p:cNvSpPr>
                <p:nvPr/>
              </p:nvSpPr>
              <p:spPr bwMode="auto">
                <a:xfrm>
                  <a:off x="2220" y="1940"/>
                  <a:ext cx="44" cy="74"/>
                </a:xfrm>
                <a:custGeom>
                  <a:avLst/>
                  <a:gdLst>
                    <a:gd name="T0" fmla="*/ 40 w 44"/>
                    <a:gd name="T1" fmla="*/ 73 h 74"/>
                    <a:gd name="T2" fmla="*/ 40 w 44"/>
                    <a:gd name="T3" fmla="*/ 73 h 74"/>
                    <a:gd name="T4" fmla="*/ 0 w 44"/>
                    <a:gd name="T5" fmla="*/ 57 h 74"/>
                    <a:gd name="T6" fmla="*/ 2 w 44"/>
                    <a:gd name="T7" fmla="*/ 0 h 74"/>
                    <a:gd name="T8" fmla="*/ 43 w 44"/>
                    <a:gd name="T9" fmla="*/ 18 h 74"/>
                    <a:gd name="T10" fmla="*/ 40 w 44"/>
                    <a:gd name="T11" fmla="*/ 73 h 74"/>
                    <a:gd name="T12" fmla="*/ 0 60000 65536"/>
                    <a:gd name="T13" fmla="*/ 0 60000 65536"/>
                    <a:gd name="T14" fmla="*/ 0 60000 65536"/>
                    <a:gd name="T15" fmla="*/ 0 60000 65536"/>
                    <a:gd name="T16" fmla="*/ 0 60000 65536"/>
                    <a:gd name="T17" fmla="*/ 0 60000 65536"/>
                    <a:gd name="T18" fmla="*/ 0 w 44"/>
                    <a:gd name="T19" fmla="*/ 0 h 74"/>
                    <a:gd name="T20" fmla="*/ 44 w 4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44" h="74">
                      <a:moveTo>
                        <a:pt x="40" y="73"/>
                      </a:moveTo>
                      <a:lnTo>
                        <a:pt x="40" y="73"/>
                      </a:lnTo>
                      <a:lnTo>
                        <a:pt x="0" y="57"/>
                      </a:lnTo>
                      <a:lnTo>
                        <a:pt x="2" y="0"/>
                      </a:lnTo>
                      <a:lnTo>
                        <a:pt x="43" y="18"/>
                      </a:lnTo>
                      <a:lnTo>
                        <a:pt x="40" y="7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5" name="Freeform 204"/>
                <p:cNvSpPr>
                  <a:spLocks/>
                </p:cNvSpPr>
                <p:nvPr/>
              </p:nvSpPr>
              <p:spPr bwMode="auto">
                <a:xfrm>
                  <a:off x="2224" y="1892"/>
                  <a:ext cx="137" cy="65"/>
                </a:xfrm>
                <a:custGeom>
                  <a:avLst/>
                  <a:gdLst>
                    <a:gd name="T0" fmla="*/ 41 w 137"/>
                    <a:gd name="T1" fmla="*/ 64 h 65"/>
                    <a:gd name="T2" fmla="*/ 41 w 137"/>
                    <a:gd name="T3" fmla="*/ 64 h 65"/>
                    <a:gd name="T4" fmla="*/ 0 w 137"/>
                    <a:gd name="T5" fmla="*/ 45 h 65"/>
                    <a:gd name="T6" fmla="*/ 97 w 137"/>
                    <a:gd name="T7" fmla="*/ 0 h 65"/>
                    <a:gd name="T8" fmla="*/ 136 w 137"/>
                    <a:gd name="T9" fmla="*/ 18 h 65"/>
                    <a:gd name="T10" fmla="*/ 41 w 137"/>
                    <a:gd name="T11" fmla="*/ 64 h 65"/>
                    <a:gd name="T12" fmla="*/ 0 60000 65536"/>
                    <a:gd name="T13" fmla="*/ 0 60000 65536"/>
                    <a:gd name="T14" fmla="*/ 0 60000 65536"/>
                    <a:gd name="T15" fmla="*/ 0 60000 65536"/>
                    <a:gd name="T16" fmla="*/ 0 60000 65536"/>
                    <a:gd name="T17" fmla="*/ 0 60000 65536"/>
                    <a:gd name="T18" fmla="*/ 0 w 137"/>
                    <a:gd name="T19" fmla="*/ 0 h 65"/>
                    <a:gd name="T20" fmla="*/ 137 w 13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7" h="65">
                      <a:moveTo>
                        <a:pt x="41" y="64"/>
                      </a:moveTo>
                      <a:lnTo>
                        <a:pt x="41" y="64"/>
                      </a:lnTo>
                      <a:lnTo>
                        <a:pt x="0" y="45"/>
                      </a:lnTo>
                      <a:lnTo>
                        <a:pt x="97" y="0"/>
                      </a:lnTo>
                      <a:lnTo>
                        <a:pt x="136" y="18"/>
                      </a:lnTo>
                      <a:lnTo>
                        <a:pt x="41"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38" name="Group 205"/>
              <p:cNvGrpSpPr>
                <a:grpSpLocks/>
              </p:cNvGrpSpPr>
              <p:nvPr/>
            </p:nvGrpSpPr>
            <p:grpSpPr bwMode="auto">
              <a:xfrm>
                <a:off x="2109" y="1945"/>
                <a:ext cx="150" cy="127"/>
                <a:chOff x="2109" y="1945"/>
                <a:chExt cx="150" cy="127"/>
              </a:xfrm>
            </p:grpSpPr>
            <p:sp>
              <p:nvSpPr>
                <p:cNvPr id="863437" name="Freeform 206"/>
                <p:cNvSpPr>
                  <a:spLocks/>
                </p:cNvSpPr>
                <p:nvPr/>
              </p:nvSpPr>
              <p:spPr bwMode="auto">
                <a:xfrm>
                  <a:off x="2154" y="1966"/>
                  <a:ext cx="104" cy="106"/>
                </a:xfrm>
                <a:custGeom>
                  <a:avLst/>
                  <a:gdLst>
                    <a:gd name="T0" fmla="*/ 0 w 104"/>
                    <a:gd name="T1" fmla="*/ 105 h 106"/>
                    <a:gd name="T2" fmla="*/ 0 w 104"/>
                    <a:gd name="T3" fmla="*/ 105 h 106"/>
                    <a:gd name="T4" fmla="*/ 0 w 104"/>
                    <a:gd name="T5" fmla="*/ 49 h 106"/>
                    <a:gd name="T6" fmla="*/ 103 w 104"/>
                    <a:gd name="T7" fmla="*/ 0 h 106"/>
                    <a:gd name="T8" fmla="*/ 103 w 104"/>
                    <a:gd name="T9" fmla="*/ 55 h 106"/>
                    <a:gd name="T10" fmla="*/ 0 w 104"/>
                    <a:gd name="T11" fmla="*/ 105 h 106"/>
                    <a:gd name="T12" fmla="*/ 0 60000 65536"/>
                    <a:gd name="T13" fmla="*/ 0 60000 65536"/>
                    <a:gd name="T14" fmla="*/ 0 60000 65536"/>
                    <a:gd name="T15" fmla="*/ 0 60000 65536"/>
                    <a:gd name="T16" fmla="*/ 0 60000 65536"/>
                    <a:gd name="T17" fmla="*/ 0 60000 65536"/>
                    <a:gd name="T18" fmla="*/ 0 w 104"/>
                    <a:gd name="T19" fmla="*/ 0 h 106"/>
                    <a:gd name="T20" fmla="*/ 104 w 104"/>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104" h="106">
                      <a:moveTo>
                        <a:pt x="0" y="105"/>
                      </a:moveTo>
                      <a:lnTo>
                        <a:pt x="0" y="105"/>
                      </a:lnTo>
                      <a:lnTo>
                        <a:pt x="0" y="49"/>
                      </a:lnTo>
                      <a:lnTo>
                        <a:pt x="103" y="0"/>
                      </a:lnTo>
                      <a:lnTo>
                        <a:pt x="103" y="55"/>
                      </a:lnTo>
                      <a:lnTo>
                        <a:pt x="0" y="105"/>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8" name="Freeform 207"/>
                <p:cNvSpPr>
                  <a:spLocks/>
                </p:cNvSpPr>
                <p:nvPr/>
              </p:nvSpPr>
              <p:spPr bwMode="auto">
                <a:xfrm>
                  <a:off x="2109" y="1997"/>
                  <a:ext cx="44" cy="74"/>
                </a:xfrm>
                <a:custGeom>
                  <a:avLst/>
                  <a:gdLst>
                    <a:gd name="T0" fmla="*/ 43 w 44"/>
                    <a:gd name="T1" fmla="*/ 73 h 74"/>
                    <a:gd name="T2" fmla="*/ 43 w 44"/>
                    <a:gd name="T3" fmla="*/ 73 h 74"/>
                    <a:gd name="T4" fmla="*/ 0 w 44"/>
                    <a:gd name="T5" fmla="*/ 57 h 74"/>
                    <a:gd name="T6" fmla="*/ 0 w 44"/>
                    <a:gd name="T7" fmla="*/ 0 h 74"/>
                    <a:gd name="T8" fmla="*/ 43 w 44"/>
                    <a:gd name="T9" fmla="*/ 18 h 74"/>
                    <a:gd name="T10" fmla="*/ 43 w 44"/>
                    <a:gd name="T11" fmla="*/ 73 h 74"/>
                    <a:gd name="T12" fmla="*/ 0 60000 65536"/>
                    <a:gd name="T13" fmla="*/ 0 60000 65536"/>
                    <a:gd name="T14" fmla="*/ 0 60000 65536"/>
                    <a:gd name="T15" fmla="*/ 0 60000 65536"/>
                    <a:gd name="T16" fmla="*/ 0 60000 65536"/>
                    <a:gd name="T17" fmla="*/ 0 60000 65536"/>
                    <a:gd name="T18" fmla="*/ 0 w 44"/>
                    <a:gd name="T19" fmla="*/ 0 h 74"/>
                    <a:gd name="T20" fmla="*/ 44 w 4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44" h="74">
                      <a:moveTo>
                        <a:pt x="43" y="73"/>
                      </a:moveTo>
                      <a:lnTo>
                        <a:pt x="43" y="73"/>
                      </a:lnTo>
                      <a:lnTo>
                        <a:pt x="0" y="57"/>
                      </a:lnTo>
                      <a:lnTo>
                        <a:pt x="0" y="0"/>
                      </a:lnTo>
                      <a:lnTo>
                        <a:pt x="43" y="18"/>
                      </a:lnTo>
                      <a:lnTo>
                        <a:pt x="43" y="7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9" name="Freeform 208"/>
                <p:cNvSpPr>
                  <a:spLocks/>
                </p:cNvSpPr>
                <p:nvPr/>
              </p:nvSpPr>
              <p:spPr bwMode="auto">
                <a:xfrm>
                  <a:off x="2110" y="1945"/>
                  <a:ext cx="149" cy="68"/>
                </a:xfrm>
                <a:custGeom>
                  <a:avLst/>
                  <a:gdLst>
                    <a:gd name="T0" fmla="*/ 45 w 149"/>
                    <a:gd name="T1" fmla="*/ 67 h 68"/>
                    <a:gd name="T2" fmla="*/ 45 w 149"/>
                    <a:gd name="T3" fmla="*/ 67 h 68"/>
                    <a:gd name="T4" fmla="*/ 0 w 149"/>
                    <a:gd name="T5" fmla="*/ 48 h 68"/>
                    <a:gd name="T6" fmla="*/ 106 w 149"/>
                    <a:gd name="T7" fmla="*/ 0 h 68"/>
                    <a:gd name="T8" fmla="*/ 148 w 149"/>
                    <a:gd name="T9" fmla="*/ 18 h 68"/>
                    <a:gd name="T10" fmla="*/ 45 w 149"/>
                    <a:gd name="T11" fmla="*/ 67 h 68"/>
                    <a:gd name="T12" fmla="*/ 0 60000 65536"/>
                    <a:gd name="T13" fmla="*/ 0 60000 65536"/>
                    <a:gd name="T14" fmla="*/ 0 60000 65536"/>
                    <a:gd name="T15" fmla="*/ 0 60000 65536"/>
                    <a:gd name="T16" fmla="*/ 0 60000 65536"/>
                    <a:gd name="T17" fmla="*/ 0 60000 65536"/>
                    <a:gd name="T18" fmla="*/ 0 w 149"/>
                    <a:gd name="T19" fmla="*/ 0 h 68"/>
                    <a:gd name="T20" fmla="*/ 149 w 149"/>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49" h="68">
                      <a:moveTo>
                        <a:pt x="45" y="67"/>
                      </a:moveTo>
                      <a:lnTo>
                        <a:pt x="45" y="67"/>
                      </a:lnTo>
                      <a:lnTo>
                        <a:pt x="0" y="48"/>
                      </a:lnTo>
                      <a:lnTo>
                        <a:pt x="106" y="0"/>
                      </a:lnTo>
                      <a:lnTo>
                        <a:pt x="148" y="18"/>
                      </a:lnTo>
                      <a:lnTo>
                        <a:pt x="45" y="6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40" name="Freeform 209"/>
              <p:cNvSpPr>
                <a:spLocks/>
              </p:cNvSpPr>
              <p:nvPr/>
            </p:nvSpPr>
            <p:spPr bwMode="auto">
              <a:xfrm>
                <a:off x="2097" y="2022"/>
                <a:ext cx="48" cy="85"/>
              </a:xfrm>
              <a:custGeom>
                <a:avLst/>
                <a:gdLst>
                  <a:gd name="T0" fmla="*/ 0 w 48"/>
                  <a:gd name="T1" fmla="*/ 84 h 85"/>
                  <a:gd name="T2" fmla="*/ 0 w 48"/>
                  <a:gd name="T3" fmla="*/ 84 h 85"/>
                  <a:gd name="T4" fmla="*/ 0 w 48"/>
                  <a:gd name="T5" fmla="*/ 24 h 85"/>
                  <a:gd name="T6" fmla="*/ 47 w 48"/>
                  <a:gd name="T7" fmla="*/ 0 h 85"/>
                  <a:gd name="T8" fmla="*/ 47 w 48"/>
                  <a:gd name="T9" fmla="*/ 55 h 85"/>
                  <a:gd name="T10" fmla="*/ 0 w 48"/>
                  <a:gd name="T11" fmla="*/ 84 h 85"/>
                  <a:gd name="T12" fmla="*/ 0 60000 65536"/>
                  <a:gd name="T13" fmla="*/ 0 60000 65536"/>
                  <a:gd name="T14" fmla="*/ 0 60000 65536"/>
                  <a:gd name="T15" fmla="*/ 0 60000 65536"/>
                  <a:gd name="T16" fmla="*/ 0 60000 65536"/>
                  <a:gd name="T17" fmla="*/ 0 60000 65536"/>
                  <a:gd name="T18" fmla="*/ 0 w 48"/>
                  <a:gd name="T19" fmla="*/ 0 h 85"/>
                  <a:gd name="T20" fmla="*/ 48 w 48"/>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48" h="85">
                    <a:moveTo>
                      <a:pt x="0" y="84"/>
                    </a:moveTo>
                    <a:lnTo>
                      <a:pt x="0" y="84"/>
                    </a:lnTo>
                    <a:lnTo>
                      <a:pt x="0" y="24"/>
                    </a:lnTo>
                    <a:lnTo>
                      <a:pt x="47" y="0"/>
                    </a:lnTo>
                    <a:lnTo>
                      <a:pt x="47" y="55"/>
                    </a:lnTo>
                    <a:lnTo>
                      <a:pt x="0" y="84"/>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1" name="Freeform 210"/>
              <p:cNvSpPr>
                <a:spLocks/>
              </p:cNvSpPr>
              <p:nvPr/>
            </p:nvSpPr>
            <p:spPr bwMode="auto">
              <a:xfrm>
                <a:off x="2048" y="2003"/>
                <a:ext cx="97" cy="43"/>
              </a:xfrm>
              <a:custGeom>
                <a:avLst/>
                <a:gdLst>
                  <a:gd name="T0" fmla="*/ 46 w 97"/>
                  <a:gd name="T1" fmla="*/ 42 h 43"/>
                  <a:gd name="T2" fmla="*/ 46 w 97"/>
                  <a:gd name="T3" fmla="*/ 42 h 43"/>
                  <a:gd name="T4" fmla="*/ 0 w 97"/>
                  <a:gd name="T5" fmla="*/ 26 h 43"/>
                  <a:gd name="T6" fmla="*/ 52 w 97"/>
                  <a:gd name="T7" fmla="*/ 0 h 43"/>
                  <a:gd name="T8" fmla="*/ 96 w 97"/>
                  <a:gd name="T9" fmla="*/ 17 h 43"/>
                  <a:gd name="T10" fmla="*/ 46 w 97"/>
                  <a:gd name="T11" fmla="*/ 42 h 43"/>
                  <a:gd name="T12" fmla="*/ 0 60000 65536"/>
                  <a:gd name="T13" fmla="*/ 0 60000 65536"/>
                  <a:gd name="T14" fmla="*/ 0 60000 65536"/>
                  <a:gd name="T15" fmla="*/ 0 60000 65536"/>
                  <a:gd name="T16" fmla="*/ 0 60000 65536"/>
                  <a:gd name="T17" fmla="*/ 0 60000 65536"/>
                  <a:gd name="T18" fmla="*/ 0 w 97"/>
                  <a:gd name="T19" fmla="*/ 0 h 43"/>
                  <a:gd name="T20" fmla="*/ 97 w 9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97" h="43">
                    <a:moveTo>
                      <a:pt x="46" y="42"/>
                    </a:moveTo>
                    <a:lnTo>
                      <a:pt x="46" y="42"/>
                    </a:lnTo>
                    <a:lnTo>
                      <a:pt x="0" y="26"/>
                    </a:lnTo>
                    <a:lnTo>
                      <a:pt x="52" y="0"/>
                    </a:lnTo>
                    <a:lnTo>
                      <a:pt x="96" y="17"/>
                    </a:lnTo>
                    <a:lnTo>
                      <a:pt x="46" y="4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2" name="Freeform 211"/>
              <p:cNvSpPr>
                <a:spLocks/>
              </p:cNvSpPr>
              <p:nvPr/>
            </p:nvSpPr>
            <p:spPr bwMode="auto">
              <a:xfrm>
                <a:off x="2454" y="1856"/>
                <a:ext cx="17" cy="60"/>
              </a:xfrm>
              <a:custGeom>
                <a:avLst/>
                <a:gdLst>
                  <a:gd name="T0" fmla="*/ 0 w 17"/>
                  <a:gd name="T1" fmla="*/ 59 h 60"/>
                  <a:gd name="T2" fmla="*/ 0 w 17"/>
                  <a:gd name="T3" fmla="*/ 59 h 60"/>
                  <a:gd name="T4" fmla="*/ 0 w 17"/>
                  <a:gd name="T5" fmla="*/ 28 h 60"/>
                  <a:gd name="T6" fmla="*/ 6 w 17"/>
                  <a:gd name="T7" fmla="*/ 9 h 60"/>
                  <a:gd name="T8" fmla="*/ 6 w 17"/>
                  <a:gd name="T9" fmla="*/ 2 h 60"/>
                  <a:gd name="T10" fmla="*/ 6 w 17"/>
                  <a:gd name="T11" fmla="*/ 0 h 60"/>
                  <a:gd name="T12" fmla="*/ 10 w 17"/>
                  <a:gd name="T13" fmla="*/ 0 h 60"/>
                  <a:gd name="T14" fmla="*/ 16 w 17"/>
                  <a:gd name="T15" fmla="*/ 0 h 60"/>
                  <a:gd name="T16" fmla="*/ 16 w 17"/>
                  <a:gd name="T17" fmla="*/ 28 h 60"/>
                  <a:gd name="T18" fmla="*/ 10 w 17"/>
                  <a:gd name="T19" fmla="*/ 52 h 60"/>
                  <a:gd name="T20" fmla="*/ 6 w 17"/>
                  <a:gd name="T21" fmla="*/ 52 h 60"/>
                  <a:gd name="T22" fmla="*/ 0 w 17"/>
                  <a:gd name="T23" fmla="*/ 56 h 60"/>
                  <a:gd name="T24" fmla="*/ 0 w 17"/>
                  <a:gd name="T25" fmla="*/ 59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60"/>
                  <a:gd name="T41" fmla="*/ 17 w 17"/>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60">
                    <a:moveTo>
                      <a:pt x="0" y="59"/>
                    </a:moveTo>
                    <a:lnTo>
                      <a:pt x="0" y="59"/>
                    </a:lnTo>
                    <a:lnTo>
                      <a:pt x="0" y="28"/>
                    </a:lnTo>
                    <a:lnTo>
                      <a:pt x="6" y="9"/>
                    </a:lnTo>
                    <a:lnTo>
                      <a:pt x="6" y="2"/>
                    </a:lnTo>
                    <a:lnTo>
                      <a:pt x="6" y="0"/>
                    </a:lnTo>
                    <a:lnTo>
                      <a:pt x="10" y="0"/>
                    </a:lnTo>
                    <a:lnTo>
                      <a:pt x="16" y="0"/>
                    </a:lnTo>
                    <a:lnTo>
                      <a:pt x="16" y="28"/>
                    </a:lnTo>
                    <a:lnTo>
                      <a:pt x="10" y="52"/>
                    </a:lnTo>
                    <a:lnTo>
                      <a:pt x="6" y="52"/>
                    </a:lnTo>
                    <a:lnTo>
                      <a:pt x="0" y="56"/>
                    </a:lnTo>
                    <a:lnTo>
                      <a:pt x="0" y="5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3" name="Freeform 212"/>
              <p:cNvSpPr>
                <a:spLocks/>
              </p:cNvSpPr>
              <p:nvPr/>
            </p:nvSpPr>
            <p:spPr bwMode="auto">
              <a:xfrm>
                <a:off x="2358" y="1908"/>
                <a:ext cx="17" cy="59"/>
              </a:xfrm>
              <a:custGeom>
                <a:avLst/>
                <a:gdLst>
                  <a:gd name="T0" fmla="*/ 0 w 17"/>
                  <a:gd name="T1" fmla="*/ 58 h 59"/>
                  <a:gd name="T2" fmla="*/ 0 w 17"/>
                  <a:gd name="T3" fmla="*/ 58 h 59"/>
                  <a:gd name="T4" fmla="*/ 4 w 17"/>
                  <a:gd name="T5" fmla="*/ 49 h 59"/>
                  <a:gd name="T6" fmla="*/ 4 w 17"/>
                  <a:gd name="T7" fmla="*/ 27 h 59"/>
                  <a:gd name="T8" fmla="*/ 4 w 17"/>
                  <a:gd name="T9" fmla="*/ 18 h 59"/>
                  <a:gd name="T10" fmla="*/ 4 w 17"/>
                  <a:gd name="T11" fmla="*/ 8 h 59"/>
                  <a:gd name="T12" fmla="*/ 4 w 17"/>
                  <a:gd name="T13" fmla="*/ 6 h 59"/>
                  <a:gd name="T14" fmla="*/ 4 w 17"/>
                  <a:gd name="T15" fmla="*/ 2 h 59"/>
                  <a:gd name="T16" fmla="*/ 4 w 17"/>
                  <a:gd name="T17" fmla="*/ 0 h 59"/>
                  <a:gd name="T18" fmla="*/ 8 w 17"/>
                  <a:gd name="T19" fmla="*/ 0 h 59"/>
                  <a:gd name="T20" fmla="*/ 12 w 17"/>
                  <a:gd name="T21" fmla="*/ 0 h 59"/>
                  <a:gd name="T22" fmla="*/ 16 w 17"/>
                  <a:gd name="T23" fmla="*/ 0 h 59"/>
                  <a:gd name="T24" fmla="*/ 12 w 17"/>
                  <a:gd name="T25" fmla="*/ 24 h 59"/>
                  <a:gd name="T26" fmla="*/ 12 w 17"/>
                  <a:gd name="T27" fmla="*/ 42 h 59"/>
                  <a:gd name="T28" fmla="*/ 12 w 17"/>
                  <a:gd name="T29" fmla="*/ 49 h 59"/>
                  <a:gd name="T30" fmla="*/ 12 w 17"/>
                  <a:gd name="T31" fmla="*/ 51 h 59"/>
                  <a:gd name="T32" fmla="*/ 8 w 17"/>
                  <a:gd name="T33" fmla="*/ 51 h 59"/>
                  <a:gd name="T34" fmla="*/ 4 w 17"/>
                  <a:gd name="T35" fmla="*/ 51 h 59"/>
                  <a:gd name="T36" fmla="*/ 4 w 17"/>
                  <a:gd name="T37" fmla="*/ 55 h 59"/>
                  <a:gd name="T38" fmla="*/ 0 w 17"/>
                  <a:gd name="T39" fmla="*/ 58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59"/>
                  <a:gd name="T62" fmla="*/ 17 w 17"/>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59">
                    <a:moveTo>
                      <a:pt x="0" y="58"/>
                    </a:moveTo>
                    <a:lnTo>
                      <a:pt x="0" y="58"/>
                    </a:lnTo>
                    <a:lnTo>
                      <a:pt x="4" y="49"/>
                    </a:lnTo>
                    <a:lnTo>
                      <a:pt x="4" y="27"/>
                    </a:lnTo>
                    <a:lnTo>
                      <a:pt x="4" y="18"/>
                    </a:lnTo>
                    <a:lnTo>
                      <a:pt x="4" y="8"/>
                    </a:lnTo>
                    <a:lnTo>
                      <a:pt x="4" y="6"/>
                    </a:lnTo>
                    <a:lnTo>
                      <a:pt x="4" y="2"/>
                    </a:lnTo>
                    <a:lnTo>
                      <a:pt x="4" y="0"/>
                    </a:lnTo>
                    <a:lnTo>
                      <a:pt x="8" y="0"/>
                    </a:lnTo>
                    <a:lnTo>
                      <a:pt x="12" y="0"/>
                    </a:lnTo>
                    <a:lnTo>
                      <a:pt x="16" y="0"/>
                    </a:lnTo>
                    <a:lnTo>
                      <a:pt x="12" y="24"/>
                    </a:lnTo>
                    <a:lnTo>
                      <a:pt x="12" y="42"/>
                    </a:lnTo>
                    <a:lnTo>
                      <a:pt x="12" y="49"/>
                    </a:lnTo>
                    <a:lnTo>
                      <a:pt x="12" y="51"/>
                    </a:lnTo>
                    <a:lnTo>
                      <a:pt x="8" y="51"/>
                    </a:lnTo>
                    <a:lnTo>
                      <a:pt x="4" y="51"/>
                    </a:lnTo>
                    <a:lnTo>
                      <a:pt x="4" y="55"/>
                    </a:lnTo>
                    <a:lnTo>
                      <a:pt x="0"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4" name="Freeform 213"/>
              <p:cNvSpPr>
                <a:spLocks/>
              </p:cNvSpPr>
              <p:nvPr/>
            </p:nvSpPr>
            <p:spPr bwMode="auto">
              <a:xfrm>
                <a:off x="2258" y="1959"/>
                <a:ext cx="17" cy="65"/>
              </a:xfrm>
              <a:custGeom>
                <a:avLst/>
                <a:gdLst>
                  <a:gd name="T0" fmla="*/ 0 w 17"/>
                  <a:gd name="T1" fmla="*/ 64 h 65"/>
                  <a:gd name="T2" fmla="*/ 0 w 17"/>
                  <a:gd name="T3" fmla="*/ 64 h 65"/>
                  <a:gd name="T4" fmla="*/ 0 w 17"/>
                  <a:gd name="T5" fmla="*/ 30 h 65"/>
                  <a:gd name="T6" fmla="*/ 0 w 17"/>
                  <a:gd name="T7" fmla="*/ 21 h 65"/>
                  <a:gd name="T8" fmla="*/ 0 w 17"/>
                  <a:gd name="T9" fmla="*/ 9 h 65"/>
                  <a:gd name="T10" fmla="*/ 0 w 17"/>
                  <a:gd name="T11" fmla="*/ 6 h 65"/>
                  <a:gd name="T12" fmla="*/ 0 w 17"/>
                  <a:gd name="T13" fmla="*/ 2 h 65"/>
                  <a:gd name="T14" fmla="*/ 0 w 17"/>
                  <a:gd name="T15" fmla="*/ 0 h 65"/>
                  <a:gd name="T16" fmla="*/ 6 w 17"/>
                  <a:gd name="T17" fmla="*/ 0 h 65"/>
                  <a:gd name="T18" fmla="*/ 10 w 17"/>
                  <a:gd name="T19" fmla="*/ 0 h 65"/>
                  <a:gd name="T20" fmla="*/ 16 w 17"/>
                  <a:gd name="T21" fmla="*/ 0 h 65"/>
                  <a:gd name="T22" fmla="*/ 10 w 17"/>
                  <a:gd name="T23" fmla="*/ 27 h 65"/>
                  <a:gd name="T24" fmla="*/ 10 w 17"/>
                  <a:gd name="T25" fmla="*/ 45 h 65"/>
                  <a:gd name="T26" fmla="*/ 10 w 17"/>
                  <a:gd name="T27" fmla="*/ 54 h 65"/>
                  <a:gd name="T28" fmla="*/ 10 w 17"/>
                  <a:gd name="T29" fmla="*/ 57 h 65"/>
                  <a:gd name="T30" fmla="*/ 6 w 17"/>
                  <a:gd name="T31" fmla="*/ 57 h 65"/>
                  <a:gd name="T32" fmla="*/ 0 w 17"/>
                  <a:gd name="T33" fmla="*/ 61 h 65"/>
                  <a:gd name="T34" fmla="*/ 0 w 17"/>
                  <a:gd name="T35" fmla="*/ 64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65"/>
                  <a:gd name="T56" fmla="*/ 17 w 17"/>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65">
                    <a:moveTo>
                      <a:pt x="0" y="64"/>
                    </a:moveTo>
                    <a:lnTo>
                      <a:pt x="0" y="64"/>
                    </a:lnTo>
                    <a:lnTo>
                      <a:pt x="0" y="30"/>
                    </a:lnTo>
                    <a:lnTo>
                      <a:pt x="0" y="21"/>
                    </a:lnTo>
                    <a:lnTo>
                      <a:pt x="0" y="9"/>
                    </a:lnTo>
                    <a:lnTo>
                      <a:pt x="0" y="6"/>
                    </a:lnTo>
                    <a:lnTo>
                      <a:pt x="0" y="2"/>
                    </a:lnTo>
                    <a:lnTo>
                      <a:pt x="0" y="0"/>
                    </a:lnTo>
                    <a:lnTo>
                      <a:pt x="6" y="0"/>
                    </a:lnTo>
                    <a:lnTo>
                      <a:pt x="10" y="0"/>
                    </a:lnTo>
                    <a:lnTo>
                      <a:pt x="16" y="0"/>
                    </a:lnTo>
                    <a:lnTo>
                      <a:pt x="10" y="27"/>
                    </a:lnTo>
                    <a:lnTo>
                      <a:pt x="10" y="45"/>
                    </a:lnTo>
                    <a:lnTo>
                      <a:pt x="10" y="54"/>
                    </a:lnTo>
                    <a:lnTo>
                      <a:pt x="10" y="57"/>
                    </a:lnTo>
                    <a:lnTo>
                      <a:pt x="6" y="57"/>
                    </a:lnTo>
                    <a:lnTo>
                      <a:pt x="0" y="61"/>
                    </a:lnTo>
                    <a:lnTo>
                      <a:pt x="0" y="6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5" name="Freeform 214"/>
              <p:cNvSpPr>
                <a:spLocks/>
              </p:cNvSpPr>
              <p:nvPr/>
            </p:nvSpPr>
            <p:spPr bwMode="auto">
              <a:xfrm>
                <a:off x="2147" y="2019"/>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2 h 63"/>
                  <a:gd name="T14" fmla="*/ 0 w 17"/>
                  <a:gd name="T15" fmla="*/ 0 h 63"/>
                  <a:gd name="T16" fmla="*/ 6 w 17"/>
                  <a:gd name="T17" fmla="*/ 0 h 63"/>
                  <a:gd name="T18" fmla="*/ 10 w 17"/>
                  <a:gd name="T19" fmla="*/ 0 h 63"/>
                  <a:gd name="T20" fmla="*/ 16 w 17"/>
                  <a:gd name="T21" fmla="*/ 0 h 63"/>
                  <a:gd name="T22" fmla="*/ 16 w 17"/>
                  <a:gd name="T23" fmla="*/ 28 h 63"/>
                  <a:gd name="T24" fmla="*/ 16 w 17"/>
                  <a:gd name="T25" fmla="*/ 46 h 63"/>
                  <a:gd name="T26" fmla="*/ 16 w 17"/>
                  <a:gd name="T27" fmla="*/ 55 h 63"/>
                  <a:gd name="T28" fmla="*/ 10 w 17"/>
                  <a:gd name="T29" fmla="*/ 55 h 63"/>
                  <a:gd name="T30" fmla="*/ 6 w 17"/>
                  <a:gd name="T31" fmla="*/ 55 h 63"/>
                  <a:gd name="T32" fmla="*/ 6 w 17"/>
                  <a:gd name="T33" fmla="*/ 59 h 63"/>
                  <a:gd name="T34" fmla="*/ 0 w 17"/>
                  <a:gd name="T35" fmla="*/ 62 h 6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63"/>
                  <a:gd name="T56" fmla="*/ 17 w 17"/>
                  <a:gd name="T57" fmla="*/ 63 h 6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63">
                    <a:moveTo>
                      <a:pt x="0" y="62"/>
                    </a:moveTo>
                    <a:lnTo>
                      <a:pt x="0" y="62"/>
                    </a:lnTo>
                    <a:lnTo>
                      <a:pt x="0" y="52"/>
                    </a:lnTo>
                    <a:lnTo>
                      <a:pt x="0" y="31"/>
                    </a:lnTo>
                    <a:lnTo>
                      <a:pt x="0" y="18"/>
                    </a:lnTo>
                    <a:lnTo>
                      <a:pt x="0" y="9"/>
                    </a:lnTo>
                    <a:lnTo>
                      <a:pt x="0" y="2"/>
                    </a:lnTo>
                    <a:lnTo>
                      <a:pt x="0" y="0"/>
                    </a:lnTo>
                    <a:lnTo>
                      <a:pt x="6" y="0"/>
                    </a:lnTo>
                    <a:lnTo>
                      <a:pt x="10" y="0"/>
                    </a:lnTo>
                    <a:lnTo>
                      <a:pt x="16" y="0"/>
                    </a:lnTo>
                    <a:lnTo>
                      <a:pt x="16" y="28"/>
                    </a:lnTo>
                    <a:lnTo>
                      <a:pt x="16" y="46"/>
                    </a:lnTo>
                    <a:lnTo>
                      <a:pt x="16" y="55"/>
                    </a:lnTo>
                    <a:lnTo>
                      <a:pt x="10" y="55"/>
                    </a:lnTo>
                    <a:lnTo>
                      <a:pt x="6" y="55"/>
                    </a:lnTo>
                    <a:lnTo>
                      <a:pt x="6" y="59"/>
                    </a:lnTo>
                    <a:lnTo>
                      <a:pt x="0" y="6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6" name="Freeform 215"/>
              <p:cNvSpPr>
                <a:spLocks/>
              </p:cNvSpPr>
              <p:nvPr/>
            </p:nvSpPr>
            <p:spPr bwMode="auto">
              <a:xfrm>
                <a:off x="2048" y="2032"/>
                <a:ext cx="47" cy="75"/>
              </a:xfrm>
              <a:custGeom>
                <a:avLst/>
                <a:gdLst>
                  <a:gd name="T0" fmla="*/ 46 w 47"/>
                  <a:gd name="T1" fmla="*/ 74 h 75"/>
                  <a:gd name="T2" fmla="*/ 46 w 47"/>
                  <a:gd name="T3" fmla="*/ 74 h 75"/>
                  <a:gd name="T4" fmla="*/ 0 w 47"/>
                  <a:gd name="T5" fmla="*/ 58 h 75"/>
                  <a:gd name="T6" fmla="*/ 0 w 47"/>
                  <a:gd name="T7" fmla="*/ 0 h 75"/>
                  <a:gd name="T8" fmla="*/ 46 w 47"/>
                  <a:gd name="T9" fmla="*/ 15 h 75"/>
                  <a:gd name="T10" fmla="*/ 46 w 47"/>
                  <a:gd name="T11" fmla="*/ 74 h 75"/>
                  <a:gd name="T12" fmla="*/ 0 60000 65536"/>
                  <a:gd name="T13" fmla="*/ 0 60000 65536"/>
                  <a:gd name="T14" fmla="*/ 0 60000 65536"/>
                  <a:gd name="T15" fmla="*/ 0 60000 65536"/>
                  <a:gd name="T16" fmla="*/ 0 60000 65536"/>
                  <a:gd name="T17" fmla="*/ 0 60000 65536"/>
                  <a:gd name="T18" fmla="*/ 0 w 47"/>
                  <a:gd name="T19" fmla="*/ 0 h 75"/>
                  <a:gd name="T20" fmla="*/ 47 w 47"/>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7" h="75">
                    <a:moveTo>
                      <a:pt x="46" y="74"/>
                    </a:moveTo>
                    <a:lnTo>
                      <a:pt x="46" y="74"/>
                    </a:lnTo>
                    <a:lnTo>
                      <a:pt x="0" y="58"/>
                    </a:lnTo>
                    <a:lnTo>
                      <a:pt x="0" y="0"/>
                    </a:lnTo>
                    <a:lnTo>
                      <a:pt x="46" y="15"/>
                    </a:lnTo>
                    <a:lnTo>
                      <a:pt x="46" y="7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7" name="Freeform 216"/>
              <p:cNvSpPr>
                <a:spLocks/>
              </p:cNvSpPr>
              <p:nvPr/>
            </p:nvSpPr>
            <p:spPr bwMode="auto">
              <a:xfrm>
                <a:off x="2047" y="2090"/>
                <a:ext cx="50" cy="26"/>
              </a:xfrm>
              <a:custGeom>
                <a:avLst/>
                <a:gdLst>
                  <a:gd name="T0" fmla="*/ 49 w 50"/>
                  <a:gd name="T1" fmla="*/ 25 h 26"/>
                  <a:gd name="T2" fmla="*/ 49 w 50"/>
                  <a:gd name="T3" fmla="*/ 25 h 26"/>
                  <a:gd name="T4" fmla="*/ 49 w 50"/>
                  <a:gd name="T5" fmla="*/ 22 h 26"/>
                  <a:gd name="T6" fmla="*/ 46 w 50"/>
                  <a:gd name="T7" fmla="*/ 16 h 26"/>
                  <a:gd name="T8" fmla="*/ 24 w 50"/>
                  <a:gd name="T9" fmla="*/ 8 h 26"/>
                  <a:gd name="T10" fmla="*/ 0 w 50"/>
                  <a:gd name="T11" fmla="*/ 0 h 26"/>
                  <a:gd name="T12" fmla="*/ 0 w 50"/>
                  <a:gd name="T13" fmla="*/ 2 h 26"/>
                  <a:gd name="T14" fmla="*/ 0 w 50"/>
                  <a:gd name="T15" fmla="*/ 5 h 26"/>
                  <a:gd name="T16" fmla="*/ 0 w 50"/>
                  <a:gd name="T17" fmla="*/ 8 h 26"/>
                  <a:gd name="T18" fmla="*/ 2 w 50"/>
                  <a:gd name="T19" fmla="*/ 8 h 26"/>
                  <a:gd name="T20" fmla="*/ 8 w 50"/>
                  <a:gd name="T21" fmla="*/ 10 h 26"/>
                  <a:gd name="T22" fmla="*/ 24 w 50"/>
                  <a:gd name="T23" fmla="*/ 14 h 26"/>
                  <a:gd name="T24" fmla="*/ 32 w 50"/>
                  <a:gd name="T25" fmla="*/ 16 h 26"/>
                  <a:gd name="T26" fmla="*/ 35 w 50"/>
                  <a:gd name="T27" fmla="*/ 19 h 26"/>
                  <a:gd name="T28" fmla="*/ 40 w 50"/>
                  <a:gd name="T29" fmla="*/ 19 h 26"/>
                  <a:gd name="T30" fmla="*/ 43 w 50"/>
                  <a:gd name="T31" fmla="*/ 22 h 26"/>
                  <a:gd name="T32" fmla="*/ 46 w 50"/>
                  <a:gd name="T33" fmla="*/ 22 h 26"/>
                  <a:gd name="T34" fmla="*/ 49 w 50"/>
                  <a:gd name="T35" fmla="*/ 22 h 26"/>
                  <a:gd name="T36" fmla="*/ 49 w 50"/>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26"/>
                  <a:gd name="T59" fmla="*/ 50 w 50"/>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26">
                    <a:moveTo>
                      <a:pt x="49" y="25"/>
                    </a:moveTo>
                    <a:lnTo>
                      <a:pt x="49" y="25"/>
                    </a:lnTo>
                    <a:lnTo>
                      <a:pt x="49" y="22"/>
                    </a:lnTo>
                    <a:lnTo>
                      <a:pt x="46" y="16"/>
                    </a:lnTo>
                    <a:lnTo>
                      <a:pt x="24" y="8"/>
                    </a:lnTo>
                    <a:lnTo>
                      <a:pt x="0" y="0"/>
                    </a:lnTo>
                    <a:lnTo>
                      <a:pt x="0" y="2"/>
                    </a:lnTo>
                    <a:lnTo>
                      <a:pt x="0" y="5"/>
                    </a:lnTo>
                    <a:lnTo>
                      <a:pt x="0" y="8"/>
                    </a:lnTo>
                    <a:lnTo>
                      <a:pt x="2" y="8"/>
                    </a:lnTo>
                    <a:lnTo>
                      <a:pt x="8" y="10"/>
                    </a:lnTo>
                    <a:lnTo>
                      <a:pt x="24" y="14"/>
                    </a:lnTo>
                    <a:lnTo>
                      <a:pt x="32" y="16"/>
                    </a:lnTo>
                    <a:lnTo>
                      <a:pt x="35" y="19"/>
                    </a:lnTo>
                    <a:lnTo>
                      <a:pt x="40" y="19"/>
                    </a:lnTo>
                    <a:lnTo>
                      <a:pt x="43" y="22"/>
                    </a:lnTo>
                    <a:lnTo>
                      <a:pt x="46" y="22"/>
                    </a:lnTo>
                    <a:lnTo>
                      <a:pt x="49" y="22"/>
                    </a:lnTo>
                    <a:lnTo>
                      <a:pt x="49" y="2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8" name="Freeform 217"/>
              <p:cNvSpPr>
                <a:spLocks/>
              </p:cNvSpPr>
              <p:nvPr/>
            </p:nvSpPr>
            <p:spPr bwMode="auto">
              <a:xfrm>
                <a:off x="2101" y="2000"/>
                <a:ext cx="53" cy="24"/>
              </a:xfrm>
              <a:custGeom>
                <a:avLst/>
                <a:gdLst>
                  <a:gd name="T0" fmla="*/ 46 w 53"/>
                  <a:gd name="T1" fmla="*/ 23 h 24"/>
                  <a:gd name="T2" fmla="*/ 46 w 53"/>
                  <a:gd name="T3" fmla="*/ 23 h 24"/>
                  <a:gd name="T4" fmla="*/ 49 w 53"/>
                  <a:gd name="T5" fmla="*/ 23 h 24"/>
                  <a:gd name="T6" fmla="*/ 49 w 53"/>
                  <a:gd name="T7" fmla="*/ 20 h 24"/>
                  <a:gd name="T8" fmla="*/ 49 w 53"/>
                  <a:gd name="T9" fmla="*/ 17 h 24"/>
                  <a:gd name="T10" fmla="*/ 52 w 53"/>
                  <a:gd name="T11" fmla="*/ 14 h 24"/>
                  <a:gd name="T12" fmla="*/ 30 w 53"/>
                  <a:gd name="T13" fmla="*/ 5 h 24"/>
                  <a:gd name="T14" fmla="*/ 16 w 53"/>
                  <a:gd name="T15" fmla="*/ 0 h 24"/>
                  <a:gd name="T16" fmla="*/ 11 w 53"/>
                  <a:gd name="T17" fmla="*/ 0 h 24"/>
                  <a:gd name="T18" fmla="*/ 8 w 53"/>
                  <a:gd name="T19" fmla="*/ 0 h 24"/>
                  <a:gd name="T20" fmla="*/ 5 w 53"/>
                  <a:gd name="T21" fmla="*/ 0 h 24"/>
                  <a:gd name="T22" fmla="*/ 2 w 53"/>
                  <a:gd name="T23" fmla="*/ 0 h 24"/>
                  <a:gd name="T24" fmla="*/ 2 w 53"/>
                  <a:gd name="T25" fmla="*/ 2 h 24"/>
                  <a:gd name="T26" fmla="*/ 0 w 53"/>
                  <a:gd name="T27" fmla="*/ 2 h 24"/>
                  <a:gd name="T28" fmla="*/ 2 w 53"/>
                  <a:gd name="T29" fmla="*/ 5 h 24"/>
                  <a:gd name="T30" fmla="*/ 8 w 53"/>
                  <a:gd name="T31" fmla="*/ 5 h 24"/>
                  <a:gd name="T32" fmla="*/ 21 w 53"/>
                  <a:gd name="T33" fmla="*/ 11 h 24"/>
                  <a:gd name="T34" fmla="*/ 30 w 53"/>
                  <a:gd name="T35" fmla="*/ 14 h 24"/>
                  <a:gd name="T36" fmla="*/ 38 w 53"/>
                  <a:gd name="T37" fmla="*/ 17 h 24"/>
                  <a:gd name="T38" fmla="*/ 40 w 53"/>
                  <a:gd name="T39" fmla="*/ 20 h 24"/>
                  <a:gd name="T40" fmla="*/ 44 w 53"/>
                  <a:gd name="T41" fmla="*/ 20 h 24"/>
                  <a:gd name="T42" fmla="*/ 46 w 53"/>
                  <a:gd name="T43" fmla="*/ 23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24"/>
                  <a:gd name="T68" fmla="*/ 53 w 53"/>
                  <a:gd name="T69" fmla="*/ 24 h 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24">
                    <a:moveTo>
                      <a:pt x="46" y="23"/>
                    </a:moveTo>
                    <a:lnTo>
                      <a:pt x="46" y="23"/>
                    </a:lnTo>
                    <a:lnTo>
                      <a:pt x="49" y="23"/>
                    </a:lnTo>
                    <a:lnTo>
                      <a:pt x="49" y="20"/>
                    </a:lnTo>
                    <a:lnTo>
                      <a:pt x="49" y="17"/>
                    </a:lnTo>
                    <a:lnTo>
                      <a:pt x="52" y="14"/>
                    </a:lnTo>
                    <a:lnTo>
                      <a:pt x="30" y="5"/>
                    </a:lnTo>
                    <a:lnTo>
                      <a:pt x="16" y="0"/>
                    </a:lnTo>
                    <a:lnTo>
                      <a:pt x="11" y="0"/>
                    </a:lnTo>
                    <a:lnTo>
                      <a:pt x="8" y="0"/>
                    </a:lnTo>
                    <a:lnTo>
                      <a:pt x="5" y="0"/>
                    </a:lnTo>
                    <a:lnTo>
                      <a:pt x="2" y="0"/>
                    </a:lnTo>
                    <a:lnTo>
                      <a:pt x="2" y="2"/>
                    </a:lnTo>
                    <a:lnTo>
                      <a:pt x="0" y="2"/>
                    </a:lnTo>
                    <a:lnTo>
                      <a:pt x="2" y="5"/>
                    </a:lnTo>
                    <a:lnTo>
                      <a:pt x="8" y="5"/>
                    </a:lnTo>
                    <a:lnTo>
                      <a:pt x="21" y="11"/>
                    </a:lnTo>
                    <a:lnTo>
                      <a:pt x="30" y="14"/>
                    </a:lnTo>
                    <a:lnTo>
                      <a:pt x="38" y="17"/>
                    </a:lnTo>
                    <a:lnTo>
                      <a:pt x="40" y="20"/>
                    </a:lnTo>
                    <a:lnTo>
                      <a:pt x="44" y="20"/>
                    </a:lnTo>
                    <a:lnTo>
                      <a:pt x="46" y="23"/>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9" name="Freeform 218"/>
              <p:cNvSpPr>
                <a:spLocks/>
              </p:cNvSpPr>
              <p:nvPr/>
            </p:nvSpPr>
            <p:spPr bwMode="auto">
              <a:xfrm>
                <a:off x="2216" y="1942"/>
                <a:ext cx="49" cy="24"/>
              </a:xfrm>
              <a:custGeom>
                <a:avLst/>
                <a:gdLst>
                  <a:gd name="T0" fmla="*/ 45 w 49"/>
                  <a:gd name="T1" fmla="*/ 23 h 24"/>
                  <a:gd name="T2" fmla="*/ 45 w 49"/>
                  <a:gd name="T3" fmla="*/ 23 h 24"/>
                  <a:gd name="T4" fmla="*/ 48 w 49"/>
                  <a:gd name="T5" fmla="*/ 23 h 24"/>
                  <a:gd name="T6" fmla="*/ 48 w 49"/>
                  <a:gd name="T7" fmla="*/ 20 h 24"/>
                  <a:gd name="T8" fmla="*/ 48 w 49"/>
                  <a:gd name="T9" fmla="*/ 17 h 24"/>
                  <a:gd name="T10" fmla="*/ 48 w 49"/>
                  <a:gd name="T11" fmla="*/ 14 h 24"/>
                  <a:gd name="T12" fmla="*/ 29 w 49"/>
                  <a:gd name="T13" fmla="*/ 6 h 24"/>
                  <a:gd name="T14" fmla="*/ 16 w 49"/>
                  <a:gd name="T15" fmla="*/ 0 h 24"/>
                  <a:gd name="T16" fmla="*/ 10 w 49"/>
                  <a:gd name="T17" fmla="*/ 0 h 24"/>
                  <a:gd name="T18" fmla="*/ 8 w 49"/>
                  <a:gd name="T19" fmla="*/ 0 h 24"/>
                  <a:gd name="T20" fmla="*/ 5 w 49"/>
                  <a:gd name="T21" fmla="*/ 0 h 24"/>
                  <a:gd name="T22" fmla="*/ 2 w 49"/>
                  <a:gd name="T23" fmla="*/ 0 h 24"/>
                  <a:gd name="T24" fmla="*/ 2 w 49"/>
                  <a:gd name="T25" fmla="*/ 2 h 24"/>
                  <a:gd name="T26" fmla="*/ 0 w 49"/>
                  <a:gd name="T27" fmla="*/ 2 h 24"/>
                  <a:gd name="T28" fmla="*/ 0 w 49"/>
                  <a:gd name="T29" fmla="*/ 6 h 24"/>
                  <a:gd name="T30" fmla="*/ 2 w 49"/>
                  <a:gd name="T31" fmla="*/ 6 h 24"/>
                  <a:gd name="T32" fmla="*/ 8 w 49"/>
                  <a:gd name="T33" fmla="*/ 6 h 24"/>
                  <a:gd name="T34" fmla="*/ 21 w 49"/>
                  <a:gd name="T35" fmla="*/ 11 h 24"/>
                  <a:gd name="T36" fmla="*/ 29 w 49"/>
                  <a:gd name="T37" fmla="*/ 14 h 24"/>
                  <a:gd name="T38" fmla="*/ 37 w 49"/>
                  <a:gd name="T39" fmla="*/ 17 h 24"/>
                  <a:gd name="T40" fmla="*/ 40 w 49"/>
                  <a:gd name="T41" fmla="*/ 20 h 24"/>
                  <a:gd name="T42" fmla="*/ 42 w 49"/>
                  <a:gd name="T43" fmla="*/ 20 h 24"/>
                  <a:gd name="T44" fmla="*/ 42 w 49"/>
                  <a:gd name="T45" fmla="*/ 23 h 24"/>
                  <a:gd name="T46" fmla="*/ 45 w 49"/>
                  <a:gd name="T47" fmla="*/ 23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
                  <a:gd name="T73" fmla="*/ 0 h 24"/>
                  <a:gd name="T74" fmla="*/ 49 w 49"/>
                  <a:gd name="T75" fmla="*/ 24 h 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 h="24">
                    <a:moveTo>
                      <a:pt x="45" y="23"/>
                    </a:moveTo>
                    <a:lnTo>
                      <a:pt x="45" y="23"/>
                    </a:lnTo>
                    <a:lnTo>
                      <a:pt x="48" y="23"/>
                    </a:lnTo>
                    <a:lnTo>
                      <a:pt x="48" y="20"/>
                    </a:lnTo>
                    <a:lnTo>
                      <a:pt x="48" y="17"/>
                    </a:lnTo>
                    <a:lnTo>
                      <a:pt x="48" y="14"/>
                    </a:lnTo>
                    <a:lnTo>
                      <a:pt x="29" y="6"/>
                    </a:lnTo>
                    <a:lnTo>
                      <a:pt x="16" y="0"/>
                    </a:lnTo>
                    <a:lnTo>
                      <a:pt x="10" y="0"/>
                    </a:lnTo>
                    <a:lnTo>
                      <a:pt x="8" y="0"/>
                    </a:lnTo>
                    <a:lnTo>
                      <a:pt x="5" y="0"/>
                    </a:lnTo>
                    <a:lnTo>
                      <a:pt x="2" y="0"/>
                    </a:lnTo>
                    <a:lnTo>
                      <a:pt x="2" y="2"/>
                    </a:lnTo>
                    <a:lnTo>
                      <a:pt x="0" y="2"/>
                    </a:lnTo>
                    <a:lnTo>
                      <a:pt x="0" y="6"/>
                    </a:lnTo>
                    <a:lnTo>
                      <a:pt x="2" y="6"/>
                    </a:lnTo>
                    <a:lnTo>
                      <a:pt x="8" y="6"/>
                    </a:lnTo>
                    <a:lnTo>
                      <a:pt x="21" y="11"/>
                    </a:lnTo>
                    <a:lnTo>
                      <a:pt x="29" y="14"/>
                    </a:lnTo>
                    <a:lnTo>
                      <a:pt x="37" y="17"/>
                    </a:lnTo>
                    <a:lnTo>
                      <a:pt x="40" y="20"/>
                    </a:lnTo>
                    <a:lnTo>
                      <a:pt x="42" y="20"/>
                    </a:lnTo>
                    <a:lnTo>
                      <a:pt x="42" y="23"/>
                    </a:lnTo>
                    <a:lnTo>
                      <a:pt x="45" y="23"/>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50" name="Freeform 219"/>
              <p:cNvSpPr>
                <a:spLocks/>
              </p:cNvSpPr>
              <p:nvPr/>
            </p:nvSpPr>
            <p:spPr bwMode="auto">
              <a:xfrm>
                <a:off x="2320" y="1889"/>
                <a:ext cx="46" cy="20"/>
              </a:xfrm>
              <a:custGeom>
                <a:avLst/>
                <a:gdLst>
                  <a:gd name="T0" fmla="*/ 34 w 46"/>
                  <a:gd name="T1" fmla="*/ 19 h 20"/>
                  <a:gd name="T2" fmla="*/ 34 w 46"/>
                  <a:gd name="T3" fmla="*/ 19 h 20"/>
                  <a:gd name="T4" fmla="*/ 36 w 46"/>
                  <a:gd name="T5" fmla="*/ 19 h 20"/>
                  <a:gd name="T6" fmla="*/ 39 w 46"/>
                  <a:gd name="T7" fmla="*/ 19 h 20"/>
                  <a:gd name="T8" fmla="*/ 45 w 46"/>
                  <a:gd name="T9" fmla="*/ 16 h 20"/>
                  <a:gd name="T10" fmla="*/ 28 w 46"/>
                  <a:gd name="T11" fmla="*/ 8 h 20"/>
                  <a:gd name="T12" fmla="*/ 16 w 46"/>
                  <a:gd name="T13" fmla="*/ 2 h 20"/>
                  <a:gd name="T14" fmla="*/ 10 w 46"/>
                  <a:gd name="T15" fmla="*/ 0 h 20"/>
                  <a:gd name="T16" fmla="*/ 8 w 46"/>
                  <a:gd name="T17" fmla="*/ 0 h 20"/>
                  <a:gd name="T18" fmla="*/ 5 w 46"/>
                  <a:gd name="T19" fmla="*/ 2 h 20"/>
                  <a:gd name="T20" fmla="*/ 2 w 46"/>
                  <a:gd name="T21" fmla="*/ 2 h 20"/>
                  <a:gd name="T22" fmla="*/ 2 w 46"/>
                  <a:gd name="T23" fmla="*/ 5 h 20"/>
                  <a:gd name="T24" fmla="*/ 0 w 46"/>
                  <a:gd name="T25" fmla="*/ 5 h 20"/>
                  <a:gd name="T26" fmla="*/ 2 w 46"/>
                  <a:gd name="T27" fmla="*/ 5 h 20"/>
                  <a:gd name="T28" fmla="*/ 5 w 46"/>
                  <a:gd name="T29" fmla="*/ 8 h 20"/>
                  <a:gd name="T30" fmla="*/ 16 w 46"/>
                  <a:gd name="T31" fmla="*/ 10 h 20"/>
                  <a:gd name="T32" fmla="*/ 20 w 46"/>
                  <a:gd name="T33" fmla="*/ 13 h 20"/>
                  <a:gd name="T34" fmla="*/ 26 w 46"/>
                  <a:gd name="T35" fmla="*/ 16 h 20"/>
                  <a:gd name="T36" fmla="*/ 28 w 46"/>
                  <a:gd name="T37" fmla="*/ 16 h 20"/>
                  <a:gd name="T38" fmla="*/ 32 w 46"/>
                  <a:gd name="T39" fmla="*/ 16 h 20"/>
                  <a:gd name="T40" fmla="*/ 32 w 46"/>
                  <a:gd name="T41" fmla="*/ 19 h 20"/>
                  <a:gd name="T42" fmla="*/ 34 w 46"/>
                  <a:gd name="T43" fmla="*/ 19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20"/>
                  <a:gd name="T68" fmla="*/ 46 w 46"/>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20">
                    <a:moveTo>
                      <a:pt x="34" y="19"/>
                    </a:moveTo>
                    <a:lnTo>
                      <a:pt x="34" y="19"/>
                    </a:lnTo>
                    <a:lnTo>
                      <a:pt x="36" y="19"/>
                    </a:lnTo>
                    <a:lnTo>
                      <a:pt x="39" y="19"/>
                    </a:lnTo>
                    <a:lnTo>
                      <a:pt x="45" y="16"/>
                    </a:lnTo>
                    <a:lnTo>
                      <a:pt x="28" y="8"/>
                    </a:lnTo>
                    <a:lnTo>
                      <a:pt x="16" y="2"/>
                    </a:lnTo>
                    <a:lnTo>
                      <a:pt x="10" y="0"/>
                    </a:lnTo>
                    <a:lnTo>
                      <a:pt x="8" y="0"/>
                    </a:lnTo>
                    <a:lnTo>
                      <a:pt x="5" y="2"/>
                    </a:lnTo>
                    <a:lnTo>
                      <a:pt x="2" y="2"/>
                    </a:lnTo>
                    <a:lnTo>
                      <a:pt x="2" y="5"/>
                    </a:lnTo>
                    <a:lnTo>
                      <a:pt x="0" y="5"/>
                    </a:lnTo>
                    <a:lnTo>
                      <a:pt x="2" y="5"/>
                    </a:lnTo>
                    <a:lnTo>
                      <a:pt x="5" y="8"/>
                    </a:lnTo>
                    <a:lnTo>
                      <a:pt x="16" y="10"/>
                    </a:lnTo>
                    <a:lnTo>
                      <a:pt x="20" y="13"/>
                    </a:lnTo>
                    <a:lnTo>
                      <a:pt x="26" y="16"/>
                    </a:lnTo>
                    <a:lnTo>
                      <a:pt x="28" y="16"/>
                    </a:lnTo>
                    <a:lnTo>
                      <a:pt x="32" y="16"/>
                    </a:lnTo>
                    <a:lnTo>
                      <a:pt x="32" y="19"/>
                    </a:lnTo>
                    <a:lnTo>
                      <a:pt x="34" y="1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51" name="Freeform 220"/>
              <p:cNvSpPr>
                <a:spLocks/>
              </p:cNvSpPr>
              <p:nvPr/>
            </p:nvSpPr>
            <p:spPr bwMode="auto">
              <a:xfrm>
                <a:off x="2417" y="1837"/>
                <a:ext cx="47" cy="24"/>
              </a:xfrm>
              <a:custGeom>
                <a:avLst/>
                <a:gdLst>
                  <a:gd name="T0" fmla="*/ 34 w 47"/>
                  <a:gd name="T1" fmla="*/ 23 h 24"/>
                  <a:gd name="T2" fmla="*/ 34 w 47"/>
                  <a:gd name="T3" fmla="*/ 23 h 24"/>
                  <a:gd name="T4" fmla="*/ 38 w 47"/>
                  <a:gd name="T5" fmla="*/ 23 h 24"/>
                  <a:gd name="T6" fmla="*/ 40 w 47"/>
                  <a:gd name="T7" fmla="*/ 20 h 24"/>
                  <a:gd name="T8" fmla="*/ 46 w 47"/>
                  <a:gd name="T9" fmla="*/ 14 h 24"/>
                  <a:gd name="T10" fmla="*/ 30 w 47"/>
                  <a:gd name="T11" fmla="*/ 8 h 24"/>
                  <a:gd name="T12" fmla="*/ 11 w 47"/>
                  <a:gd name="T13" fmla="*/ 0 h 24"/>
                  <a:gd name="T14" fmla="*/ 7 w 47"/>
                  <a:gd name="T15" fmla="*/ 0 h 24"/>
                  <a:gd name="T16" fmla="*/ 5 w 47"/>
                  <a:gd name="T17" fmla="*/ 2 h 24"/>
                  <a:gd name="T18" fmla="*/ 2 w 47"/>
                  <a:gd name="T19" fmla="*/ 5 h 24"/>
                  <a:gd name="T20" fmla="*/ 0 w 47"/>
                  <a:gd name="T21" fmla="*/ 5 h 24"/>
                  <a:gd name="T22" fmla="*/ 2 w 47"/>
                  <a:gd name="T23" fmla="*/ 5 h 24"/>
                  <a:gd name="T24" fmla="*/ 5 w 47"/>
                  <a:gd name="T25" fmla="*/ 8 h 24"/>
                  <a:gd name="T26" fmla="*/ 15 w 47"/>
                  <a:gd name="T27" fmla="*/ 11 h 24"/>
                  <a:gd name="T28" fmla="*/ 21 w 47"/>
                  <a:gd name="T29" fmla="*/ 14 h 24"/>
                  <a:gd name="T30" fmla="*/ 26 w 47"/>
                  <a:gd name="T31" fmla="*/ 17 h 24"/>
                  <a:gd name="T32" fmla="*/ 32 w 47"/>
                  <a:gd name="T33" fmla="*/ 20 h 24"/>
                  <a:gd name="T34" fmla="*/ 34 w 47"/>
                  <a:gd name="T35" fmla="*/ 23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24"/>
                  <a:gd name="T56" fmla="*/ 47 w 47"/>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24">
                    <a:moveTo>
                      <a:pt x="34" y="23"/>
                    </a:moveTo>
                    <a:lnTo>
                      <a:pt x="34" y="23"/>
                    </a:lnTo>
                    <a:lnTo>
                      <a:pt x="38" y="23"/>
                    </a:lnTo>
                    <a:lnTo>
                      <a:pt x="40" y="20"/>
                    </a:lnTo>
                    <a:lnTo>
                      <a:pt x="46" y="14"/>
                    </a:lnTo>
                    <a:lnTo>
                      <a:pt x="30" y="8"/>
                    </a:lnTo>
                    <a:lnTo>
                      <a:pt x="11" y="0"/>
                    </a:lnTo>
                    <a:lnTo>
                      <a:pt x="7" y="0"/>
                    </a:lnTo>
                    <a:lnTo>
                      <a:pt x="5" y="2"/>
                    </a:lnTo>
                    <a:lnTo>
                      <a:pt x="2" y="5"/>
                    </a:lnTo>
                    <a:lnTo>
                      <a:pt x="0" y="5"/>
                    </a:lnTo>
                    <a:lnTo>
                      <a:pt x="2" y="5"/>
                    </a:lnTo>
                    <a:lnTo>
                      <a:pt x="5" y="8"/>
                    </a:lnTo>
                    <a:lnTo>
                      <a:pt x="15" y="11"/>
                    </a:lnTo>
                    <a:lnTo>
                      <a:pt x="21" y="14"/>
                    </a:lnTo>
                    <a:lnTo>
                      <a:pt x="26" y="17"/>
                    </a:lnTo>
                    <a:lnTo>
                      <a:pt x="32" y="20"/>
                    </a:lnTo>
                    <a:lnTo>
                      <a:pt x="34" y="23"/>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52" name="Rectangle 221"/>
            <p:cNvSpPr>
              <a:spLocks noChangeArrowheads="1"/>
            </p:cNvSpPr>
            <p:nvPr/>
          </p:nvSpPr>
          <p:spPr bwMode="auto">
            <a:xfrm>
              <a:off x="2390" y="2076"/>
              <a:ext cx="442" cy="40"/>
            </a:xfrm>
            <a:prstGeom prst="rect">
              <a:avLst/>
            </a:prstGeom>
            <a:gradFill rotWithShape="0">
              <a:gsLst>
                <a:gs pos="0">
                  <a:srgbClr val="05B5DE"/>
                </a:gs>
                <a:gs pos="100000">
                  <a:srgbClr val="E6F7FC"/>
                </a:gs>
              </a:gsLst>
              <a:lin ang="0" scaled="1"/>
            </a:gra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67" name="Rectangle 222"/>
            <p:cNvSpPr>
              <a:spLocks noChangeArrowheads="1"/>
            </p:cNvSpPr>
            <p:nvPr/>
          </p:nvSpPr>
          <p:spPr bwMode="auto">
            <a:xfrm>
              <a:off x="352" y="3121"/>
              <a:ext cx="1400"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技术部门</a:t>
              </a:r>
            </a:p>
          </p:txBody>
        </p:sp>
        <p:grpSp>
          <p:nvGrpSpPr>
            <p:cNvPr id="739" name="Group 223"/>
            <p:cNvGrpSpPr>
              <a:grpSpLocks/>
            </p:cNvGrpSpPr>
            <p:nvPr/>
          </p:nvGrpSpPr>
          <p:grpSpPr bwMode="auto">
            <a:xfrm>
              <a:off x="2653" y="1995"/>
              <a:ext cx="258" cy="202"/>
              <a:chOff x="2653" y="1995"/>
              <a:chExt cx="258" cy="202"/>
            </a:xfrm>
          </p:grpSpPr>
          <p:grpSp>
            <p:nvGrpSpPr>
              <p:cNvPr id="740" name="Group 224"/>
              <p:cNvGrpSpPr>
                <a:grpSpLocks/>
              </p:cNvGrpSpPr>
              <p:nvPr/>
            </p:nvGrpSpPr>
            <p:grpSpPr bwMode="auto">
              <a:xfrm>
                <a:off x="2654" y="2065"/>
                <a:ext cx="142" cy="132"/>
                <a:chOff x="2654" y="2065"/>
                <a:chExt cx="142" cy="132"/>
              </a:xfrm>
            </p:grpSpPr>
            <p:sp>
              <p:nvSpPr>
                <p:cNvPr id="863456" name="Freeform 225"/>
                <p:cNvSpPr>
                  <a:spLocks/>
                </p:cNvSpPr>
                <p:nvPr/>
              </p:nvSpPr>
              <p:spPr bwMode="auto">
                <a:xfrm>
                  <a:off x="2654" y="2066"/>
                  <a:ext cx="136" cy="124"/>
                </a:xfrm>
                <a:custGeom>
                  <a:avLst/>
                  <a:gdLst>
                    <a:gd name="T0" fmla="*/ 135 w 136"/>
                    <a:gd name="T1" fmla="*/ 33 h 124"/>
                    <a:gd name="T2" fmla="*/ 135 w 136"/>
                    <a:gd name="T3" fmla="*/ 123 h 124"/>
                    <a:gd name="T4" fmla="*/ 0 w 136"/>
                    <a:gd name="T5" fmla="*/ 83 h 124"/>
                    <a:gd name="T6" fmla="*/ 0 w 136"/>
                    <a:gd name="T7" fmla="*/ 0 h 124"/>
                    <a:gd name="T8" fmla="*/ 135 w 136"/>
                    <a:gd name="T9" fmla="*/ 33 h 124"/>
                    <a:gd name="T10" fmla="*/ 0 60000 65536"/>
                    <a:gd name="T11" fmla="*/ 0 60000 65536"/>
                    <a:gd name="T12" fmla="*/ 0 60000 65536"/>
                    <a:gd name="T13" fmla="*/ 0 60000 65536"/>
                    <a:gd name="T14" fmla="*/ 0 60000 65536"/>
                    <a:gd name="T15" fmla="*/ 0 w 136"/>
                    <a:gd name="T16" fmla="*/ 0 h 124"/>
                    <a:gd name="T17" fmla="*/ 136 w 136"/>
                    <a:gd name="T18" fmla="*/ 124 h 124"/>
                  </a:gdLst>
                  <a:ahLst/>
                  <a:cxnLst>
                    <a:cxn ang="T10">
                      <a:pos x="T0" y="T1"/>
                    </a:cxn>
                    <a:cxn ang="T11">
                      <a:pos x="T2" y="T3"/>
                    </a:cxn>
                    <a:cxn ang="T12">
                      <a:pos x="T4" y="T5"/>
                    </a:cxn>
                    <a:cxn ang="T13">
                      <a:pos x="T6" y="T7"/>
                    </a:cxn>
                    <a:cxn ang="T14">
                      <a:pos x="T8" y="T9"/>
                    </a:cxn>
                  </a:cxnLst>
                  <a:rect l="T15" t="T16" r="T17" b="T18"/>
                  <a:pathLst>
                    <a:path w="136" h="124">
                      <a:moveTo>
                        <a:pt x="135" y="33"/>
                      </a:moveTo>
                      <a:lnTo>
                        <a:pt x="135" y="123"/>
                      </a:lnTo>
                      <a:lnTo>
                        <a:pt x="0" y="83"/>
                      </a:lnTo>
                      <a:lnTo>
                        <a:pt x="0" y="0"/>
                      </a:lnTo>
                      <a:lnTo>
                        <a:pt x="135" y="33"/>
                      </a:lnTo>
                    </a:path>
                  </a:pathLst>
                </a:custGeom>
                <a:gradFill rotWithShape="0">
                  <a:gsLst>
                    <a:gs pos="0">
                      <a:srgbClr val="D49FFF"/>
                    </a:gs>
                    <a:gs pos="100000">
                      <a:srgbClr val="3F2F4C"/>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57" name="Freeform 226"/>
                <p:cNvSpPr>
                  <a:spLocks/>
                </p:cNvSpPr>
                <p:nvPr/>
              </p:nvSpPr>
              <p:spPr bwMode="auto">
                <a:xfrm>
                  <a:off x="2655" y="2065"/>
                  <a:ext cx="141" cy="132"/>
                </a:xfrm>
                <a:custGeom>
                  <a:avLst/>
                  <a:gdLst>
                    <a:gd name="T0" fmla="*/ 140 w 141"/>
                    <a:gd name="T1" fmla="*/ 36 h 132"/>
                    <a:gd name="T2" fmla="*/ 140 w 141"/>
                    <a:gd name="T3" fmla="*/ 131 h 132"/>
                    <a:gd name="T4" fmla="*/ 0 w 141"/>
                    <a:gd name="T5" fmla="*/ 88 h 132"/>
                    <a:gd name="T6" fmla="*/ 0 w 141"/>
                    <a:gd name="T7" fmla="*/ 0 h 132"/>
                    <a:gd name="T8" fmla="*/ 140 w 141"/>
                    <a:gd name="T9" fmla="*/ 36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140" y="36"/>
                      </a:moveTo>
                      <a:lnTo>
                        <a:pt x="140" y="131"/>
                      </a:lnTo>
                      <a:lnTo>
                        <a:pt x="0" y="88"/>
                      </a:lnTo>
                      <a:lnTo>
                        <a:pt x="0" y="0"/>
                      </a:lnTo>
                      <a:lnTo>
                        <a:pt x="140" y="36"/>
                      </a:lnTo>
                    </a:path>
                  </a:pathLst>
                </a:custGeom>
                <a:gradFill rotWithShape="0">
                  <a:gsLst>
                    <a:gs pos="0">
                      <a:srgbClr val="D49FFF"/>
                    </a:gs>
                    <a:gs pos="100000">
                      <a:srgbClr val="3F2F4C"/>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41" name="Group 227"/>
              <p:cNvGrpSpPr>
                <a:grpSpLocks/>
              </p:cNvGrpSpPr>
              <p:nvPr/>
            </p:nvGrpSpPr>
            <p:grpSpPr bwMode="auto">
              <a:xfrm>
                <a:off x="2653" y="1995"/>
                <a:ext cx="256" cy="108"/>
                <a:chOff x="2653" y="1995"/>
                <a:chExt cx="256" cy="108"/>
              </a:xfrm>
            </p:grpSpPr>
            <p:sp>
              <p:nvSpPr>
                <p:cNvPr id="863459" name="Freeform 228"/>
                <p:cNvSpPr>
                  <a:spLocks/>
                </p:cNvSpPr>
                <p:nvPr/>
              </p:nvSpPr>
              <p:spPr bwMode="auto">
                <a:xfrm>
                  <a:off x="2654" y="1995"/>
                  <a:ext cx="249" cy="103"/>
                </a:xfrm>
                <a:custGeom>
                  <a:avLst/>
                  <a:gdLst>
                    <a:gd name="T0" fmla="*/ 137 w 249"/>
                    <a:gd name="T1" fmla="*/ 102 h 103"/>
                    <a:gd name="T2" fmla="*/ 0 w 249"/>
                    <a:gd name="T3" fmla="*/ 68 h 103"/>
                    <a:gd name="T4" fmla="*/ 129 w 249"/>
                    <a:gd name="T5" fmla="*/ 0 h 103"/>
                    <a:gd name="T6" fmla="*/ 248 w 249"/>
                    <a:gd name="T7" fmla="*/ 27 h 103"/>
                    <a:gd name="T8" fmla="*/ 137 w 249"/>
                    <a:gd name="T9" fmla="*/ 102 h 103"/>
                    <a:gd name="T10" fmla="*/ 0 60000 65536"/>
                    <a:gd name="T11" fmla="*/ 0 60000 65536"/>
                    <a:gd name="T12" fmla="*/ 0 60000 65536"/>
                    <a:gd name="T13" fmla="*/ 0 60000 65536"/>
                    <a:gd name="T14" fmla="*/ 0 60000 65536"/>
                    <a:gd name="T15" fmla="*/ 0 w 249"/>
                    <a:gd name="T16" fmla="*/ 0 h 103"/>
                    <a:gd name="T17" fmla="*/ 249 w 249"/>
                    <a:gd name="T18" fmla="*/ 103 h 103"/>
                  </a:gdLst>
                  <a:ahLst/>
                  <a:cxnLst>
                    <a:cxn ang="T10">
                      <a:pos x="T0" y="T1"/>
                    </a:cxn>
                    <a:cxn ang="T11">
                      <a:pos x="T2" y="T3"/>
                    </a:cxn>
                    <a:cxn ang="T12">
                      <a:pos x="T4" y="T5"/>
                    </a:cxn>
                    <a:cxn ang="T13">
                      <a:pos x="T6" y="T7"/>
                    </a:cxn>
                    <a:cxn ang="T14">
                      <a:pos x="T8" y="T9"/>
                    </a:cxn>
                  </a:cxnLst>
                  <a:rect l="T15" t="T16" r="T17" b="T18"/>
                  <a:pathLst>
                    <a:path w="249" h="103">
                      <a:moveTo>
                        <a:pt x="137" y="102"/>
                      </a:moveTo>
                      <a:lnTo>
                        <a:pt x="0" y="68"/>
                      </a:lnTo>
                      <a:lnTo>
                        <a:pt x="129" y="0"/>
                      </a:lnTo>
                      <a:lnTo>
                        <a:pt x="248" y="27"/>
                      </a:lnTo>
                      <a:lnTo>
                        <a:pt x="137" y="102"/>
                      </a:lnTo>
                    </a:path>
                  </a:pathLst>
                </a:custGeom>
                <a:solidFill>
                  <a:srgbClr val="D49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60" name="Freeform 229"/>
                <p:cNvSpPr>
                  <a:spLocks/>
                </p:cNvSpPr>
                <p:nvPr/>
              </p:nvSpPr>
              <p:spPr bwMode="auto">
                <a:xfrm>
                  <a:off x="2653" y="1995"/>
                  <a:ext cx="256" cy="108"/>
                </a:xfrm>
                <a:custGeom>
                  <a:avLst/>
                  <a:gdLst>
                    <a:gd name="T0" fmla="*/ 141 w 256"/>
                    <a:gd name="T1" fmla="*/ 107 h 108"/>
                    <a:gd name="T2" fmla="*/ 0 w 256"/>
                    <a:gd name="T3" fmla="*/ 71 h 108"/>
                    <a:gd name="T4" fmla="*/ 133 w 256"/>
                    <a:gd name="T5" fmla="*/ 0 h 108"/>
                    <a:gd name="T6" fmla="*/ 255 w 256"/>
                    <a:gd name="T7" fmla="*/ 28 h 108"/>
                    <a:gd name="T8" fmla="*/ 141 w 256"/>
                    <a:gd name="T9" fmla="*/ 107 h 108"/>
                    <a:gd name="T10" fmla="*/ 0 60000 65536"/>
                    <a:gd name="T11" fmla="*/ 0 60000 65536"/>
                    <a:gd name="T12" fmla="*/ 0 60000 65536"/>
                    <a:gd name="T13" fmla="*/ 0 60000 65536"/>
                    <a:gd name="T14" fmla="*/ 0 60000 65536"/>
                    <a:gd name="T15" fmla="*/ 0 w 256"/>
                    <a:gd name="T16" fmla="*/ 0 h 108"/>
                    <a:gd name="T17" fmla="*/ 256 w 256"/>
                    <a:gd name="T18" fmla="*/ 108 h 108"/>
                  </a:gdLst>
                  <a:ahLst/>
                  <a:cxnLst>
                    <a:cxn ang="T10">
                      <a:pos x="T0" y="T1"/>
                    </a:cxn>
                    <a:cxn ang="T11">
                      <a:pos x="T2" y="T3"/>
                    </a:cxn>
                    <a:cxn ang="T12">
                      <a:pos x="T4" y="T5"/>
                    </a:cxn>
                    <a:cxn ang="T13">
                      <a:pos x="T6" y="T7"/>
                    </a:cxn>
                    <a:cxn ang="T14">
                      <a:pos x="T8" y="T9"/>
                    </a:cxn>
                  </a:cxnLst>
                  <a:rect l="T15" t="T16" r="T17" b="T18"/>
                  <a:pathLst>
                    <a:path w="256" h="108">
                      <a:moveTo>
                        <a:pt x="141" y="107"/>
                      </a:moveTo>
                      <a:lnTo>
                        <a:pt x="0" y="71"/>
                      </a:lnTo>
                      <a:lnTo>
                        <a:pt x="133" y="0"/>
                      </a:lnTo>
                      <a:lnTo>
                        <a:pt x="255" y="28"/>
                      </a:lnTo>
                      <a:lnTo>
                        <a:pt x="141" y="107"/>
                      </a:lnTo>
                    </a:path>
                  </a:pathLst>
                </a:custGeom>
                <a:solidFill>
                  <a:srgbClr val="D49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42" name="Group 230"/>
              <p:cNvGrpSpPr>
                <a:grpSpLocks/>
              </p:cNvGrpSpPr>
              <p:nvPr/>
            </p:nvGrpSpPr>
            <p:grpSpPr bwMode="auto">
              <a:xfrm>
                <a:off x="2796" y="2022"/>
                <a:ext cx="115" cy="175"/>
                <a:chOff x="2796" y="2022"/>
                <a:chExt cx="115" cy="175"/>
              </a:xfrm>
            </p:grpSpPr>
            <p:sp>
              <p:nvSpPr>
                <p:cNvPr id="863462" name="Freeform 231"/>
                <p:cNvSpPr>
                  <a:spLocks/>
                </p:cNvSpPr>
                <p:nvPr/>
              </p:nvSpPr>
              <p:spPr bwMode="auto">
                <a:xfrm>
                  <a:off x="2797" y="2023"/>
                  <a:ext cx="108" cy="167"/>
                </a:xfrm>
                <a:custGeom>
                  <a:avLst/>
                  <a:gdLst>
                    <a:gd name="T0" fmla="*/ 107 w 108"/>
                    <a:gd name="T1" fmla="*/ 0 h 167"/>
                    <a:gd name="T2" fmla="*/ 0 w 108"/>
                    <a:gd name="T3" fmla="*/ 75 h 167"/>
                    <a:gd name="T4" fmla="*/ 0 w 108"/>
                    <a:gd name="T5" fmla="*/ 166 h 167"/>
                    <a:gd name="T6" fmla="*/ 107 w 108"/>
                    <a:gd name="T7" fmla="*/ 79 h 167"/>
                    <a:gd name="T8" fmla="*/ 107 w 108"/>
                    <a:gd name="T9" fmla="*/ 0 h 167"/>
                    <a:gd name="T10" fmla="*/ 0 60000 65536"/>
                    <a:gd name="T11" fmla="*/ 0 60000 65536"/>
                    <a:gd name="T12" fmla="*/ 0 60000 65536"/>
                    <a:gd name="T13" fmla="*/ 0 60000 65536"/>
                    <a:gd name="T14" fmla="*/ 0 60000 65536"/>
                    <a:gd name="T15" fmla="*/ 0 w 108"/>
                    <a:gd name="T16" fmla="*/ 0 h 167"/>
                    <a:gd name="T17" fmla="*/ 108 w 108"/>
                    <a:gd name="T18" fmla="*/ 167 h 167"/>
                  </a:gdLst>
                  <a:ahLst/>
                  <a:cxnLst>
                    <a:cxn ang="T10">
                      <a:pos x="T0" y="T1"/>
                    </a:cxn>
                    <a:cxn ang="T11">
                      <a:pos x="T2" y="T3"/>
                    </a:cxn>
                    <a:cxn ang="T12">
                      <a:pos x="T4" y="T5"/>
                    </a:cxn>
                    <a:cxn ang="T13">
                      <a:pos x="T6" y="T7"/>
                    </a:cxn>
                    <a:cxn ang="T14">
                      <a:pos x="T8" y="T9"/>
                    </a:cxn>
                  </a:cxnLst>
                  <a:rect l="T15" t="T16" r="T17" b="T18"/>
                  <a:pathLst>
                    <a:path w="108" h="167">
                      <a:moveTo>
                        <a:pt x="107" y="0"/>
                      </a:moveTo>
                      <a:lnTo>
                        <a:pt x="0" y="75"/>
                      </a:lnTo>
                      <a:lnTo>
                        <a:pt x="0" y="166"/>
                      </a:lnTo>
                      <a:lnTo>
                        <a:pt x="107" y="79"/>
                      </a:lnTo>
                      <a:lnTo>
                        <a:pt x="107" y="0"/>
                      </a:lnTo>
                    </a:path>
                  </a:pathLst>
                </a:custGeom>
                <a:gradFill rotWithShape="0">
                  <a:gsLst>
                    <a:gs pos="0">
                      <a:srgbClr val="44394C"/>
                    </a:gs>
                    <a:gs pos="100000">
                      <a:srgbClr val="E3BEFF"/>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63" name="Freeform 232"/>
                <p:cNvSpPr>
                  <a:spLocks/>
                </p:cNvSpPr>
                <p:nvPr/>
              </p:nvSpPr>
              <p:spPr bwMode="auto">
                <a:xfrm>
                  <a:off x="2796" y="2022"/>
                  <a:ext cx="115" cy="175"/>
                </a:xfrm>
                <a:custGeom>
                  <a:avLst/>
                  <a:gdLst>
                    <a:gd name="T0" fmla="*/ 114 w 115"/>
                    <a:gd name="T1" fmla="*/ 0 h 175"/>
                    <a:gd name="T2" fmla="*/ 0 w 115"/>
                    <a:gd name="T3" fmla="*/ 80 h 175"/>
                    <a:gd name="T4" fmla="*/ 0 w 115"/>
                    <a:gd name="T5" fmla="*/ 174 h 175"/>
                    <a:gd name="T6" fmla="*/ 114 w 115"/>
                    <a:gd name="T7" fmla="*/ 84 h 175"/>
                    <a:gd name="T8" fmla="*/ 114 w 115"/>
                    <a:gd name="T9" fmla="*/ 0 h 175"/>
                    <a:gd name="T10" fmla="*/ 0 60000 65536"/>
                    <a:gd name="T11" fmla="*/ 0 60000 65536"/>
                    <a:gd name="T12" fmla="*/ 0 60000 65536"/>
                    <a:gd name="T13" fmla="*/ 0 60000 65536"/>
                    <a:gd name="T14" fmla="*/ 0 60000 65536"/>
                    <a:gd name="T15" fmla="*/ 0 w 115"/>
                    <a:gd name="T16" fmla="*/ 0 h 175"/>
                    <a:gd name="T17" fmla="*/ 115 w 115"/>
                    <a:gd name="T18" fmla="*/ 175 h 175"/>
                  </a:gdLst>
                  <a:ahLst/>
                  <a:cxnLst>
                    <a:cxn ang="T10">
                      <a:pos x="T0" y="T1"/>
                    </a:cxn>
                    <a:cxn ang="T11">
                      <a:pos x="T2" y="T3"/>
                    </a:cxn>
                    <a:cxn ang="T12">
                      <a:pos x="T4" y="T5"/>
                    </a:cxn>
                    <a:cxn ang="T13">
                      <a:pos x="T6" y="T7"/>
                    </a:cxn>
                    <a:cxn ang="T14">
                      <a:pos x="T8" y="T9"/>
                    </a:cxn>
                  </a:cxnLst>
                  <a:rect l="T15" t="T16" r="T17" b="T18"/>
                  <a:pathLst>
                    <a:path w="115" h="175">
                      <a:moveTo>
                        <a:pt x="114" y="0"/>
                      </a:moveTo>
                      <a:lnTo>
                        <a:pt x="0" y="80"/>
                      </a:lnTo>
                      <a:lnTo>
                        <a:pt x="0" y="174"/>
                      </a:lnTo>
                      <a:lnTo>
                        <a:pt x="114" y="84"/>
                      </a:lnTo>
                      <a:lnTo>
                        <a:pt x="114" y="0"/>
                      </a:lnTo>
                    </a:path>
                  </a:pathLst>
                </a:custGeom>
                <a:gradFill rotWithShape="0">
                  <a:gsLst>
                    <a:gs pos="0">
                      <a:srgbClr val="44394C"/>
                    </a:gs>
                    <a:gs pos="100000">
                      <a:srgbClr val="E3BEFF"/>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sp>
          <p:nvSpPr>
            <p:cNvPr id="769" name="Rectangle 233"/>
            <p:cNvSpPr>
              <a:spLocks noChangeArrowheads="1"/>
            </p:cNvSpPr>
            <p:nvPr/>
          </p:nvSpPr>
          <p:spPr bwMode="auto">
            <a:xfrm>
              <a:off x="2600" y="1837"/>
              <a:ext cx="425"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路由</a:t>
              </a:r>
            </a:p>
          </p:txBody>
        </p:sp>
        <p:sp>
          <p:nvSpPr>
            <p:cNvPr id="863465" name="Line 234"/>
            <p:cNvSpPr>
              <a:spLocks noChangeShapeType="1"/>
            </p:cNvSpPr>
            <p:nvPr/>
          </p:nvSpPr>
          <p:spPr bwMode="auto">
            <a:xfrm>
              <a:off x="1103" y="1252"/>
              <a:ext cx="4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6" name="Line 235"/>
            <p:cNvSpPr>
              <a:spLocks noChangeShapeType="1"/>
            </p:cNvSpPr>
            <p:nvPr/>
          </p:nvSpPr>
          <p:spPr bwMode="auto">
            <a:xfrm>
              <a:off x="1056" y="1868"/>
              <a:ext cx="540"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7" name="Line 236"/>
            <p:cNvSpPr>
              <a:spLocks noChangeShapeType="1"/>
            </p:cNvSpPr>
            <p:nvPr/>
          </p:nvSpPr>
          <p:spPr bwMode="auto">
            <a:xfrm>
              <a:off x="1075" y="2484"/>
              <a:ext cx="557"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8" name="Line 237"/>
            <p:cNvSpPr>
              <a:spLocks noChangeShapeType="1"/>
            </p:cNvSpPr>
            <p:nvPr/>
          </p:nvSpPr>
          <p:spPr bwMode="auto">
            <a:xfrm>
              <a:off x="1046" y="3088"/>
              <a:ext cx="346"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9" name="Line 238"/>
            <p:cNvSpPr>
              <a:spLocks noChangeShapeType="1"/>
            </p:cNvSpPr>
            <p:nvPr/>
          </p:nvSpPr>
          <p:spPr bwMode="auto">
            <a:xfrm>
              <a:off x="1564" y="1868"/>
              <a:ext cx="3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0" name="Freeform 239"/>
            <p:cNvSpPr>
              <a:spLocks/>
            </p:cNvSpPr>
            <p:nvPr/>
          </p:nvSpPr>
          <p:spPr bwMode="auto">
            <a:xfrm>
              <a:off x="1320" y="1244"/>
              <a:ext cx="599" cy="1841"/>
            </a:xfrm>
            <a:custGeom>
              <a:avLst/>
              <a:gdLst>
                <a:gd name="T0" fmla="*/ 0 w 599"/>
                <a:gd name="T1" fmla="*/ 0 h 1841"/>
                <a:gd name="T2" fmla="*/ 598 w 599"/>
                <a:gd name="T3" fmla="*/ 0 h 1841"/>
                <a:gd name="T4" fmla="*/ 598 w 599"/>
                <a:gd name="T5" fmla="*/ 1840 h 1841"/>
                <a:gd name="T6" fmla="*/ 63 w 599"/>
                <a:gd name="T7" fmla="*/ 1840 h 1841"/>
                <a:gd name="T8" fmla="*/ 0 60000 65536"/>
                <a:gd name="T9" fmla="*/ 0 60000 65536"/>
                <a:gd name="T10" fmla="*/ 0 60000 65536"/>
                <a:gd name="T11" fmla="*/ 0 60000 65536"/>
                <a:gd name="T12" fmla="*/ 0 w 599"/>
                <a:gd name="T13" fmla="*/ 0 h 1841"/>
                <a:gd name="T14" fmla="*/ 599 w 599"/>
                <a:gd name="T15" fmla="*/ 1841 h 1841"/>
              </a:gdLst>
              <a:ahLst/>
              <a:cxnLst>
                <a:cxn ang="T8">
                  <a:pos x="T0" y="T1"/>
                </a:cxn>
                <a:cxn ang="T9">
                  <a:pos x="T2" y="T3"/>
                </a:cxn>
                <a:cxn ang="T10">
                  <a:pos x="T4" y="T5"/>
                </a:cxn>
                <a:cxn ang="T11">
                  <a:pos x="T6" y="T7"/>
                </a:cxn>
              </a:cxnLst>
              <a:rect l="T12" t="T13" r="T14" b="T15"/>
              <a:pathLst>
                <a:path w="599" h="1841">
                  <a:moveTo>
                    <a:pt x="0" y="0"/>
                  </a:moveTo>
                  <a:lnTo>
                    <a:pt x="598" y="0"/>
                  </a:lnTo>
                  <a:lnTo>
                    <a:pt x="598" y="1840"/>
                  </a:lnTo>
                  <a:lnTo>
                    <a:pt x="63" y="1840"/>
                  </a:lnTo>
                </a:path>
              </a:pathLst>
            </a:custGeom>
            <a:noFill/>
            <a:ln w="25399" cap="rnd">
              <a:solidFill>
                <a:srgbClr val="FFFFFF"/>
              </a:solidFill>
              <a:round/>
              <a:headEnd type="none" w="sm" len="sm"/>
              <a:tailEnd type="none" w="sm" len="sm"/>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71" name="Line 240"/>
            <p:cNvSpPr>
              <a:spLocks noChangeShapeType="1"/>
            </p:cNvSpPr>
            <p:nvPr/>
          </p:nvSpPr>
          <p:spPr bwMode="auto">
            <a:xfrm>
              <a:off x="1564" y="2484"/>
              <a:ext cx="3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grpSp>
          <p:nvGrpSpPr>
            <p:cNvPr id="743" name="Group 241"/>
            <p:cNvGrpSpPr>
              <a:grpSpLocks/>
            </p:cNvGrpSpPr>
            <p:nvPr/>
          </p:nvGrpSpPr>
          <p:grpSpPr bwMode="auto">
            <a:xfrm>
              <a:off x="382" y="1105"/>
              <a:ext cx="1124" cy="549"/>
              <a:chOff x="382" y="1105"/>
              <a:chExt cx="1124" cy="549"/>
            </a:xfrm>
          </p:grpSpPr>
          <p:sp>
            <p:nvSpPr>
              <p:cNvPr id="863473" name="Line 242"/>
              <p:cNvSpPr>
                <a:spLocks noChangeShapeType="1"/>
              </p:cNvSpPr>
              <p:nvPr/>
            </p:nvSpPr>
            <p:spPr bwMode="auto">
              <a:xfrm flipV="1">
                <a:off x="1155" y="1262"/>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4" name="Line 243"/>
              <p:cNvSpPr>
                <a:spLocks noChangeShapeType="1"/>
              </p:cNvSpPr>
              <p:nvPr/>
            </p:nvSpPr>
            <p:spPr bwMode="auto">
              <a:xfrm flipV="1">
                <a:off x="956" y="1251"/>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5" name="Line 244"/>
              <p:cNvSpPr>
                <a:spLocks noChangeShapeType="1"/>
              </p:cNvSpPr>
              <p:nvPr/>
            </p:nvSpPr>
            <p:spPr bwMode="auto">
              <a:xfrm flipV="1">
                <a:off x="721" y="1251"/>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6" name="Line 245"/>
              <p:cNvSpPr>
                <a:spLocks noChangeShapeType="1"/>
              </p:cNvSpPr>
              <p:nvPr/>
            </p:nvSpPr>
            <p:spPr bwMode="auto">
              <a:xfrm>
                <a:off x="399" y="1247"/>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77" name="Picture 246"/>
              <p:cNvPicPr>
                <a:picLocks noChangeArrowheads="1"/>
              </p:cNvPicPr>
              <p:nvPr/>
            </p:nvPicPr>
            <p:blipFill>
              <a:blip r:embed="rId4" cstate="print"/>
              <a:srcRect/>
              <a:stretch>
                <a:fillRect/>
              </a:stretch>
            </p:blipFill>
            <p:spPr bwMode="auto">
              <a:xfrm>
                <a:off x="639" y="1446"/>
                <a:ext cx="224" cy="208"/>
              </a:xfrm>
              <a:prstGeom prst="rect">
                <a:avLst/>
              </a:prstGeom>
              <a:noFill/>
              <a:ln w="9525">
                <a:noFill/>
                <a:miter lim="800000"/>
                <a:headEnd/>
                <a:tailEnd/>
              </a:ln>
            </p:spPr>
          </p:pic>
          <p:pic>
            <p:nvPicPr>
              <p:cNvPr id="863478" name="Picture 247"/>
              <p:cNvPicPr>
                <a:picLocks noChangeArrowheads="1"/>
              </p:cNvPicPr>
              <p:nvPr/>
            </p:nvPicPr>
            <p:blipFill>
              <a:blip r:embed="rId4" cstate="print"/>
              <a:srcRect/>
              <a:stretch>
                <a:fillRect/>
              </a:stretch>
            </p:blipFill>
            <p:spPr bwMode="auto">
              <a:xfrm>
                <a:off x="851" y="1446"/>
                <a:ext cx="223" cy="208"/>
              </a:xfrm>
              <a:prstGeom prst="rect">
                <a:avLst/>
              </a:prstGeom>
              <a:noFill/>
              <a:ln w="9525">
                <a:noFill/>
                <a:miter lim="800000"/>
                <a:headEnd/>
                <a:tailEnd/>
              </a:ln>
            </p:spPr>
          </p:pic>
          <p:pic>
            <p:nvPicPr>
              <p:cNvPr id="863479" name="Picture 248"/>
              <p:cNvPicPr>
                <a:picLocks noChangeArrowheads="1"/>
              </p:cNvPicPr>
              <p:nvPr/>
            </p:nvPicPr>
            <p:blipFill>
              <a:blip r:embed="rId4" cstate="print"/>
              <a:srcRect/>
              <a:stretch>
                <a:fillRect/>
              </a:stretch>
            </p:blipFill>
            <p:spPr bwMode="auto">
              <a:xfrm>
                <a:off x="1071" y="1446"/>
                <a:ext cx="224" cy="208"/>
              </a:xfrm>
              <a:prstGeom prst="rect">
                <a:avLst/>
              </a:prstGeom>
              <a:noFill/>
              <a:ln w="9525">
                <a:noFill/>
                <a:miter lim="800000"/>
                <a:headEnd/>
                <a:tailEnd/>
              </a:ln>
            </p:spPr>
          </p:pic>
          <p:graphicFrame>
            <p:nvGraphicFramePr>
              <p:cNvPr id="863480" name="Object 248"/>
              <p:cNvGraphicFramePr>
                <a:graphicFrameLocks/>
              </p:cNvGraphicFramePr>
              <p:nvPr/>
            </p:nvGraphicFramePr>
            <p:xfrm>
              <a:off x="382" y="1105"/>
              <a:ext cx="161" cy="309"/>
            </p:xfrm>
            <a:graphic>
              <a:graphicData uri="http://schemas.openxmlformats.org/presentationml/2006/ole">
                <p:oleObj spid="_x0000_s2161" r:id="rId5" imgW="1962150" imgH="2638425" progId="">
                  <p:embed/>
                </p:oleObj>
              </a:graphicData>
            </a:graphic>
          </p:graphicFrame>
          <p:sp>
            <p:nvSpPr>
              <p:cNvPr id="863481" name="Line 250"/>
              <p:cNvSpPr>
                <a:spLocks noChangeShapeType="1"/>
              </p:cNvSpPr>
              <p:nvPr/>
            </p:nvSpPr>
            <p:spPr bwMode="auto">
              <a:xfrm flipV="1">
                <a:off x="1366" y="1254"/>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82" name="Picture 251"/>
              <p:cNvPicPr>
                <a:picLocks noChangeArrowheads="1"/>
              </p:cNvPicPr>
              <p:nvPr/>
            </p:nvPicPr>
            <p:blipFill>
              <a:blip r:embed="rId4" cstate="print"/>
              <a:srcRect/>
              <a:stretch>
                <a:fillRect/>
              </a:stretch>
            </p:blipFill>
            <p:spPr bwMode="auto">
              <a:xfrm>
                <a:off x="1282" y="1446"/>
                <a:ext cx="224" cy="208"/>
              </a:xfrm>
              <a:prstGeom prst="rect">
                <a:avLst/>
              </a:prstGeom>
              <a:noFill/>
              <a:ln w="9525">
                <a:noFill/>
                <a:miter lim="800000"/>
                <a:headEnd/>
                <a:tailEnd/>
              </a:ln>
            </p:spPr>
          </p:pic>
        </p:grpSp>
        <p:grpSp>
          <p:nvGrpSpPr>
            <p:cNvPr id="744" name="Group 252"/>
            <p:cNvGrpSpPr>
              <a:grpSpLocks/>
            </p:cNvGrpSpPr>
            <p:nvPr/>
          </p:nvGrpSpPr>
          <p:grpSpPr bwMode="auto">
            <a:xfrm>
              <a:off x="362" y="1730"/>
              <a:ext cx="1124" cy="549"/>
              <a:chOff x="362" y="1730"/>
              <a:chExt cx="1124" cy="549"/>
            </a:xfrm>
          </p:grpSpPr>
          <p:sp>
            <p:nvSpPr>
              <p:cNvPr id="863484" name="Line 253"/>
              <p:cNvSpPr>
                <a:spLocks noChangeShapeType="1"/>
              </p:cNvSpPr>
              <p:nvPr/>
            </p:nvSpPr>
            <p:spPr bwMode="auto">
              <a:xfrm flipV="1">
                <a:off x="1135" y="1887"/>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5" name="Line 254"/>
              <p:cNvSpPr>
                <a:spLocks noChangeShapeType="1"/>
              </p:cNvSpPr>
              <p:nvPr/>
            </p:nvSpPr>
            <p:spPr bwMode="auto">
              <a:xfrm flipV="1">
                <a:off x="936" y="1876"/>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6" name="Line 255"/>
              <p:cNvSpPr>
                <a:spLocks noChangeShapeType="1"/>
              </p:cNvSpPr>
              <p:nvPr/>
            </p:nvSpPr>
            <p:spPr bwMode="auto">
              <a:xfrm flipV="1">
                <a:off x="701" y="1876"/>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7" name="Line 256"/>
              <p:cNvSpPr>
                <a:spLocks noChangeShapeType="1"/>
              </p:cNvSpPr>
              <p:nvPr/>
            </p:nvSpPr>
            <p:spPr bwMode="auto">
              <a:xfrm>
                <a:off x="379" y="1872"/>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88" name="Picture 257"/>
              <p:cNvPicPr>
                <a:picLocks noChangeArrowheads="1"/>
              </p:cNvPicPr>
              <p:nvPr/>
            </p:nvPicPr>
            <p:blipFill>
              <a:blip r:embed="rId4" cstate="print"/>
              <a:srcRect/>
              <a:stretch>
                <a:fillRect/>
              </a:stretch>
            </p:blipFill>
            <p:spPr bwMode="auto">
              <a:xfrm>
                <a:off x="619" y="2071"/>
                <a:ext cx="224" cy="208"/>
              </a:xfrm>
              <a:prstGeom prst="rect">
                <a:avLst/>
              </a:prstGeom>
              <a:noFill/>
              <a:ln w="9525">
                <a:noFill/>
                <a:miter lim="800000"/>
                <a:headEnd/>
                <a:tailEnd/>
              </a:ln>
            </p:spPr>
          </p:pic>
          <p:pic>
            <p:nvPicPr>
              <p:cNvPr id="863489" name="Picture 258"/>
              <p:cNvPicPr>
                <a:picLocks noChangeArrowheads="1"/>
              </p:cNvPicPr>
              <p:nvPr/>
            </p:nvPicPr>
            <p:blipFill>
              <a:blip r:embed="rId4" cstate="print"/>
              <a:srcRect/>
              <a:stretch>
                <a:fillRect/>
              </a:stretch>
            </p:blipFill>
            <p:spPr bwMode="auto">
              <a:xfrm>
                <a:off x="831" y="2071"/>
                <a:ext cx="223" cy="208"/>
              </a:xfrm>
              <a:prstGeom prst="rect">
                <a:avLst/>
              </a:prstGeom>
              <a:noFill/>
              <a:ln w="9525">
                <a:noFill/>
                <a:miter lim="800000"/>
                <a:headEnd/>
                <a:tailEnd/>
              </a:ln>
            </p:spPr>
          </p:pic>
          <p:pic>
            <p:nvPicPr>
              <p:cNvPr id="863490" name="Picture 259"/>
              <p:cNvPicPr>
                <a:picLocks noChangeArrowheads="1"/>
              </p:cNvPicPr>
              <p:nvPr/>
            </p:nvPicPr>
            <p:blipFill>
              <a:blip r:embed="rId4" cstate="print"/>
              <a:srcRect/>
              <a:stretch>
                <a:fillRect/>
              </a:stretch>
            </p:blipFill>
            <p:spPr bwMode="auto">
              <a:xfrm>
                <a:off x="1051" y="2071"/>
                <a:ext cx="224" cy="208"/>
              </a:xfrm>
              <a:prstGeom prst="rect">
                <a:avLst/>
              </a:prstGeom>
              <a:noFill/>
              <a:ln w="9525">
                <a:noFill/>
                <a:miter lim="800000"/>
                <a:headEnd/>
                <a:tailEnd/>
              </a:ln>
            </p:spPr>
          </p:pic>
          <p:graphicFrame>
            <p:nvGraphicFramePr>
              <p:cNvPr id="863491" name="Object 259"/>
              <p:cNvGraphicFramePr>
                <a:graphicFrameLocks/>
              </p:cNvGraphicFramePr>
              <p:nvPr/>
            </p:nvGraphicFramePr>
            <p:xfrm>
              <a:off x="362" y="1730"/>
              <a:ext cx="161" cy="309"/>
            </p:xfrm>
            <a:graphic>
              <a:graphicData uri="http://schemas.openxmlformats.org/presentationml/2006/ole">
                <p:oleObj spid="_x0000_s2162" r:id="rId6" imgW="1962150" imgH="2638425" progId="">
                  <p:embed/>
                </p:oleObj>
              </a:graphicData>
            </a:graphic>
          </p:graphicFrame>
          <p:sp>
            <p:nvSpPr>
              <p:cNvPr id="863492" name="Line 261"/>
              <p:cNvSpPr>
                <a:spLocks noChangeShapeType="1"/>
              </p:cNvSpPr>
              <p:nvPr/>
            </p:nvSpPr>
            <p:spPr bwMode="auto">
              <a:xfrm flipV="1">
                <a:off x="1346" y="1879"/>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93" name="Picture 262"/>
              <p:cNvPicPr>
                <a:picLocks noChangeArrowheads="1"/>
              </p:cNvPicPr>
              <p:nvPr/>
            </p:nvPicPr>
            <p:blipFill>
              <a:blip r:embed="rId4" cstate="print"/>
              <a:srcRect/>
              <a:stretch>
                <a:fillRect/>
              </a:stretch>
            </p:blipFill>
            <p:spPr bwMode="auto">
              <a:xfrm>
                <a:off x="1262" y="2071"/>
                <a:ext cx="224" cy="208"/>
              </a:xfrm>
              <a:prstGeom prst="rect">
                <a:avLst/>
              </a:prstGeom>
              <a:noFill/>
              <a:ln w="9525">
                <a:noFill/>
                <a:miter lim="800000"/>
                <a:headEnd/>
                <a:tailEnd/>
              </a:ln>
            </p:spPr>
          </p:pic>
        </p:grpSp>
        <p:grpSp>
          <p:nvGrpSpPr>
            <p:cNvPr id="745" name="Group 263"/>
            <p:cNvGrpSpPr>
              <a:grpSpLocks/>
            </p:cNvGrpSpPr>
            <p:nvPr/>
          </p:nvGrpSpPr>
          <p:grpSpPr bwMode="auto">
            <a:xfrm>
              <a:off x="361" y="2341"/>
              <a:ext cx="1124" cy="549"/>
              <a:chOff x="361" y="2341"/>
              <a:chExt cx="1124" cy="549"/>
            </a:xfrm>
          </p:grpSpPr>
          <p:sp>
            <p:nvSpPr>
              <p:cNvPr id="863495" name="Line 264"/>
              <p:cNvSpPr>
                <a:spLocks noChangeShapeType="1"/>
              </p:cNvSpPr>
              <p:nvPr/>
            </p:nvSpPr>
            <p:spPr bwMode="auto">
              <a:xfrm flipV="1">
                <a:off x="1134" y="2498"/>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6" name="Line 265"/>
              <p:cNvSpPr>
                <a:spLocks noChangeShapeType="1"/>
              </p:cNvSpPr>
              <p:nvPr/>
            </p:nvSpPr>
            <p:spPr bwMode="auto">
              <a:xfrm flipV="1">
                <a:off x="935" y="2487"/>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7" name="Line 266"/>
              <p:cNvSpPr>
                <a:spLocks noChangeShapeType="1"/>
              </p:cNvSpPr>
              <p:nvPr/>
            </p:nvSpPr>
            <p:spPr bwMode="auto">
              <a:xfrm flipV="1">
                <a:off x="700" y="2487"/>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8" name="Line 267"/>
              <p:cNvSpPr>
                <a:spLocks noChangeShapeType="1"/>
              </p:cNvSpPr>
              <p:nvPr/>
            </p:nvSpPr>
            <p:spPr bwMode="auto">
              <a:xfrm>
                <a:off x="378" y="2483"/>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99" name="Picture 268"/>
              <p:cNvPicPr>
                <a:picLocks noChangeArrowheads="1"/>
              </p:cNvPicPr>
              <p:nvPr/>
            </p:nvPicPr>
            <p:blipFill>
              <a:blip r:embed="rId4" cstate="print"/>
              <a:srcRect/>
              <a:stretch>
                <a:fillRect/>
              </a:stretch>
            </p:blipFill>
            <p:spPr bwMode="auto">
              <a:xfrm>
                <a:off x="618" y="2682"/>
                <a:ext cx="224" cy="208"/>
              </a:xfrm>
              <a:prstGeom prst="rect">
                <a:avLst/>
              </a:prstGeom>
              <a:noFill/>
              <a:ln w="9525">
                <a:noFill/>
                <a:miter lim="800000"/>
                <a:headEnd/>
                <a:tailEnd/>
              </a:ln>
            </p:spPr>
          </p:pic>
          <p:pic>
            <p:nvPicPr>
              <p:cNvPr id="863500" name="Picture 269"/>
              <p:cNvPicPr>
                <a:picLocks noChangeArrowheads="1"/>
              </p:cNvPicPr>
              <p:nvPr/>
            </p:nvPicPr>
            <p:blipFill>
              <a:blip r:embed="rId4" cstate="print"/>
              <a:srcRect/>
              <a:stretch>
                <a:fillRect/>
              </a:stretch>
            </p:blipFill>
            <p:spPr bwMode="auto">
              <a:xfrm>
                <a:off x="830" y="2682"/>
                <a:ext cx="223" cy="208"/>
              </a:xfrm>
              <a:prstGeom prst="rect">
                <a:avLst/>
              </a:prstGeom>
              <a:noFill/>
              <a:ln w="9525">
                <a:noFill/>
                <a:miter lim="800000"/>
                <a:headEnd/>
                <a:tailEnd/>
              </a:ln>
            </p:spPr>
          </p:pic>
          <p:pic>
            <p:nvPicPr>
              <p:cNvPr id="863501" name="Picture 270"/>
              <p:cNvPicPr>
                <a:picLocks noChangeArrowheads="1"/>
              </p:cNvPicPr>
              <p:nvPr/>
            </p:nvPicPr>
            <p:blipFill>
              <a:blip r:embed="rId4" cstate="print"/>
              <a:srcRect/>
              <a:stretch>
                <a:fillRect/>
              </a:stretch>
            </p:blipFill>
            <p:spPr bwMode="auto">
              <a:xfrm>
                <a:off x="1050" y="2682"/>
                <a:ext cx="224" cy="208"/>
              </a:xfrm>
              <a:prstGeom prst="rect">
                <a:avLst/>
              </a:prstGeom>
              <a:noFill/>
              <a:ln w="9525">
                <a:noFill/>
                <a:miter lim="800000"/>
                <a:headEnd/>
                <a:tailEnd/>
              </a:ln>
            </p:spPr>
          </p:pic>
          <p:graphicFrame>
            <p:nvGraphicFramePr>
              <p:cNvPr id="863502" name="Object 270"/>
              <p:cNvGraphicFramePr>
                <a:graphicFrameLocks/>
              </p:cNvGraphicFramePr>
              <p:nvPr/>
            </p:nvGraphicFramePr>
            <p:xfrm>
              <a:off x="361" y="2341"/>
              <a:ext cx="161" cy="309"/>
            </p:xfrm>
            <a:graphic>
              <a:graphicData uri="http://schemas.openxmlformats.org/presentationml/2006/ole">
                <p:oleObj spid="_x0000_s2163" r:id="rId7" imgW="1962150" imgH="2638425" progId="">
                  <p:embed/>
                </p:oleObj>
              </a:graphicData>
            </a:graphic>
          </p:graphicFrame>
          <p:sp>
            <p:nvSpPr>
              <p:cNvPr id="863503" name="Line 272"/>
              <p:cNvSpPr>
                <a:spLocks noChangeShapeType="1"/>
              </p:cNvSpPr>
              <p:nvPr/>
            </p:nvSpPr>
            <p:spPr bwMode="auto">
              <a:xfrm flipV="1">
                <a:off x="1345" y="2490"/>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04" name="Picture 273"/>
              <p:cNvPicPr>
                <a:picLocks noChangeArrowheads="1"/>
              </p:cNvPicPr>
              <p:nvPr/>
            </p:nvPicPr>
            <p:blipFill>
              <a:blip r:embed="rId4" cstate="print"/>
              <a:srcRect/>
              <a:stretch>
                <a:fillRect/>
              </a:stretch>
            </p:blipFill>
            <p:spPr bwMode="auto">
              <a:xfrm>
                <a:off x="1261" y="2682"/>
                <a:ext cx="224" cy="208"/>
              </a:xfrm>
              <a:prstGeom prst="rect">
                <a:avLst/>
              </a:prstGeom>
              <a:noFill/>
              <a:ln w="9525">
                <a:noFill/>
                <a:miter lim="800000"/>
                <a:headEnd/>
                <a:tailEnd/>
              </a:ln>
            </p:spPr>
          </p:pic>
        </p:grpSp>
        <p:grpSp>
          <p:nvGrpSpPr>
            <p:cNvPr id="746" name="Group 274"/>
            <p:cNvGrpSpPr>
              <a:grpSpLocks/>
            </p:cNvGrpSpPr>
            <p:nvPr/>
          </p:nvGrpSpPr>
          <p:grpSpPr bwMode="auto">
            <a:xfrm>
              <a:off x="342" y="2941"/>
              <a:ext cx="1124" cy="549"/>
              <a:chOff x="342" y="2941"/>
              <a:chExt cx="1124" cy="549"/>
            </a:xfrm>
          </p:grpSpPr>
          <p:sp>
            <p:nvSpPr>
              <p:cNvPr id="863506" name="Line 275"/>
              <p:cNvSpPr>
                <a:spLocks noChangeShapeType="1"/>
              </p:cNvSpPr>
              <p:nvPr/>
            </p:nvSpPr>
            <p:spPr bwMode="auto">
              <a:xfrm flipV="1">
                <a:off x="1115" y="3098"/>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7" name="Line 276"/>
              <p:cNvSpPr>
                <a:spLocks noChangeShapeType="1"/>
              </p:cNvSpPr>
              <p:nvPr/>
            </p:nvSpPr>
            <p:spPr bwMode="auto">
              <a:xfrm flipV="1">
                <a:off x="916" y="3087"/>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8" name="Line 277"/>
              <p:cNvSpPr>
                <a:spLocks noChangeShapeType="1"/>
              </p:cNvSpPr>
              <p:nvPr/>
            </p:nvSpPr>
            <p:spPr bwMode="auto">
              <a:xfrm flipV="1">
                <a:off x="681" y="3087"/>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9" name="Line 278"/>
              <p:cNvSpPr>
                <a:spLocks noChangeShapeType="1"/>
              </p:cNvSpPr>
              <p:nvPr/>
            </p:nvSpPr>
            <p:spPr bwMode="auto">
              <a:xfrm>
                <a:off x="359" y="3083"/>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10" name="Picture 279"/>
              <p:cNvPicPr>
                <a:picLocks noChangeArrowheads="1"/>
              </p:cNvPicPr>
              <p:nvPr/>
            </p:nvPicPr>
            <p:blipFill>
              <a:blip r:embed="rId4" cstate="print"/>
              <a:srcRect/>
              <a:stretch>
                <a:fillRect/>
              </a:stretch>
            </p:blipFill>
            <p:spPr bwMode="auto">
              <a:xfrm>
                <a:off x="599" y="3282"/>
                <a:ext cx="224" cy="208"/>
              </a:xfrm>
              <a:prstGeom prst="rect">
                <a:avLst/>
              </a:prstGeom>
              <a:noFill/>
              <a:ln w="9525">
                <a:noFill/>
                <a:miter lim="800000"/>
                <a:headEnd/>
                <a:tailEnd/>
              </a:ln>
            </p:spPr>
          </p:pic>
          <p:pic>
            <p:nvPicPr>
              <p:cNvPr id="863511" name="Picture 280"/>
              <p:cNvPicPr>
                <a:picLocks noChangeArrowheads="1"/>
              </p:cNvPicPr>
              <p:nvPr/>
            </p:nvPicPr>
            <p:blipFill>
              <a:blip r:embed="rId4" cstate="print"/>
              <a:srcRect/>
              <a:stretch>
                <a:fillRect/>
              </a:stretch>
            </p:blipFill>
            <p:spPr bwMode="auto">
              <a:xfrm>
                <a:off x="811" y="3282"/>
                <a:ext cx="223" cy="208"/>
              </a:xfrm>
              <a:prstGeom prst="rect">
                <a:avLst/>
              </a:prstGeom>
              <a:noFill/>
              <a:ln w="9525">
                <a:noFill/>
                <a:miter lim="800000"/>
                <a:headEnd/>
                <a:tailEnd/>
              </a:ln>
            </p:spPr>
          </p:pic>
          <p:pic>
            <p:nvPicPr>
              <p:cNvPr id="863512" name="Picture 281"/>
              <p:cNvPicPr>
                <a:picLocks noChangeArrowheads="1"/>
              </p:cNvPicPr>
              <p:nvPr/>
            </p:nvPicPr>
            <p:blipFill>
              <a:blip r:embed="rId4" cstate="print"/>
              <a:srcRect/>
              <a:stretch>
                <a:fillRect/>
              </a:stretch>
            </p:blipFill>
            <p:spPr bwMode="auto">
              <a:xfrm>
                <a:off x="1031" y="3282"/>
                <a:ext cx="224" cy="208"/>
              </a:xfrm>
              <a:prstGeom prst="rect">
                <a:avLst/>
              </a:prstGeom>
              <a:noFill/>
              <a:ln w="9525">
                <a:noFill/>
                <a:miter lim="800000"/>
                <a:headEnd/>
                <a:tailEnd/>
              </a:ln>
            </p:spPr>
          </p:pic>
          <p:graphicFrame>
            <p:nvGraphicFramePr>
              <p:cNvPr id="863513" name="Object 281"/>
              <p:cNvGraphicFramePr>
                <a:graphicFrameLocks/>
              </p:cNvGraphicFramePr>
              <p:nvPr/>
            </p:nvGraphicFramePr>
            <p:xfrm>
              <a:off x="342" y="2941"/>
              <a:ext cx="161" cy="309"/>
            </p:xfrm>
            <a:graphic>
              <a:graphicData uri="http://schemas.openxmlformats.org/presentationml/2006/ole">
                <p:oleObj spid="_x0000_s2164" r:id="rId8" imgW="1962150" imgH="2638425" progId="">
                  <p:embed/>
                </p:oleObj>
              </a:graphicData>
            </a:graphic>
          </p:graphicFrame>
          <p:sp>
            <p:nvSpPr>
              <p:cNvPr id="863514" name="Line 283"/>
              <p:cNvSpPr>
                <a:spLocks noChangeShapeType="1"/>
              </p:cNvSpPr>
              <p:nvPr/>
            </p:nvSpPr>
            <p:spPr bwMode="auto">
              <a:xfrm flipV="1">
                <a:off x="1326" y="3090"/>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15" name="Picture 284"/>
              <p:cNvPicPr>
                <a:picLocks noChangeArrowheads="1"/>
              </p:cNvPicPr>
              <p:nvPr/>
            </p:nvPicPr>
            <p:blipFill>
              <a:blip r:embed="rId4" cstate="print"/>
              <a:srcRect/>
              <a:stretch>
                <a:fillRect/>
              </a:stretch>
            </p:blipFill>
            <p:spPr bwMode="auto">
              <a:xfrm>
                <a:off x="1242" y="3282"/>
                <a:ext cx="224" cy="208"/>
              </a:xfrm>
              <a:prstGeom prst="rect">
                <a:avLst/>
              </a:prstGeom>
              <a:noFill/>
              <a:ln w="9525">
                <a:noFill/>
                <a:miter lim="800000"/>
                <a:headEnd/>
                <a:tailEnd/>
              </a:ln>
            </p:spPr>
          </p:pic>
        </p:grpSp>
        <p:pic>
          <p:nvPicPr>
            <p:cNvPr id="781" name="Picture 285"/>
            <p:cNvPicPr>
              <a:picLocks noChangeArrowheads="1"/>
            </p:cNvPicPr>
            <p:nvPr/>
          </p:nvPicPr>
          <p:blipFill>
            <a:blip r:embed="rId9" cstate="print"/>
            <a:srcRect/>
            <a:stretch>
              <a:fillRect/>
            </a:stretch>
          </p:blipFill>
          <p:spPr bwMode="auto">
            <a:xfrm>
              <a:off x="3543" y="936"/>
              <a:ext cx="1245" cy="688"/>
            </a:xfrm>
            <a:prstGeom prst="rect">
              <a:avLst/>
            </a:prstGeom>
            <a:noFill/>
            <a:ln w="9525">
              <a:noFill/>
              <a:miter lim="800000"/>
              <a:headEnd/>
              <a:tailEnd/>
            </a:ln>
            <a:effectLst>
              <a:outerShdw dist="107763" dir="2700000" algn="ctr" rotWithShape="0">
                <a:schemeClr val="bg2"/>
              </a:outerShdw>
            </a:effectLst>
          </p:spPr>
        </p:pic>
        <p:sp>
          <p:nvSpPr>
            <p:cNvPr id="782" name="Rectangle 286"/>
            <p:cNvSpPr>
              <a:spLocks noChangeArrowheads="1"/>
            </p:cNvSpPr>
            <p:nvPr/>
          </p:nvSpPr>
          <p:spPr bwMode="auto">
            <a:xfrm>
              <a:off x="3717" y="1218"/>
              <a:ext cx="915" cy="274"/>
            </a:xfrm>
            <a:prstGeom prst="rect">
              <a:avLst/>
            </a:prstGeom>
            <a:noFill/>
            <a:ln w="9525">
              <a:noFill/>
              <a:miter lim="800000"/>
              <a:headEnd/>
              <a:tailEnd/>
            </a:ln>
          </p:spPr>
          <p:txBody>
            <a:bodyPr lIns="95218" tIns="47609" rIns="95218" bIns="47609">
              <a:spAutoFit/>
            </a:bodyPr>
            <a:lstStyle/>
            <a:p>
              <a:pPr algn="ctr" defTabSz="979488" eaLnBrk="0" hangingPunct="0"/>
              <a:r>
                <a:rPr kumimoji="1" lang="en-US" altLang="zh-CN" sz="2200" b="1">
                  <a:solidFill>
                    <a:schemeClr val="bg2"/>
                  </a:solidFill>
                  <a:effectLst>
                    <a:outerShdw blurRad="38100" dist="38100" dir="2700000" algn="tl">
                      <a:srgbClr val="C0C0C0"/>
                    </a:outerShdw>
                  </a:effectLst>
                  <a:latin typeface="ACaslon Bold"/>
                </a:rPr>
                <a:t>Internet</a:t>
              </a:r>
            </a:p>
          </p:txBody>
        </p:sp>
        <p:grpSp>
          <p:nvGrpSpPr>
            <p:cNvPr id="747" name="Group 287"/>
            <p:cNvGrpSpPr>
              <a:grpSpLocks/>
            </p:cNvGrpSpPr>
            <p:nvPr/>
          </p:nvGrpSpPr>
          <p:grpSpPr bwMode="auto">
            <a:xfrm>
              <a:off x="3097" y="1731"/>
              <a:ext cx="348" cy="202"/>
              <a:chOff x="3097" y="1731"/>
              <a:chExt cx="348" cy="202"/>
            </a:xfrm>
          </p:grpSpPr>
          <p:grpSp>
            <p:nvGrpSpPr>
              <p:cNvPr id="748" name="Group 288"/>
              <p:cNvGrpSpPr>
                <a:grpSpLocks/>
              </p:cNvGrpSpPr>
              <p:nvPr/>
            </p:nvGrpSpPr>
            <p:grpSpPr bwMode="auto">
              <a:xfrm>
                <a:off x="3098" y="1801"/>
                <a:ext cx="192" cy="132"/>
                <a:chOff x="3098" y="1801"/>
                <a:chExt cx="192" cy="132"/>
              </a:xfrm>
            </p:grpSpPr>
            <p:sp>
              <p:nvSpPr>
                <p:cNvPr id="863520" name="Freeform 289"/>
                <p:cNvSpPr>
                  <a:spLocks/>
                </p:cNvSpPr>
                <p:nvPr/>
              </p:nvSpPr>
              <p:spPr bwMode="auto">
                <a:xfrm>
                  <a:off x="3098" y="1802"/>
                  <a:ext cx="184" cy="124"/>
                </a:xfrm>
                <a:custGeom>
                  <a:avLst/>
                  <a:gdLst>
                    <a:gd name="T0" fmla="*/ 183 w 184"/>
                    <a:gd name="T1" fmla="*/ 33 h 124"/>
                    <a:gd name="T2" fmla="*/ 183 w 184"/>
                    <a:gd name="T3" fmla="*/ 123 h 124"/>
                    <a:gd name="T4" fmla="*/ 0 w 184"/>
                    <a:gd name="T5" fmla="*/ 83 h 124"/>
                    <a:gd name="T6" fmla="*/ 0 w 184"/>
                    <a:gd name="T7" fmla="*/ 0 h 124"/>
                    <a:gd name="T8" fmla="*/ 183 w 184"/>
                    <a:gd name="T9" fmla="*/ 33 h 124"/>
                    <a:gd name="T10" fmla="*/ 0 60000 65536"/>
                    <a:gd name="T11" fmla="*/ 0 60000 65536"/>
                    <a:gd name="T12" fmla="*/ 0 60000 65536"/>
                    <a:gd name="T13" fmla="*/ 0 60000 65536"/>
                    <a:gd name="T14" fmla="*/ 0 60000 65536"/>
                    <a:gd name="T15" fmla="*/ 0 w 184"/>
                    <a:gd name="T16" fmla="*/ 0 h 124"/>
                    <a:gd name="T17" fmla="*/ 184 w 184"/>
                    <a:gd name="T18" fmla="*/ 124 h 124"/>
                  </a:gdLst>
                  <a:ahLst/>
                  <a:cxnLst>
                    <a:cxn ang="T10">
                      <a:pos x="T0" y="T1"/>
                    </a:cxn>
                    <a:cxn ang="T11">
                      <a:pos x="T2" y="T3"/>
                    </a:cxn>
                    <a:cxn ang="T12">
                      <a:pos x="T4" y="T5"/>
                    </a:cxn>
                    <a:cxn ang="T13">
                      <a:pos x="T6" y="T7"/>
                    </a:cxn>
                    <a:cxn ang="T14">
                      <a:pos x="T8" y="T9"/>
                    </a:cxn>
                  </a:cxnLst>
                  <a:rect l="T15" t="T16" r="T17" b="T18"/>
                  <a:pathLst>
                    <a:path w="184" h="124">
                      <a:moveTo>
                        <a:pt x="183" y="33"/>
                      </a:moveTo>
                      <a:lnTo>
                        <a:pt x="183" y="123"/>
                      </a:lnTo>
                      <a:lnTo>
                        <a:pt x="0" y="83"/>
                      </a:lnTo>
                      <a:lnTo>
                        <a:pt x="0" y="0"/>
                      </a:lnTo>
                      <a:lnTo>
                        <a:pt x="183" y="33"/>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21" name="Freeform 290"/>
                <p:cNvSpPr>
                  <a:spLocks/>
                </p:cNvSpPr>
                <p:nvPr/>
              </p:nvSpPr>
              <p:spPr bwMode="auto">
                <a:xfrm>
                  <a:off x="3100" y="1801"/>
                  <a:ext cx="190" cy="132"/>
                </a:xfrm>
                <a:custGeom>
                  <a:avLst/>
                  <a:gdLst>
                    <a:gd name="T0" fmla="*/ 189 w 190"/>
                    <a:gd name="T1" fmla="*/ 36 h 132"/>
                    <a:gd name="T2" fmla="*/ 189 w 190"/>
                    <a:gd name="T3" fmla="*/ 131 h 132"/>
                    <a:gd name="T4" fmla="*/ 0 w 190"/>
                    <a:gd name="T5" fmla="*/ 88 h 132"/>
                    <a:gd name="T6" fmla="*/ 0 w 190"/>
                    <a:gd name="T7" fmla="*/ 0 h 132"/>
                    <a:gd name="T8" fmla="*/ 189 w 190"/>
                    <a:gd name="T9" fmla="*/ 36 h 132"/>
                    <a:gd name="T10" fmla="*/ 0 60000 65536"/>
                    <a:gd name="T11" fmla="*/ 0 60000 65536"/>
                    <a:gd name="T12" fmla="*/ 0 60000 65536"/>
                    <a:gd name="T13" fmla="*/ 0 60000 65536"/>
                    <a:gd name="T14" fmla="*/ 0 60000 65536"/>
                    <a:gd name="T15" fmla="*/ 0 w 190"/>
                    <a:gd name="T16" fmla="*/ 0 h 132"/>
                    <a:gd name="T17" fmla="*/ 190 w 190"/>
                    <a:gd name="T18" fmla="*/ 132 h 132"/>
                  </a:gdLst>
                  <a:ahLst/>
                  <a:cxnLst>
                    <a:cxn ang="T10">
                      <a:pos x="T0" y="T1"/>
                    </a:cxn>
                    <a:cxn ang="T11">
                      <a:pos x="T2" y="T3"/>
                    </a:cxn>
                    <a:cxn ang="T12">
                      <a:pos x="T4" y="T5"/>
                    </a:cxn>
                    <a:cxn ang="T13">
                      <a:pos x="T6" y="T7"/>
                    </a:cxn>
                    <a:cxn ang="T14">
                      <a:pos x="T8" y="T9"/>
                    </a:cxn>
                  </a:cxnLst>
                  <a:rect l="T15" t="T16" r="T17" b="T18"/>
                  <a:pathLst>
                    <a:path w="190" h="132">
                      <a:moveTo>
                        <a:pt x="189" y="36"/>
                      </a:moveTo>
                      <a:lnTo>
                        <a:pt x="189" y="131"/>
                      </a:lnTo>
                      <a:lnTo>
                        <a:pt x="0" y="88"/>
                      </a:lnTo>
                      <a:lnTo>
                        <a:pt x="0" y="0"/>
                      </a:lnTo>
                      <a:lnTo>
                        <a:pt x="189" y="36"/>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49" name="Group 291"/>
              <p:cNvGrpSpPr>
                <a:grpSpLocks/>
              </p:cNvGrpSpPr>
              <p:nvPr/>
            </p:nvGrpSpPr>
            <p:grpSpPr bwMode="auto">
              <a:xfrm>
                <a:off x="3097" y="1731"/>
                <a:ext cx="345" cy="108"/>
                <a:chOff x="3097" y="1731"/>
                <a:chExt cx="345" cy="108"/>
              </a:xfrm>
            </p:grpSpPr>
            <p:sp>
              <p:nvSpPr>
                <p:cNvPr id="863523" name="Freeform 292"/>
                <p:cNvSpPr>
                  <a:spLocks/>
                </p:cNvSpPr>
                <p:nvPr/>
              </p:nvSpPr>
              <p:spPr bwMode="auto">
                <a:xfrm>
                  <a:off x="3098" y="1731"/>
                  <a:ext cx="336" cy="103"/>
                </a:xfrm>
                <a:custGeom>
                  <a:avLst/>
                  <a:gdLst>
                    <a:gd name="T0" fmla="*/ 185 w 336"/>
                    <a:gd name="T1" fmla="*/ 102 h 103"/>
                    <a:gd name="T2" fmla="*/ 0 w 336"/>
                    <a:gd name="T3" fmla="*/ 68 h 103"/>
                    <a:gd name="T4" fmla="*/ 174 w 336"/>
                    <a:gd name="T5" fmla="*/ 0 h 103"/>
                    <a:gd name="T6" fmla="*/ 335 w 336"/>
                    <a:gd name="T7" fmla="*/ 27 h 103"/>
                    <a:gd name="T8" fmla="*/ 185 w 336"/>
                    <a:gd name="T9" fmla="*/ 102 h 103"/>
                    <a:gd name="T10" fmla="*/ 0 60000 65536"/>
                    <a:gd name="T11" fmla="*/ 0 60000 65536"/>
                    <a:gd name="T12" fmla="*/ 0 60000 65536"/>
                    <a:gd name="T13" fmla="*/ 0 60000 65536"/>
                    <a:gd name="T14" fmla="*/ 0 60000 65536"/>
                    <a:gd name="T15" fmla="*/ 0 w 336"/>
                    <a:gd name="T16" fmla="*/ 0 h 103"/>
                    <a:gd name="T17" fmla="*/ 336 w 336"/>
                    <a:gd name="T18" fmla="*/ 103 h 103"/>
                  </a:gdLst>
                  <a:ahLst/>
                  <a:cxnLst>
                    <a:cxn ang="T10">
                      <a:pos x="T0" y="T1"/>
                    </a:cxn>
                    <a:cxn ang="T11">
                      <a:pos x="T2" y="T3"/>
                    </a:cxn>
                    <a:cxn ang="T12">
                      <a:pos x="T4" y="T5"/>
                    </a:cxn>
                    <a:cxn ang="T13">
                      <a:pos x="T6" y="T7"/>
                    </a:cxn>
                    <a:cxn ang="T14">
                      <a:pos x="T8" y="T9"/>
                    </a:cxn>
                  </a:cxnLst>
                  <a:rect l="T15" t="T16" r="T17" b="T18"/>
                  <a:pathLst>
                    <a:path w="336" h="103">
                      <a:moveTo>
                        <a:pt x="185" y="102"/>
                      </a:moveTo>
                      <a:lnTo>
                        <a:pt x="0" y="68"/>
                      </a:lnTo>
                      <a:lnTo>
                        <a:pt x="174" y="0"/>
                      </a:lnTo>
                      <a:lnTo>
                        <a:pt x="335" y="27"/>
                      </a:lnTo>
                      <a:lnTo>
                        <a:pt x="185" y="102"/>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24" name="Freeform 293"/>
                <p:cNvSpPr>
                  <a:spLocks/>
                </p:cNvSpPr>
                <p:nvPr/>
              </p:nvSpPr>
              <p:spPr bwMode="auto">
                <a:xfrm>
                  <a:off x="3097" y="1731"/>
                  <a:ext cx="345" cy="108"/>
                </a:xfrm>
                <a:custGeom>
                  <a:avLst/>
                  <a:gdLst>
                    <a:gd name="T0" fmla="*/ 190 w 345"/>
                    <a:gd name="T1" fmla="*/ 107 h 108"/>
                    <a:gd name="T2" fmla="*/ 0 w 345"/>
                    <a:gd name="T3" fmla="*/ 71 h 108"/>
                    <a:gd name="T4" fmla="*/ 179 w 345"/>
                    <a:gd name="T5" fmla="*/ 0 h 108"/>
                    <a:gd name="T6" fmla="*/ 344 w 345"/>
                    <a:gd name="T7" fmla="*/ 28 h 108"/>
                    <a:gd name="T8" fmla="*/ 190 w 345"/>
                    <a:gd name="T9" fmla="*/ 107 h 108"/>
                    <a:gd name="T10" fmla="*/ 0 60000 65536"/>
                    <a:gd name="T11" fmla="*/ 0 60000 65536"/>
                    <a:gd name="T12" fmla="*/ 0 60000 65536"/>
                    <a:gd name="T13" fmla="*/ 0 60000 65536"/>
                    <a:gd name="T14" fmla="*/ 0 60000 65536"/>
                    <a:gd name="T15" fmla="*/ 0 w 345"/>
                    <a:gd name="T16" fmla="*/ 0 h 108"/>
                    <a:gd name="T17" fmla="*/ 345 w 345"/>
                    <a:gd name="T18" fmla="*/ 108 h 108"/>
                  </a:gdLst>
                  <a:ahLst/>
                  <a:cxnLst>
                    <a:cxn ang="T10">
                      <a:pos x="T0" y="T1"/>
                    </a:cxn>
                    <a:cxn ang="T11">
                      <a:pos x="T2" y="T3"/>
                    </a:cxn>
                    <a:cxn ang="T12">
                      <a:pos x="T4" y="T5"/>
                    </a:cxn>
                    <a:cxn ang="T13">
                      <a:pos x="T6" y="T7"/>
                    </a:cxn>
                    <a:cxn ang="T14">
                      <a:pos x="T8" y="T9"/>
                    </a:cxn>
                  </a:cxnLst>
                  <a:rect l="T15" t="T16" r="T17" b="T18"/>
                  <a:pathLst>
                    <a:path w="345" h="108">
                      <a:moveTo>
                        <a:pt x="190" y="107"/>
                      </a:moveTo>
                      <a:lnTo>
                        <a:pt x="0" y="71"/>
                      </a:lnTo>
                      <a:lnTo>
                        <a:pt x="179" y="0"/>
                      </a:lnTo>
                      <a:lnTo>
                        <a:pt x="344" y="28"/>
                      </a:lnTo>
                      <a:lnTo>
                        <a:pt x="190" y="107"/>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50" name="Group 294"/>
              <p:cNvGrpSpPr>
                <a:grpSpLocks/>
              </p:cNvGrpSpPr>
              <p:nvPr/>
            </p:nvGrpSpPr>
            <p:grpSpPr bwMode="auto">
              <a:xfrm>
                <a:off x="3290" y="1758"/>
                <a:ext cx="155" cy="175"/>
                <a:chOff x="3290" y="1758"/>
                <a:chExt cx="155" cy="175"/>
              </a:xfrm>
            </p:grpSpPr>
            <p:sp>
              <p:nvSpPr>
                <p:cNvPr id="863526" name="Freeform 295"/>
                <p:cNvSpPr>
                  <a:spLocks/>
                </p:cNvSpPr>
                <p:nvPr/>
              </p:nvSpPr>
              <p:spPr bwMode="auto">
                <a:xfrm>
                  <a:off x="3291" y="1759"/>
                  <a:ext cx="146" cy="167"/>
                </a:xfrm>
                <a:custGeom>
                  <a:avLst/>
                  <a:gdLst>
                    <a:gd name="T0" fmla="*/ 145 w 146"/>
                    <a:gd name="T1" fmla="*/ 0 h 167"/>
                    <a:gd name="T2" fmla="*/ 0 w 146"/>
                    <a:gd name="T3" fmla="*/ 75 h 167"/>
                    <a:gd name="T4" fmla="*/ 0 w 146"/>
                    <a:gd name="T5" fmla="*/ 166 h 167"/>
                    <a:gd name="T6" fmla="*/ 145 w 146"/>
                    <a:gd name="T7" fmla="*/ 79 h 167"/>
                    <a:gd name="T8" fmla="*/ 145 w 146"/>
                    <a:gd name="T9" fmla="*/ 0 h 167"/>
                    <a:gd name="T10" fmla="*/ 0 60000 65536"/>
                    <a:gd name="T11" fmla="*/ 0 60000 65536"/>
                    <a:gd name="T12" fmla="*/ 0 60000 65536"/>
                    <a:gd name="T13" fmla="*/ 0 60000 65536"/>
                    <a:gd name="T14" fmla="*/ 0 60000 65536"/>
                    <a:gd name="T15" fmla="*/ 0 w 146"/>
                    <a:gd name="T16" fmla="*/ 0 h 167"/>
                    <a:gd name="T17" fmla="*/ 146 w 146"/>
                    <a:gd name="T18" fmla="*/ 167 h 167"/>
                  </a:gdLst>
                  <a:ahLst/>
                  <a:cxnLst>
                    <a:cxn ang="T10">
                      <a:pos x="T0" y="T1"/>
                    </a:cxn>
                    <a:cxn ang="T11">
                      <a:pos x="T2" y="T3"/>
                    </a:cxn>
                    <a:cxn ang="T12">
                      <a:pos x="T4" y="T5"/>
                    </a:cxn>
                    <a:cxn ang="T13">
                      <a:pos x="T6" y="T7"/>
                    </a:cxn>
                    <a:cxn ang="T14">
                      <a:pos x="T8" y="T9"/>
                    </a:cxn>
                  </a:cxnLst>
                  <a:rect l="T15" t="T16" r="T17" b="T18"/>
                  <a:pathLst>
                    <a:path w="146" h="167">
                      <a:moveTo>
                        <a:pt x="145" y="0"/>
                      </a:moveTo>
                      <a:lnTo>
                        <a:pt x="0" y="75"/>
                      </a:lnTo>
                      <a:lnTo>
                        <a:pt x="0" y="166"/>
                      </a:lnTo>
                      <a:lnTo>
                        <a:pt x="145" y="79"/>
                      </a:lnTo>
                      <a:lnTo>
                        <a:pt x="145" y="0"/>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27" name="Freeform 296"/>
                <p:cNvSpPr>
                  <a:spLocks/>
                </p:cNvSpPr>
                <p:nvPr/>
              </p:nvSpPr>
              <p:spPr bwMode="auto">
                <a:xfrm>
                  <a:off x="3290" y="1758"/>
                  <a:ext cx="155" cy="175"/>
                </a:xfrm>
                <a:custGeom>
                  <a:avLst/>
                  <a:gdLst>
                    <a:gd name="T0" fmla="*/ 154 w 155"/>
                    <a:gd name="T1" fmla="*/ 0 h 175"/>
                    <a:gd name="T2" fmla="*/ 0 w 155"/>
                    <a:gd name="T3" fmla="*/ 80 h 175"/>
                    <a:gd name="T4" fmla="*/ 0 w 155"/>
                    <a:gd name="T5" fmla="*/ 174 h 175"/>
                    <a:gd name="T6" fmla="*/ 154 w 155"/>
                    <a:gd name="T7" fmla="*/ 84 h 175"/>
                    <a:gd name="T8" fmla="*/ 154 w 155"/>
                    <a:gd name="T9" fmla="*/ 0 h 175"/>
                    <a:gd name="T10" fmla="*/ 0 60000 65536"/>
                    <a:gd name="T11" fmla="*/ 0 60000 65536"/>
                    <a:gd name="T12" fmla="*/ 0 60000 65536"/>
                    <a:gd name="T13" fmla="*/ 0 60000 65536"/>
                    <a:gd name="T14" fmla="*/ 0 60000 65536"/>
                    <a:gd name="T15" fmla="*/ 0 w 155"/>
                    <a:gd name="T16" fmla="*/ 0 h 175"/>
                    <a:gd name="T17" fmla="*/ 155 w 155"/>
                    <a:gd name="T18" fmla="*/ 175 h 175"/>
                  </a:gdLst>
                  <a:ahLst/>
                  <a:cxnLst>
                    <a:cxn ang="T10">
                      <a:pos x="T0" y="T1"/>
                    </a:cxn>
                    <a:cxn ang="T11">
                      <a:pos x="T2" y="T3"/>
                    </a:cxn>
                    <a:cxn ang="T12">
                      <a:pos x="T4" y="T5"/>
                    </a:cxn>
                    <a:cxn ang="T13">
                      <a:pos x="T6" y="T7"/>
                    </a:cxn>
                    <a:cxn ang="T14">
                      <a:pos x="T8" y="T9"/>
                    </a:cxn>
                  </a:cxnLst>
                  <a:rect l="T15" t="T16" r="T17" b="T18"/>
                  <a:pathLst>
                    <a:path w="155" h="175">
                      <a:moveTo>
                        <a:pt x="154" y="0"/>
                      </a:moveTo>
                      <a:lnTo>
                        <a:pt x="0" y="80"/>
                      </a:lnTo>
                      <a:lnTo>
                        <a:pt x="0" y="174"/>
                      </a:lnTo>
                      <a:lnTo>
                        <a:pt x="154" y="84"/>
                      </a:lnTo>
                      <a:lnTo>
                        <a:pt x="154" y="0"/>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sp>
          <p:nvSpPr>
            <p:cNvPr id="784" name="Rectangle 297"/>
            <p:cNvSpPr>
              <a:spLocks noChangeArrowheads="1"/>
            </p:cNvSpPr>
            <p:nvPr/>
          </p:nvSpPr>
          <p:spPr bwMode="auto">
            <a:xfrm>
              <a:off x="2984" y="1573"/>
              <a:ext cx="544"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中继</a:t>
              </a:r>
            </a:p>
          </p:txBody>
        </p:sp>
      </p:grpSp>
      <p:sp>
        <p:nvSpPr>
          <p:cNvPr id="863529" name="Rectangle 2"/>
          <p:cNvSpPr>
            <a:spLocks noGrp="1" noChangeArrowheads="1"/>
          </p:cNvSpPr>
          <p:nvPr>
            <p:ph type="title" idx="4294967295"/>
          </p:nvPr>
        </p:nvSpPr>
        <p:spPr>
          <a:xfrm>
            <a:off x="1" y="333376"/>
            <a:ext cx="8427427"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完善的信息安全技术体系考虑过程</a:t>
            </a:r>
          </a:p>
        </p:txBody>
      </p:sp>
      <p:grpSp>
        <p:nvGrpSpPr>
          <p:cNvPr id="751" name="Group 298"/>
          <p:cNvGrpSpPr>
            <a:grpSpLocks/>
          </p:cNvGrpSpPr>
          <p:nvPr/>
        </p:nvGrpSpPr>
        <p:grpSpPr bwMode="auto">
          <a:xfrm>
            <a:off x="4488474" y="5624513"/>
            <a:ext cx="4457700" cy="339725"/>
            <a:chOff x="2796" y="3599"/>
            <a:chExt cx="2808" cy="214"/>
          </a:xfrm>
        </p:grpSpPr>
        <p:sp>
          <p:nvSpPr>
            <p:cNvPr id="863531" name="Rectangle 299"/>
            <p:cNvSpPr>
              <a:spLocks noChangeArrowheads="1"/>
            </p:cNvSpPr>
            <p:nvPr/>
          </p:nvSpPr>
          <p:spPr bwMode="auto">
            <a:xfrm>
              <a:off x="2796" y="3612"/>
              <a:ext cx="2808" cy="166"/>
            </a:xfrm>
            <a:prstGeom prst="rect">
              <a:avLst/>
            </a:prstGeom>
            <a:gradFill rotWithShape="0">
              <a:gsLst>
                <a:gs pos="0">
                  <a:srgbClr val="CC0000"/>
                </a:gs>
                <a:gs pos="100000">
                  <a:srgbClr val="8E0000"/>
                </a:gs>
              </a:gsLst>
              <a:lin ang="5400000" scaled="1"/>
            </a:gra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11980" name="Rectangle 300"/>
            <p:cNvSpPr>
              <a:spLocks noChangeArrowheads="1"/>
            </p:cNvSpPr>
            <p:nvPr/>
          </p:nvSpPr>
          <p:spPr bwMode="auto">
            <a:xfrm>
              <a:off x="3826" y="3599"/>
              <a:ext cx="747" cy="214"/>
            </a:xfrm>
            <a:prstGeom prst="rect">
              <a:avLst/>
            </a:prstGeom>
            <a:noFill/>
            <a:ln w="9525">
              <a:noFill/>
              <a:miter lim="800000"/>
              <a:headEnd/>
              <a:tailEnd/>
            </a:ln>
          </p:spPr>
          <p:txBody>
            <a:bodyPr wrap="none" lIns="92044" tIns="46023" rIns="92044" bIns="46023">
              <a:spAutoFit/>
            </a:bodyPr>
            <a:lstStyle/>
            <a:p>
              <a:pPr algn="ctr" defTabSz="446088" eaLnBrk="0" hangingPunct="0"/>
              <a:r>
                <a:rPr kumimoji="1" lang="zh-CN" altLang="en-US" sz="1600" b="1">
                  <a:solidFill>
                    <a:schemeClr val="bg2"/>
                  </a:solidFill>
                  <a:effectLst>
                    <a:outerShdw blurRad="38100" dist="38100" dir="2700000" algn="tl">
                      <a:srgbClr val="C0C0C0"/>
                    </a:outerShdw>
                  </a:effectLst>
                  <a:latin typeface="Helvetica"/>
                </a:rPr>
                <a:t>安 全 隐 患</a:t>
              </a:r>
            </a:p>
          </p:txBody>
        </p:sp>
      </p:grpSp>
      <p:grpSp>
        <p:nvGrpSpPr>
          <p:cNvPr id="752" name="Group 301"/>
          <p:cNvGrpSpPr>
            <a:grpSpLocks/>
          </p:cNvGrpSpPr>
          <p:nvPr/>
        </p:nvGrpSpPr>
        <p:grpSpPr bwMode="auto">
          <a:xfrm>
            <a:off x="6740770" y="4103686"/>
            <a:ext cx="2301252" cy="1282699"/>
            <a:chOff x="4215" y="2641"/>
            <a:chExt cx="1450" cy="808"/>
          </a:xfrm>
        </p:grpSpPr>
        <p:grpSp>
          <p:nvGrpSpPr>
            <p:cNvPr id="753" name="Group 302"/>
            <p:cNvGrpSpPr>
              <a:grpSpLocks/>
            </p:cNvGrpSpPr>
            <p:nvPr/>
          </p:nvGrpSpPr>
          <p:grpSpPr bwMode="auto">
            <a:xfrm>
              <a:off x="4215" y="2641"/>
              <a:ext cx="741" cy="796"/>
              <a:chOff x="4215" y="2641"/>
              <a:chExt cx="741" cy="796"/>
            </a:xfrm>
          </p:grpSpPr>
          <p:grpSp>
            <p:nvGrpSpPr>
              <p:cNvPr id="754" name="Group 303"/>
              <p:cNvGrpSpPr>
                <a:grpSpLocks/>
              </p:cNvGrpSpPr>
              <p:nvPr/>
            </p:nvGrpSpPr>
            <p:grpSpPr bwMode="auto">
              <a:xfrm>
                <a:off x="4215" y="2641"/>
                <a:ext cx="710" cy="623"/>
                <a:chOff x="4215" y="2641"/>
                <a:chExt cx="710" cy="623"/>
              </a:xfrm>
            </p:grpSpPr>
            <p:grpSp>
              <p:nvGrpSpPr>
                <p:cNvPr id="755" name="Group 304"/>
                <p:cNvGrpSpPr>
                  <a:grpSpLocks/>
                </p:cNvGrpSpPr>
                <p:nvPr/>
              </p:nvGrpSpPr>
              <p:grpSpPr bwMode="auto">
                <a:xfrm>
                  <a:off x="4215" y="2641"/>
                  <a:ext cx="710" cy="623"/>
                  <a:chOff x="4215" y="2641"/>
                  <a:chExt cx="710" cy="623"/>
                </a:xfrm>
              </p:grpSpPr>
              <p:sp>
                <p:nvSpPr>
                  <p:cNvPr id="863537" name="Freeform 305"/>
                  <p:cNvSpPr>
                    <a:spLocks/>
                  </p:cNvSpPr>
                  <p:nvPr/>
                </p:nvSpPr>
                <p:spPr bwMode="auto">
                  <a:xfrm>
                    <a:off x="4459" y="3060"/>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38" name="Freeform 306"/>
                  <p:cNvSpPr>
                    <a:spLocks/>
                  </p:cNvSpPr>
                  <p:nvPr/>
                </p:nvSpPr>
                <p:spPr bwMode="auto">
                  <a:xfrm>
                    <a:off x="4560" y="3077"/>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39" name="Freeform 307"/>
                  <p:cNvSpPr>
                    <a:spLocks/>
                  </p:cNvSpPr>
                  <p:nvPr/>
                </p:nvSpPr>
                <p:spPr bwMode="auto">
                  <a:xfrm>
                    <a:off x="4718" y="3057"/>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0" name="Freeform 308"/>
                  <p:cNvSpPr>
                    <a:spLocks/>
                  </p:cNvSpPr>
                  <p:nvPr/>
                </p:nvSpPr>
                <p:spPr bwMode="auto">
                  <a:xfrm>
                    <a:off x="4459" y="3135"/>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1" name="Freeform 309"/>
                  <p:cNvSpPr>
                    <a:spLocks/>
                  </p:cNvSpPr>
                  <p:nvPr/>
                </p:nvSpPr>
                <p:spPr bwMode="auto">
                  <a:xfrm>
                    <a:off x="4559" y="3065"/>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2" name="Freeform 310"/>
                  <p:cNvSpPr>
                    <a:spLocks/>
                  </p:cNvSpPr>
                  <p:nvPr/>
                </p:nvSpPr>
                <p:spPr bwMode="auto">
                  <a:xfrm>
                    <a:off x="4831" y="3174"/>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3" name="Freeform 311"/>
                  <p:cNvSpPr>
                    <a:spLocks/>
                  </p:cNvSpPr>
                  <p:nvPr/>
                </p:nvSpPr>
                <p:spPr bwMode="auto">
                  <a:xfrm>
                    <a:off x="4868" y="2641"/>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4" name="Freeform 312"/>
                  <p:cNvSpPr>
                    <a:spLocks/>
                  </p:cNvSpPr>
                  <p:nvPr/>
                </p:nvSpPr>
                <p:spPr bwMode="auto">
                  <a:xfrm>
                    <a:off x="4360" y="2642"/>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5" name="Freeform 313"/>
                  <p:cNvSpPr>
                    <a:spLocks/>
                  </p:cNvSpPr>
                  <p:nvPr/>
                </p:nvSpPr>
                <p:spPr bwMode="auto">
                  <a:xfrm>
                    <a:off x="4216" y="3230"/>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6" name="Freeform 314"/>
                  <p:cNvSpPr>
                    <a:spLocks/>
                  </p:cNvSpPr>
                  <p:nvPr/>
                </p:nvSpPr>
                <p:spPr bwMode="auto">
                  <a:xfrm>
                    <a:off x="4215" y="3173"/>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58" name="Group 315"/>
                  <p:cNvGrpSpPr>
                    <a:grpSpLocks/>
                  </p:cNvGrpSpPr>
                  <p:nvPr/>
                </p:nvGrpSpPr>
                <p:grpSpPr bwMode="auto">
                  <a:xfrm>
                    <a:off x="4253" y="3185"/>
                    <a:ext cx="604" cy="37"/>
                    <a:chOff x="4253" y="3185"/>
                    <a:chExt cx="604" cy="37"/>
                  </a:xfrm>
                </p:grpSpPr>
                <p:sp>
                  <p:nvSpPr>
                    <p:cNvPr id="863548" name="Line 316"/>
                    <p:cNvSpPr>
                      <a:spLocks noChangeShapeType="1"/>
                    </p:cNvSpPr>
                    <p:nvPr/>
                  </p:nvSpPr>
                  <p:spPr bwMode="auto">
                    <a:xfrm>
                      <a:off x="4298" y="3185"/>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49" name="Line 317"/>
                    <p:cNvSpPr>
                      <a:spLocks noChangeShapeType="1"/>
                    </p:cNvSpPr>
                    <p:nvPr/>
                  </p:nvSpPr>
                  <p:spPr bwMode="auto">
                    <a:xfrm>
                      <a:off x="4284" y="3197"/>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50" name="Line 318"/>
                    <p:cNvSpPr>
                      <a:spLocks noChangeShapeType="1"/>
                    </p:cNvSpPr>
                    <p:nvPr/>
                  </p:nvSpPr>
                  <p:spPr bwMode="auto">
                    <a:xfrm>
                      <a:off x="4271" y="3210"/>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51" name="Line 319"/>
                    <p:cNvSpPr>
                      <a:spLocks noChangeShapeType="1"/>
                    </p:cNvSpPr>
                    <p:nvPr/>
                  </p:nvSpPr>
                  <p:spPr bwMode="auto">
                    <a:xfrm>
                      <a:off x="4253" y="3222"/>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52" name="Rectangle 320"/>
                  <p:cNvSpPr>
                    <a:spLocks noChangeArrowheads="1"/>
                  </p:cNvSpPr>
                  <p:nvPr/>
                </p:nvSpPr>
                <p:spPr bwMode="auto">
                  <a:xfrm>
                    <a:off x="4360" y="2690"/>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53" name="Freeform 321"/>
                  <p:cNvSpPr>
                    <a:spLocks/>
                  </p:cNvSpPr>
                  <p:nvPr/>
                </p:nvSpPr>
                <p:spPr bwMode="auto">
                  <a:xfrm>
                    <a:off x="4415" y="2738"/>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54" name="Freeform 322"/>
                  <p:cNvSpPr>
                    <a:spLocks/>
                  </p:cNvSpPr>
                  <p:nvPr/>
                </p:nvSpPr>
                <p:spPr bwMode="auto">
                  <a:xfrm>
                    <a:off x="4415" y="2738"/>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555" name="Freeform 323"/>
                <p:cNvSpPr>
                  <a:spLocks/>
                </p:cNvSpPr>
                <p:nvPr/>
              </p:nvSpPr>
              <p:spPr bwMode="auto">
                <a:xfrm>
                  <a:off x="4425" y="2752"/>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FC0128"/>
                    </a:gs>
                    <a:gs pos="100000">
                      <a:srgbClr val="650010"/>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4" name="Rectangle 324"/>
              <p:cNvSpPr>
                <a:spLocks noChangeArrowheads="1"/>
              </p:cNvSpPr>
              <p:nvPr/>
            </p:nvSpPr>
            <p:spPr bwMode="auto">
              <a:xfrm>
                <a:off x="4285" y="3239"/>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外部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个体</a:t>
                </a:r>
              </a:p>
            </p:txBody>
          </p:sp>
        </p:grpSp>
        <p:grpSp>
          <p:nvGrpSpPr>
            <p:cNvPr id="759" name="Group 325"/>
            <p:cNvGrpSpPr>
              <a:grpSpLocks/>
            </p:cNvGrpSpPr>
            <p:nvPr/>
          </p:nvGrpSpPr>
          <p:grpSpPr bwMode="auto">
            <a:xfrm>
              <a:off x="4911" y="2653"/>
              <a:ext cx="754" cy="796"/>
              <a:chOff x="4911" y="2653"/>
              <a:chExt cx="754" cy="796"/>
            </a:xfrm>
          </p:grpSpPr>
          <p:grpSp>
            <p:nvGrpSpPr>
              <p:cNvPr id="764" name="Group 326"/>
              <p:cNvGrpSpPr>
                <a:grpSpLocks/>
              </p:cNvGrpSpPr>
              <p:nvPr/>
            </p:nvGrpSpPr>
            <p:grpSpPr bwMode="auto">
              <a:xfrm>
                <a:off x="4911" y="2653"/>
                <a:ext cx="710" cy="623"/>
                <a:chOff x="4911" y="2653"/>
                <a:chExt cx="710" cy="623"/>
              </a:xfrm>
            </p:grpSpPr>
            <p:grpSp>
              <p:nvGrpSpPr>
                <p:cNvPr id="765" name="Group 327"/>
                <p:cNvGrpSpPr>
                  <a:grpSpLocks/>
                </p:cNvGrpSpPr>
                <p:nvPr/>
              </p:nvGrpSpPr>
              <p:grpSpPr bwMode="auto">
                <a:xfrm>
                  <a:off x="4911" y="2653"/>
                  <a:ext cx="710" cy="623"/>
                  <a:chOff x="4911" y="2653"/>
                  <a:chExt cx="710" cy="623"/>
                </a:xfrm>
              </p:grpSpPr>
              <p:sp>
                <p:nvSpPr>
                  <p:cNvPr id="863560" name="Freeform 328"/>
                  <p:cNvSpPr>
                    <a:spLocks/>
                  </p:cNvSpPr>
                  <p:nvPr/>
                </p:nvSpPr>
                <p:spPr bwMode="auto">
                  <a:xfrm>
                    <a:off x="5155"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1" name="Freeform 329"/>
                  <p:cNvSpPr>
                    <a:spLocks/>
                  </p:cNvSpPr>
                  <p:nvPr/>
                </p:nvSpPr>
                <p:spPr bwMode="auto">
                  <a:xfrm>
                    <a:off x="5256"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2" name="Freeform 330"/>
                  <p:cNvSpPr>
                    <a:spLocks/>
                  </p:cNvSpPr>
                  <p:nvPr/>
                </p:nvSpPr>
                <p:spPr bwMode="auto">
                  <a:xfrm>
                    <a:off x="5414"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3" name="Freeform 331"/>
                  <p:cNvSpPr>
                    <a:spLocks/>
                  </p:cNvSpPr>
                  <p:nvPr/>
                </p:nvSpPr>
                <p:spPr bwMode="auto">
                  <a:xfrm>
                    <a:off x="5155"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4" name="Freeform 332"/>
                  <p:cNvSpPr>
                    <a:spLocks/>
                  </p:cNvSpPr>
                  <p:nvPr/>
                </p:nvSpPr>
                <p:spPr bwMode="auto">
                  <a:xfrm>
                    <a:off x="5255"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5" name="Freeform 333"/>
                  <p:cNvSpPr>
                    <a:spLocks/>
                  </p:cNvSpPr>
                  <p:nvPr/>
                </p:nvSpPr>
                <p:spPr bwMode="auto">
                  <a:xfrm>
                    <a:off x="5527"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6" name="Freeform 334"/>
                  <p:cNvSpPr>
                    <a:spLocks/>
                  </p:cNvSpPr>
                  <p:nvPr/>
                </p:nvSpPr>
                <p:spPr bwMode="auto">
                  <a:xfrm>
                    <a:off x="5564"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7" name="Freeform 335"/>
                  <p:cNvSpPr>
                    <a:spLocks/>
                  </p:cNvSpPr>
                  <p:nvPr/>
                </p:nvSpPr>
                <p:spPr bwMode="auto">
                  <a:xfrm>
                    <a:off x="5056"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8" name="Freeform 336"/>
                  <p:cNvSpPr>
                    <a:spLocks/>
                  </p:cNvSpPr>
                  <p:nvPr/>
                </p:nvSpPr>
                <p:spPr bwMode="auto">
                  <a:xfrm>
                    <a:off x="4912"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9" name="Freeform 337"/>
                  <p:cNvSpPr>
                    <a:spLocks/>
                  </p:cNvSpPr>
                  <p:nvPr/>
                </p:nvSpPr>
                <p:spPr bwMode="auto">
                  <a:xfrm>
                    <a:off x="4911"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66" name="Group 338"/>
                  <p:cNvGrpSpPr>
                    <a:grpSpLocks/>
                  </p:cNvGrpSpPr>
                  <p:nvPr/>
                </p:nvGrpSpPr>
                <p:grpSpPr bwMode="auto">
                  <a:xfrm>
                    <a:off x="4949" y="3197"/>
                    <a:ext cx="604" cy="37"/>
                    <a:chOff x="4949" y="3197"/>
                    <a:chExt cx="604" cy="37"/>
                  </a:xfrm>
                </p:grpSpPr>
                <p:sp>
                  <p:nvSpPr>
                    <p:cNvPr id="863571" name="Line 339"/>
                    <p:cNvSpPr>
                      <a:spLocks noChangeShapeType="1"/>
                    </p:cNvSpPr>
                    <p:nvPr/>
                  </p:nvSpPr>
                  <p:spPr bwMode="auto">
                    <a:xfrm>
                      <a:off x="4994"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2" name="Line 340"/>
                    <p:cNvSpPr>
                      <a:spLocks noChangeShapeType="1"/>
                    </p:cNvSpPr>
                    <p:nvPr/>
                  </p:nvSpPr>
                  <p:spPr bwMode="auto">
                    <a:xfrm>
                      <a:off x="4980"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3" name="Line 341"/>
                    <p:cNvSpPr>
                      <a:spLocks noChangeShapeType="1"/>
                    </p:cNvSpPr>
                    <p:nvPr/>
                  </p:nvSpPr>
                  <p:spPr bwMode="auto">
                    <a:xfrm>
                      <a:off x="4967"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4" name="Line 342"/>
                    <p:cNvSpPr>
                      <a:spLocks noChangeShapeType="1"/>
                    </p:cNvSpPr>
                    <p:nvPr/>
                  </p:nvSpPr>
                  <p:spPr bwMode="auto">
                    <a:xfrm>
                      <a:off x="4949"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75" name="Rectangle 343"/>
                  <p:cNvSpPr>
                    <a:spLocks noChangeArrowheads="1"/>
                  </p:cNvSpPr>
                  <p:nvPr/>
                </p:nvSpPr>
                <p:spPr bwMode="auto">
                  <a:xfrm>
                    <a:off x="5056" y="2702"/>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76" name="Freeform 344"/>
                  <p:cNvSpPr>
                    <a:spLocks/>
                  </p:cNvSpPr>
                  <p:nvPr/>
                </p:nvSpPr>
                <p:spPr bwMode="auto">
                  <a:xfrm>
                    <a:off x="5111"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77" name="Freeform 345"/>
                  <p:cNvSpPr>
                    <a:spLocks/>
                  </p:cNvSpPr>
                  <p:nvPr/>
                </p:nvSpPr>
                <p:spPr bwMode="auto">
                  <a:xfrm>
                    <a:off x="5111"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578" name="Freeform 346"/>
                <p:cNvSpPr>
                  <a:spLocks/>
                </p:cNvSpPr>
                <p:nvPr/>
              </p:nvSpPr>
              <p:spPr bwMode="auto">
                <a:xfrm>
                  <a:off x="5121"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FC0128"/>
                    </a:gs>
                    <a:gs pos="100000">
                      <a:srgbClr val="650010"/>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 name="Rectangle 347"/>
              <p:cNvSpPr>
                <a:spLocks noChangeArrowheads="1"/>
              </p:cNvSpPr>
              <p:nvPr/>
            </p:nvSpPr>
            <p:spPr bwMode="auto">
              <a:xfrm>
                <a:off x="4994" y="3251"/>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外部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组织</a:t>
                </a:r>
              </a:p>
            </p:txBody>
          </p:sp>
        </p:grpSp>
      </p:grpSp>
      <p:grpSp>
        <p:nvGrpSpPr>
          <p:cNvPr id="768" name="Group 348"/>
          <p:cNvGrpSpPr>
            <a:grpSpLocks/>
          </p:cNvGrpSpPr>
          <p:nvPr/>
        </p:nvGrpSpPr>
        <p:grpSpPr bwMode="auto">
          <a:xfrm>
            <a:off x="4530969" y="4122736"/>
            <a:ext cx="2250831" cy="1263649"/>
            <a:chOff x="2823" y="2653"/>
            <a:chExt cx="1418" cy="796"/>
          </a:xfrm>
        </p:grpSpPr>
        <p:grpSp>
          <p:nvGrpSpPr>
            <p:cNvPr id="770" name="Group 349"/>
            <p:cNvGrpSpPr>
              <a:grpSpLocks/>
            </p:cNvGrpSpPr>
            <p:nvPr/>
          </p:nvGrpSpPr>
          <p:grpSpPr bwMode="auto">
            <a:xfrm>
              <a:off x="2823" y="2653"/>
              <a:ext cx="710" cy="796"/>
              <a:chOff x="2823" y="2653"/>
              <a:chExt cx="710" cy="796"/>
            </a:xfrm>
          </p:grpSpPr>
          <p:grpSp>
            <p:nvGrpSpPr>
              <p:cNvPr id="771" name="Group 350"/>
              <p:cNvGrpSpPr>
                <a:grpSpLocks/>
              </p:cNvGrpSpPr>
              <p:nvPr/>
            </p:nvGrpSpPr>
            <p:grpSpPr bwMode="auto">
              <a:xfrm>
                <a:off x="2823" y="2653"/>
                <a:ext cx="710" cy="623"/>
                <a:chOff x="2823" y="2653"/>
                <a:chExt cx="710" cy="623"/>
              </a:xfrm>
            </p:grpSpPr>
            <p:sp>
              <p:nvSpPr>
                <p:cNvPr id="863583" name="Freeform 351"/>
                <p:cNvSpPr>
                  <a:spLocks/>
                </p:cNvSpPr>
                <p:nvPr/>
              </p:nvSpPr>
              <p:spPr bwMode="auto">
                <a:xfrm>
                  <a:off x="3067"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4" name="Freeform 352"/>
                <p:cNvSpPr>
                  <a:spLocks/>
                </p:cNvSpPr>
                <p:nvPr/>
              </p:nvSpPr>
              <p:spPr bwMode="auto">
                <a:xfrm>
                  <a:off x="3168"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5" name="Freeform 353"/>
                <p:cNvSpPr>
                  <a:spLocks/>
                </p:cNvSpPr>
                <p:nvPr/>
              </p:nvSpPr>
              <p:spPr bwMode="auto">
                <a:xfrm>
                  <a:off x="3326"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6" name="Freeform 354"/>
                <p:cNvSpPr>
                  <a:spLocks/>
                </p:cNvSpPr>
                <p:nvPr/>
              </p:nvSpPr>
              <p:spPr bwMode="auto">
                <a:xfrm>
                  <a:off x="3067"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7" name="Freeform 355"/>
                <p:cNvSpPr>
                  <a:spLocks/>
                </p:cNvSpPr>
                <p:nvPr/>
              </p:nvSpPr>
              <p:spPr bwMode="auto">
                <a:xfrm>
                  <a:off x="3167"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8" name="Freeform 356"/>
                <p:cNvSpPr>
                  <a:spLocks/>
                </p:cNvSpPr>
                <p:nvPr/>
              </p:nvSpPr>
              <p:spPr bwMode="auto">
                <a:xfrm>
                  <a:off x="3439"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9" name="Freeform 357"/>
                <p:cNvSpPr>
                  <a:spLocks/>
                </p:cNvSpPr>
                <p:nvPr/>
              </p:nvSpPr>
              <p:spPr bwMode="auto">
                <a:xfrm>
                  <a:off x="3476"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0" name="Freeform 358"/>
                <p:cNvSpPr>
                  <a:spLocks/>
                </p:cNvSpPr>
                <p:nvPr/>
              </p:nvSpPr>
              <p:spPr bwMode="auto">
                <a:xfrm>
                  <a:off x="2968"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1" name="Freeform 359"/>
                <p:cNvSpPr>
                  <a:spLocks/>
                </p:cNvSpPr>
                <p:nvPr/>
              </p:nvSpPr>
              <p:spPr bwMode="auto">
                <a:xfrm>
                  <a:off x="2824"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2" name="Freeform 360"/>
                <p:cNvSpPr>
                  <a:spLocks/>
                </p:cNvSpPr>
                <p:nvPr/>
              </p:nvSpPr>
              <p:spPr bwMode="auto">
                <a:xfrm>
                  <a:off x="2823"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72" name="Group 361"/>
                <p:cNvGrpSpPr>
                  <a:grpSpLocks/>
                </p:cNvGrpSpPr>
                <p:nvPr/>
              </p:nvGrpSpPr>
              <p:grpSpPr bwMode="auto">
                <a:xfrm>
                  <a:off x="2861" y="3197"/>
                  <a:ext cx="604" cy="37"/>
                  <a:chOff x="2861" y="3197"/>
                  <a:chExt cx="604" cy="37"/>
                </a:xfrm>
              </p:grpSpPr>
              <p:sp>
                <p:nvSpPr>
                  <p:cNvPr id="863594" name="Line 362"/>
                  <p:cNvSpPr>
                    <a:spLocks noChangeShapeType="1"/>
                  </p:cNvSpPr>
                  <p:nvPr/>
                </p:nvSpPr>
                <p:spPr bwMode="auto">
                  <a:xfrm>
                    <a:off x="2906"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5" name="Line 363"/>
                  <p:cNvSpPr>
                    <a:spLocks noChangeShapeType="1"/>
                  </p:cNvSpPr>
                  <p:nvPr/>
                </p:nvSpPr>
                <p:spPr bwMode="auto">
                  <a:xfrm>
                    <a:off x="2892"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6" name="Line 364"/>
                  <p:cNvSpPr>
                    <a:spLocks noChangeShapeType="1"/>
                  </p:cNvSpPr>
                  <p:nvPr/>
                </p:nvSpPr>
                <p:spPr bwMode="auto">
                  <a:xfrm>
                    <a:off x="2879"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7" name="Line 365"/>
                  <p:cNvSpPr>
                    <a:spLocks noChangeShapeType="1"/>
                  </p:cNvSpPr>
                  <p:nvPr/>
                </p:nvSpPr>
                <p:spPr bwMode="auto">
                  <a:xfrm>
                    <a:off x="2861"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98" name="Rectangle 366"/>
                <p:cNvSpPr>
                  <a:spLocks noChangeArrowheads="1"/>
                </p:cNvSpPr>
                <p:nvPr/>
              </p:nvSpPr>
              <p:spPr bwMode="auto">
                <a:xfrm>
                  <a:off x="2968" y="2702"/>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9" name="Freeform 367"/>
                <p:cNvSpPr>
                  <a:spLocks/>
                </p:cNvSpPr>
                <p:nvPr/>
              </p:nvSpPr>
              <p:spPr bwMode="auto">
                <a:xfrm>
                  <a:off x="3023"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0" name="Freeform 368"/>
                <p:cNvSpPr>
                  <a:spLocks/>
                </p:cNvSpPr>
                <p:nvPr/>
              </p:nvSpPr>
              <p:spPr bwMode="auto">
                <a:xfrm>
                  <a:off x="3023"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01" name="Freeform 369"/>
              <p:cNvSpPr>
                <a:spLocks/>
              </p:cNvSpPr>
              <p:nvPr/>
            </p:nvSpPr>
            <p:spPr bwMode="auto">
              <a:xfrm>
                <a:off x="3033"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33CC33"/>
                  </a:gs>
                  <a:gs pos="100000">
                    <a:srgbClr val="145214"/>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12" name="Rectangle 370"/>
              <p:cNvSpPr>
                <a:spLocks noChangeArrowheads="1"/>
              </p:cNvSpPr>
              <p:nvPr/>
            </p:nvSpPr>
            <p:spPr bwMode="auto">
              <a:xfrm>
                <a:off x="2858" y="3251"/>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内部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个体</a:t>
                </a:r>
              </a:p>
            </p:txBody>
          </p:sp>
        </p:grpSp>
        <p:grpSp>
          <p:nvGrpSpPr>
            <p:cNvPr id="773" name="Group 371"/>
            <p:cNvGrpSpPr>
              <a:grpSpLocks/>
            </p:cNvGrpSpPr>
            <p:nvPr/>
          </p:nvGrpSpPr>
          <p:grpSpPr bwMode="auto">
            <a:xfrm>
              <a:off x="3531" y="2653"/>
              <a:ext cx="710" cy="796"/>
              <a:chOff x="3531" y="2653"/>
              <a:chExt cx="710" cy="796"/>
            </a:xfrm>
          </p:grpSpPr>
          <p:grpSp>
            <p:nvGrpSpPr>
              <p:cNvPr id="774" name="Group 372"/>
              <p:cNvGrpSpPr>
                <a:grpSpLocks/>
              </p:cNvGrpSpPr>
              <p:nvPr/>
            </p:nvGrpSpPr>
            <p:grpSpPr bwMode="auto">
              <a:xfrm>
                <a:off x="3531" y="2653"/>
                <a:ext cx="710" cy="623"/>
                <a:chOff x="3531" y="2653"/>
                <a:chExt cx="710" cy="623"/>
              </a:xfrm>
            </p:grpSpPr>
            <p:sp>
              <p:nvSpPr>
                <p:cNvPr id="863605" name="Freeform 373"/>
                <p:cNvSpPr>
                  <a:spLocks/>
                </p:cNvSpPr>
                <p:nvPr/>
              </p:nvSpPr>
              <p:spPr bwMode="auto">
                <a:xfrm>
                  <a:off x="3775"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6" name="Freeform 374"/>
                <p:cNvSpPr>
                  <a:spLocks/>
                </p:cNvSpPr>
                <p:nvPr/>
              </p:nvSpPr>
              <p:spPr bwMode="auto">
                <a:xfrm>
                  <a:off x="3876"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7" name="Freeform 375"/>
                <p:cNvSpPr>
                  <a:spLocks/>
                </p:cNvSpPr>
                <p:nvPr/>
              </p:nvSpPr>
              <p:spPr bwMode="auto">
                <a:xfrm>
                  <a:off x="4034"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8" name="Freeform 376"/>
                <p:cNvSpPr>
                  <a:spLocks/>
                </p:cNvSpPr>
                <p:nvPr/>
              </p:nvSpPr>
              <p:spPr bwMode="auto">
                <a:xfrm>
                  <a:off x="3775"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9" name="Freeform 377"/>
                <p:cNvSpPr>
                  <a:spLocks/>
                </p:cNvSpPr>
                <p:nvPr/>
              </p:nvSpPr>
              <p:spPr bwMode="auto">
                <a:xfrm>
                  <a:off x="3875"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0" name="Freeform 378"/>
                <p:cNvSpPr>
                  <a:spLocks/>
                </p:cNvSpPr>
                <p:nvPr/>
              </p:nvSpPr>
              <p:spPr bwMode="auto">
                <a:xfrm>
                  <a:off x="4147"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1" name="Freeform 379"/>
                <p:cNvSpPr>
                  <a:spLocks/>
                </p:cNvSpPr>
                <p:nvPr/>
              </p:nvSpPr>
              <p:spPr bwMode="auto">
                <a:xfrm>
                  <a:off x="4184"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2" name="Freeform 380"/>
                <p:cNvSpPr>
                  <a:spLocks/>
                </p:cNvSpPr>
                <p:nvPr/>
              </p:nvSpPr>
              <p:spPr bwMode="auto">
                <a:xfrm>
                  <a:off x="3676"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3" name="Freeform 381"/>
                <p:cNvSpPr>
                  <a:spLocks/>
                </p:cNvSpPr>
                <p:nvPr/>
              </p:nvSpPr>
              <p:spPr bwMode="auto">
                <a:xfrm>
                  <a:off x="3532"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4" name="Freeform 382"/>
                <p:cNvSpPr>
                  <a:spLocks/>
                </p:cNvSpPr>
                <p:nvPr/>
              </p:nvSpPr>
              <p:spPr bwMode="auto">
                <a:xfrm>
                  <a:off x="3531"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75" name="Group 383"/>
                <p:cNvGrpSpPr>
                  <a:grpSpLocks/>
                </p:cNvGrpSpPr>
                <p:nvPr/>
              </p:nvGrpSpPr>
              <p:grpSpPr bwMode="auto">
                <a:xfrm>
                  <a:off x="3569" y="3197"/>
                  <a:ext cx="604" cy="37"/>
                  <a:chOff x="3569" y="3197"/>
                  <a:chExt cx="604" cy="37"/>
                </a:xfrm>
              </p:grpSpPr>
              <p:sp>
                <p:nvSpPr>
                  <p:cNvPr id="863616" name="Line 384"/>
                  <p:cNvSpPr>
                    <a:spLocks noChangeShapeType="1"/>
                  </p:cNvSpPr>
                  <p:nvPr/>
                </p:nvSpPr>
                <p:spPr bwMode="auto">
                  <a:xfrm>
                    <a:off x="3614"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7" name="Line 385"/>
                  <p:cNvSpPr>
                    <a:spLocks noChangeShapeType="1"/>
                  </p:cNvSpPr>
                  <p:nvPr/>
                </p:nvSpPr>
                <p:spPr bwMode="auto">
                  <a:xfrm>
                    <a:off x="3600"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8" name="Line 386"/>
                  <p:cNvSpPr>
                    <a:spLocks noChangeShapeType="1"/>
                  </p:cNvSpPr>
                  <p:nvPr/>
                </p:nvSpPr>
                <p:spPr bwMode="auto">
                  <a:xfrm>
                    <a:off x="3587"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9" name="Line 387"/>
                  <p:cNvSpPr>
                    <a:spLocks noChangeShapeType="1"/>
                  </p:cNvSpPr>
                  <p:nvPr/>
                </p:nvSpPr>
                <p:spPr bwMode="auto">
                  <a:xfrm>
                    <a:off x="3569"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620" name="Rectangle 388"/>
                <p:cNvSpPr>
                  <a:spLocks noChangeArrowheads="1"/>
                </p:cNvSpPr>
                <p:nvPr/>
              </p:nvSpPr>
              <p:spPr bwMode="auto">
                <a:xfrm>
                  <a:off x="3676" y="2702"/>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21" name="Freeform 389"/>
                <p:cNvSpPr>
                  <a:spLocks/>
                </p:cNvSpPr>
                <p:nvPr/>
              </p:nvSpPr>
              <p:spPr bwMode="auto">
                <a:xfrm>
                  <a:off x="3731"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22" name="Freeform 390"/>
                <p:cNvSpPr>
                  <a:spLocks/>
                </p:cNvSpPr>
                <p:nvPr/>
              </p:nvSpPr>
              <p:spPr bwMode="auto">
                <a:xfrm>
                  <a:off x="3731"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23" name="Freeform 391"/>
              <p:cNvSpPr>
                <a:spLocks/>
              </p:cNvSpPr>
              <p:nvPr/>
            </p:nvSpPr>
            <p:spPr bwMode="auto">
              <a:xfrm>
                <a:off x="3741"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33CC33"/>
                  </a:gs>
                  <a:gs pos="100000">
                    <a:srgbClr val="145214"/>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12072" name="Rectangle 392"/>
              <p:cNvSpPr>
                <a:spLocks noChangeArrowheads="1"/>
              </p:cNvSpPr>
              <p:nvPr/>
            </p:nvSpPr>
            <p:spPr bwMode="auto">
              <a:xfrm>
                <a:off x="3541" y="3251"/>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内部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组织</a:t>
                </a:r>
              </a:p>
            </p:txBody>
          </p:sp>
        </p:grpSp>
      </p:grpSp>
      <p:grpSp>
        <p:nvGrpSpPr>
          <p:cNvPr id="776" name="Group 407"/>
          <p:cNvGrpSpPr>
            <a:grpSpLocks/>
          </p:cNvGrpSpPr>
          <p:nvPr/>
        </p:nvGrpSpPr>
        <p:grpSpPr bwMode="auto">
          <a:xfrm>
            <a:off x="479182" y="1663700"/>
            <a:ext cx="2546838" cy="1092200"/>
            <a:chOff x="84" y="820"/>
            <a:chExt cx="1604" cy="688"/>
          </a:xfrm>
        </p:grpSpPr>
        <p:grpSp>
          <p:nvGrpSpPr>
            <p:cNvPr id="777" name="Group 408"/>
            <p:cNvGrpSpPr>
              <a:grpSpLocks/>
            </p:cNvGrpSpPr>
            <p:nvPr/>
          </p:nvGrpSpPr>
          <p:grpSpPr bwMode="auto">
            <a:xfrm>
              <a:off x="84" y="972"/>
              <a:ext cx="365" cy="325"/>
              <a:chOff x="84" y="972"/>
              <a:chExt cx="365" cy="325"/>
            </a:xfrm>
          </p:grpSpPr>
          <p:sp>
            <p:nvSpPr>
              <p:cNvPr id="863641" name="Freeform 409"/>
              <p:cNvSpPr>
                <a:spLocks/>
              </p:cNvSpPr>
              <p:nvPr/>
            </p:nvSpPr>
            <p:spPr bwMode="auto">
              <a:xfrm>
                <a:off x="84" y="97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42" name="Freeform 410"/>
              <p:cNvSpPr>
                <a:spLocks/>
              </p:cNvSpPr>
              <p:nvPr/>
            </p:nvSpPr>
            <p:spPr bwMode="auto">
              <a:xfrm>
                <a:off x="115" y="100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43" name="Freeform 411"/>
              <p:cNvSpPr>
                <a:spLocks/>
              </p:cNvSpPr>
              <p:nvPr/>
            </p:nvSpPr>
            <p:spPr bwMode="auto">
              <a:xfrm>
                <a:off x="183" y="100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44" name="Rectangle 412"/>
            <p:cNvSpPr>
              <a:spLocks noChangeArrowheads="1"/>
            </p:cNvSpPr>
            <p:nvPr/>
          </p:nvSpPr>
          <p:spPr bwMode="auto">
            <a:xfrm>
              <a:off x="520" y="820"/>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操作系统补丁</a:t>
              </a:r>
              <a:endParaRPr kumimoji="1" lang="en-US" altLang="zh-CN" b="1">
                <a:latin typeface="Helvetica"/>
              </a:endParaRPr>
            </a:p>
          </p:txBody>
        </p:sp>
        <p:sp>
          <p:nvSpPr>
            <p:cNvPr id="863645" name="Line 413"/>
            <p:cNvSpPr>
              <a:spLocks noChangeShapeType="1"/>
            </p:cNvSpPr>
            <p:nvPr/>
          </p:nvSpPr>
          <p:spPr bwMode="auto">
            <a:xfrm flipH="1">
              <a:off x="420" y="1128"/>
              <a:ext cx="96" cy="0"/>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sp>
        <p:nvSpPr>
          <p:cNvPr id="863646" name="Rectangle 414"/>
          <p:cNvSpPr>
            <a:spLocks noChangeArrowheads="1"/>
          </p:cNvSpPr>
          <p:nvPr/>
        </p:nvSpPr>
        <p:spPr bwMode="auto">
          <a:xfrm>
            <a:off x="245508" y="5491163"/>
            <a:ext cx="904031" cy="339166"/>
          </a:xfrm>
          <a:prstGeom prst="rect">
            <a:avLst/>
          </a:prstGeom>
          <a:noFill/>
          <a:ln w="9525">
            <a:noFill/>
            <a:miter lim="800000"/>
            <a:headEnd/>
            <a:tailEnd/>
          </a:ln>
        </p:spPr>
        <p:txBody>
          <a:bodyPr wrap="none" lIns="92044" tIns="46023" rIns="92044" bIns="46023">
            <a:spAutoFit/>
          </a:bodyPr>
          <a:lstStyle/>
          <a:p>
            <a:pPr algn="ctr" defTabSz="446088" eaLnBrk="0" hangingPunct="0"/>
            <a:r>
              <a:rPr kumimoji="1" lang="en-US" altLang="zh-CN" sz="1600" b="1">
                <a:latin typeface="Helvetica"/>
              </a:rPr>
              <a:t>Modem</a:t>
            </a:r>
          </a:p>
        </p:txBody>
      </p:sp>
      <p:sp>
        <p:nvSpPr>
          <p:cNvPr id="863647" name="Line 415"/>
          <p:cNvSpPr>
            <a:spLocks noChangeShapeType="1"/>
          </p:cNvSpPr>
          <p:nvPr/>
        </p:nvSpPr>
        <p:spPr bwMode="auto">
          <a:xfrm flipH="1">
            <a:off x="583224" y="5378450"/>
            <a:ext cx="190500" cy="95250"/>
          </a:xfrm>
          <a:prstGeom prst="line">
            <a:avLst/>
          </a:prstGeom>
          <a:noFill/>
          <a:ln w="25399">
            <a:solidFill>
              <a:schemeClr val="tx1"/>
            </a:solidFill>
            <a:round/>
            <a:headEnd type="none" w="sm" len="sm"/>
            <a:tailEnd type="none" w="sm" len="sm"/>
          </a:ln>
        </p:spPr>
        <p:txBody>
          <a:bodyPr wrap="none" anchor="ctr"/>
          <a:lstStyle/>
          <a:p>
            <a:endParaRPr lang="zh-CN" altLang="en-US"/>
          </a:p>
        </p:txBody>
      </p:sp>
      <p:grpSp>
        <p:nvGrpSpPr>
          <p:cNvPr id="778" name="Group 416"/>
          <p:cNvGrpSpPr>
            <a:grpSpLocks/>
          </p:cNvGrpSpPr>
          <p:nvPr/>
        </p:nvGrpSpPr>
        <p:grpSpPr bwMode="auto">
          <a:xfrm>
            <a:off x="461597" y="2806700"/>
            <a:ext cx="2697773" cy="1708150"/>
            <a:chOff x="192" y="1765"/>
            <a:chExt cx="1700" cy="1076"/>
          </a:xfrm>
        </p:grpSpPr>
        <p:grpSp>
          <p:nvGrpSpPr>
            <p:cNvPr id="779" name="Group 417"/>
            <p:cNvGrpSpPr>
              <a:grpSpLocks/>
            </p:cNvGrpSpPr>
            <p:nvPr/>
          </p:nvGrpSpPr>
          <p:grpSpPr bwMode="auto">
            <a:xfrm>
              <a:off x="192" y="1765"/>
              <a:ext cx="365" cy="325"/>
              <a:chOff x="192" y="1765"/>
              <a:chExt cx="365" cy="325"/>
            </a:xfrm>
          </p:grpSpPr>
          <p:sp>
            <p:nvSpPr>
              <p:cNvPr id="863650" name="Freeform 418"/>
              <p:cNvSpPr>
                <a:spLocks/>
              </p:cNvSpPr>
              <p:nvPr/>
            </p:nvSpPr>
            <p:spPr bwMode="auto">
              <a:xfrm>
                <a:off x="192" y="1765"/>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1" name="Freeform 419"/>
              <p:cNvSpPr>
                <a:spLocks/>
              </p:cNvSpPr>
              <p:nvPr/>
            </p:nvSpPr>
            <p:spPr bwMode="auto">
              <a:xfrm>
                <a:off x="223" y="1793"/>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2" name="Freeform 420"/>
              <p:cNvSpPr>
                <a:spLocks/>
              </p:cNvSpPr>
              <p:nvPr/>
            </p:nvSpPr>
            <p:spPr bwMode="auto">
              <a:xfrm>
                <a:off x="291" y="1795"/>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53" name="Rectangle 421"/>
            <p:cNvSpPr>
              <a:spLocks noChangeArrowheads="1"/>
            </p:cNvSpPr>
            <p:nvPr/>
          </p:nvSpPr>
          <p:spPr bwMode="auto">
            <a:xfrm>
              <a:off x="724" y="2153"/>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数据文件加密</a:t>
              </a:r>
            </a:p>
          </p:txBody>
        </p:sp>
        <p:sp>
          <p:nvSpPr>
            <p:cNvPr id="863654" name="Line 422"/>
            <p:cNvSpPr>
              <a:spLocks noChangeShapeType="1"/>
            </p:cNvSpPr>
            <p:nvPr/>
          </p:nvSpPr>
          <p:spPr bwMode="auto">
            <a:xfrm>
              <a:off x="492" y="2017"/>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0" name="Group 423"/>
          <p:cNvGrpSpPr>
            <a:grpSpLocks/>
          </p:cNvGrpSpPr>
          <p:nvPr/>
        </p:nvGrpSpPr>
        <p:grpSpPr bwMode="auto">
          <a:xfrm>
            <a:off x="354623" y="4406900"/>
            <a:ext cx="2697774" cy="1708150"/>
            <a:chOff x="252" y="3168"/>
            <a:chExt cx="1700" cy="1076"/>
          </a:xfrm>
        </p:grpSpPr>
        <p:grpSp>
          <p:nvGrpSpPr>
            <p:cNvPr id="783" name="Group 424"/>
            <p:cNvGrpSpPr>
              <a:grpSpLocks/>
            </p:cNvGrpSpPr>
            <p:nvPr/>
          </p:nvGrpSpPr>
          <p:grpSpPr bwMode="auto">
            <a:xfrm>
              <a:off x="252" y="3168"/>
              <a:ext cx="365" cy="325"/>
              <a:chOff x="252" y="3168"/>
              <a:chExt cx="365" cy="325"/>
            </a:xfrm>
          </p:grpSpPr>
          <p:sp>
            <p:nvSpPr>
              <p:cNvPr id="863657" name="Freeform 425"/>
              <p:cNvSpPr>
                <a:spLocks/>
              </p:cNvSpPr>
              <p:nvPr/>
            </p:nvSpPr>
            <p:spPr bwMode="auto">
              <a:xfrm>
                <a:off x="252" y="3168"/>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8" name="Freeform 426"/>
              <p:cNvSpPr>
                <a:spLocks/>
              </p:cNvSpPr>
              <p:nvPr/>
            </p:nvSpPr>
            <p:spPr bwMode="auto">
              <a:xfrm>
                <a:off x="283" y="3196"/>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9" name="Freeform 427"/>
              <p:cNvSpPr>
                <a:spLocks/>
              </p:cNvSpPr>
              <p:nvPr/>
            </p:nvSpPr>
            <p:spPr bwMode="auto">
              <a:xfrm>
                <a:off x="351" y="3198"/>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60" name="Rectangle 428"/>
            <p:cNvSpPr>
              <a:spLocks noChangeArrowheads="1"/>
            </p:cNvSpPr>
            <p:nvPr/>
          </p:nvSpPr>
          <p:spPr bwMode="auto">
            <a:xfrm>
              <a:off x="784" y="3556"/>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安装认证 </a:t>
              </a:r>
              <a:r>
                <a:rPr kumimoji="1" lang="en-US" altLang="zh-CN" b="1">
                  <a:latin typeface="Helvetica"/>
                </a:rPr>
                <a:t>&amp; </a:t>
              </a:r>
              <a:r>
                <a:rPr kumimoji="1" lang="zh-CN" altLang="en-US" b="1">
                  <a:latin typeface="Helvetica"/>
                </a:rPr>
                <a:t>授权</a:t>
              </a:r>
            </a:p>
          </p:txBody>
        </p:sp>
        <p:sp>
          <p:nvSpPr>
            <p:cNvPr id="863661" name="Line 429"/>
            <p:cNvSpPr>
              <a:spLocks noChangeShapeType="1"/>
            </p:cNvSpPr>
            <p:nvPr/>
          </p:nvSpPr>
          <p:spPr bwMode="auto">
            <a:xfrm>
              <a:off x="552" y="3420"/>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5" name="Group 430"/>
          <p:cNvGrpSpPr>
            <a:grpSpLocks/>
          </p:cNvGrpSpPr>
          <p:nvPr/>
        </p:nvGrpSpPr>
        <p:grpSpPr bwMode="auto">
          <a:xfrm>
            <a:off x="4088424" y="4330700"/>
            <a:ext cx="2699238" cy="1708150"/>
            <a:chOff x="2404" y="2833"/>
            <a:chExt cx="1701" cy="1076"/>
          </a:xfrm>
        </p:grpSpPr>
        <p:grpSp>
          <p:nvGrpSpPr>
            <p:cNvPr id="786" name="Group 431"/>
            <p:cNvGrpSpPr>
              <a:grpSpLocks/>
            </p:cNvGrpSpPr>
            <p:nvPr/>
          </p:nvGrpSpPr>
          <p:grpSpPr bwMode="auto">
            <a:xfrm>
              <a:off x="3740" y="2833"/>
              <a:ext cx="365" cy="325"/>
              <a:chOff x="3740" y="2833"/>
              <a:chExt cx="365" cy="325"/>
            </a:xfrm>
          </p:grpSpPr>
          <p:sp>
            <p:nvSpPr>
              <p:cNvPr id="863664" name="Freeform 432"/>
              <p:cNvSpPr>
                <a:spLocks/>
              </p:cNvSpPr>
              <p:nvPr/>
            </p:nvSpPr>
            <p:spPr bwMode="auto">
              <a:xfrm>
                <a:off x="3740" y="2833"/>
                <a:ext cx="365" cy="325"/>
              </a:xfrm>
              <a:custGeom>
                <a:avLst/>
                <a:gdLst>
                  <a:gd name="T0" fmla="*/ 164 w 365"/>
                  <a:gd name="T1" fmla="*/ 323 h 325"/>
                  <a:gd name="T2" fmla="*/ 137 w 365"/>
                  <a:gd name="T3" fmla="*/ 319 h 325"/>
                  <a:gd name="T4" fmla="*/ 111 w 365"/>
                  <a:gd name="T5" fmla="*/ 311 h 325"/>
                  <a:gd name="T6" fmla="*/ 88 w 365"/>
                  <a:gd name="T7" fmla="*/ 300 h 325"/>
                  <a:gd name="T8" fmla="*/ 67 w 365"/>
                  <a:gd name="T9" fmla="*/ 287 h 325"/>
                  <a:gd name="T10" fmla="*/ 47 w 365"/>
                  <a:gd name="T11" fmla="*/ 271 h 325"/>
                  <a:gd name="T12" fmla="*/ 31 w 365"/>
                  <a:gd name="T13" fmla="*/ 252 h 325"/>
                  <a:gd name="T14" fmla="*/ 18 w 365"/>
                  <a:gd name="T15" fmla="*/ 232 h 325"/>
                  <a:gd name="T16" fmla="*/ 8 w 365"/>
                  <a:gd name="T17" fmla="*/ 210 h 325"/>
                  <a:gd name="T18" fmla="*/ 2 w 365"/>
                  <a:gd name="T19" fmla="*/ 187 h 325"/>
                  <a:gd name="T20" fmla="*/ 0 w 365"/>
                  <a:gd name="T21" fmla="*/ 162 h 325"/>
                  <a:gd name="T22" fmla="*/ 2 w 365"/>
                  <a:gd name="T23" fmla="*/ 137 h 325"/>
                  <a:gd name="T24" fmla="*/ 8 w 365"/>
                  <a:gd name="T25" fmla="*/ 114 h 325"/>
                  <a:gd name="T26" fmla="*/ 18 w 365"/>
                  <a:gd name="T27" fmla="*/ 92 h 325"/>
                  <a:gd name="T28" fmla="*/ 31 w 365"/>
                  <a:gd name="T29" fmla="*/ 71 h 325"/>
                  <a:gd name="T30" fmla="*/ 47 w 365"/>
                  <a:gd name="T31" fmla="*/ 53 h 325"/>
                  <a:gd name="T32" fmla="*/ 67 w 365"/>
                  <a:gd name="T33" fmla="*/ 37 h 325"/>
                  <a:gd name="T34" fmla="*/ 88 w 365"/>
                  <a:gd name="T35" fmla="*/ 23 h 325"/>
                  <a:gd name="T36" fmla="*/ 111 w 365"/>
                  <a:gd name="T37" fmla="*/ 13 h 325"/>
                  <a:gd name="T38" fmla="*/ 137 w 365"/>
                  <a:gd name="T39" fmla="*/ 5 h 325"/>
                  <a:gd name="T40" fmla="*/ 164 w 365"/>
                  <a:gd name="T41" fmla="*/ 1 h 325"/>
                  <a:gd name="T42" fmla="*/ 192 w 365"/>
                  <a:gd name="T43" fmla="*/ 0 h 325"/>
                  <a:gd name="T44" fmla="*/ 219 w 365"/>
                  <a:gd name="T45" fmla="*/ 3 h 325"/>
                  <a:gd name="T46" fmla="*/ 245 w 365"/>
                  <a:gd name="T47" fmla="*/ 10 h 325"/>
                  <a:gd name="T48" fmla="*/ 269 w 365"/>
                  <a:gd name="T49" fmla="*/ 19 h 325"/>
                  <a:gd name="T50" fmla="*/ 291 w 365"/>
                  <a:gd name="T51" fmla="*/ 32 h 325"/>
                  <a:gd name="T52" fmla="*/ 311 w 365"/>
                  <a:gd name="T53" fmla="*/ 48 h 325"/>
                  <a:gd name="T54" fmla="*/ 328 w 365"/>
                  <a:gd name="T55" fmla="*/ 65 h 325"/>
                  <a:gd name="T56" fmla="*/ 342 w 365"/>
                  <a:gd name="T57" fmla="*/ 85 h 325"/>
                  <a:gd name="T58" fmla="*/ 353 w 365"/>
                  <a:gd name="T59" fmla="*/ 106 h 325"/>
                  <a:gd name="T60" fmla="*/ 361 w 365"/>
                  <a:gd name="T61" fmla="*/ 129 h 325"/>
                  <a:gd name="T62" fmla="*/ 364 w 365"/>
                  <a:gd name="T63" fmla="*/ 153 h 325"/>
                  <a:gd name="T64" fmla="*/ 363 w 365"/>
                  <a:gd name="T65" fmla="*/ 178 h 325"/>
                  <a:gd name="T66" fmla="*/ 358 w 365"/>
                  <a:gd name="T67" fmla="*/ 202 h 325"/>
                  <a:gd name="T68" fmla="*/ 350 w 365"/>
                  <a:gd name="T69" fmla="*/ 225 h 325"/>
                  <a:gd name="T70" fmla="*/ 338 w 365"/>
                  <a:gd name="T71" fmla="*/ 246 h 325"/>
                  <a:gd name="T72" fmla="*/ 322 w 365"/>
                  <a:gd name="T73" fmla="*/ 265 h 325"/>
                  <a:gd name="T74" fmla="*/ 305 w 365"/>
                  <a:gd name="T75" fmla="*/ 282 h 325"/>
                  <a:gd name="T76" fmla="*/ 284 w 365"/>
                  <a:gd name="T77" fmla="*/ 296 h 325"/>
                  <a:gd name="T78" fmla="*/ 261 w 365"/>
                  <a:gd name="T79" fmla="*/ 308 h 325"/>
                  <a:gd name="T80" fmla="*/ 236 w 365"/>
                  <a:gd name="T81" fmla="*/ 317 h 325"/>
                  <a:gd name="T82" fmla="*/ 210 w 365"/>
                  <a:gd name="T83" fmla="*/ 322 h 325"/>
                  <a:gd name="T84" fmla="*/ 182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2" y="324"/>
                    </a:moveTo>
                    <a:lnTo>
                      <a:pt x="173" y="324"/>
                    </a:lnTo>
                    <a:lnTo>
                      <a:pt x="164" y="323"/>
                    </a:lnTo>
                    <a:lnTo>
                      <a:pt x="154" y="322"/>
                    </a:lnTo>
                    <a:lnTo>
                      <a:pt x="146" y="320"/>
                    </a:lnTo>
                    <a:lnTo>
                      <a:pt x="137" y="319"/>
                    </a:lnTo>
                    <a:lnTo>
                      <a:pt x="128" y="317"/>
                    </a:lnTo>
                    <a:lnTo>
                      <a:pt x="119" y="314"/>
                    </a:lnTo>
                    <a:lnTo>
                      <a:pt x="111" y="311"/>
                    </a:lnTo>
                    <a:lnTo>
                      <a:pt x="103" y="308"/>
                    </a:lnTo>
                    <a:lnTo>
                      <a:pt x="95" y="304"/>
                    </a:lnTo>
                    <a:lnTo>
                      <a:pt x="88" y="300"/>
                    </a:lnTo>
                    <a:lnTo>
                      <a:pt x="81" y="296"/>
                    </a:lnTo>
                    <a:lnTo>
                      <a:pt x="74" y="292"/>
                    </a:lnTo>
                    <a:lnTo>
                      <a:pt x="67" y="287"/>
                    </a:lnTo>
                    <a:lnTo>
                      <a:pt x="60" y="282"/>
                    </a:lnTo>
                    <a:lnTo>
                      <a:pt x="53" y="276"/>
                    </a:lnTo>
                    <a:lnTo>
                      <a:pt x="47" y="271"/>
                    </a:lnTo>
                    <a:lnTo>
                      <a:pt x="42" y="265"/>
                    </a:lnTo>
                    <a:lnTo>
                      <a:pt x="36" y="259"/>
                    </a:lnTo>
                    <a:lnTo>
                      <a:pt x="31" y="252"/>
                    </a:lnTo>
                    <a:lnTo>
                      <a:pt x="27" y="246"/>
                    </a:lnTo>
                    <a:lnTo>
                      <a:pt x="22" y="239"/>
                    </a:lnTo>
                    <a:lnTo>
                      <a:pt x="18" y="232"/>
                    </a:lnTo>
                    <a:lnTo>
                      <a:pt x="14" y="225"/>
                    </a:lnTo>
                    <a:lnTo>
                      <a:pt x="11" y="218"/>
                    </a:lnTo>
                    <a:lnTo>
                      <a:pt x="8" y="210"/>
                    </a:lnTo>
                    <a:lnTo>
                      <a:pt x="6" y="202"/>
                    </a:lnTo>
                    <a:lnTo>
                      <a:pt x="4" y="194"/>
                    </a:lnTo>
                    <a:lnTo>
                      <a:pt x="2" y="187"/>
                    </a:lnTo>
                    <a:lnTo>
                      <a:pt x="1" y="178"/>
                    </a:lnTo>
                    <a:lnTo>
                      <a:pt x="0" y="170"/>
                    </a:lnTo>
                    <a:lnTo>
                      <a:pt x="0" y="162"/>
                    </a:lnTo>
                    <a:lnTo>
                      <a:pt x="0" y="153"/>
                    </a:lnTo>
                    <a:lnTo>
                      <a:pt x="1" y="145"/>
                    </a:lnTo>
                    <a:lnTo>
                      <a:pt x="2" y="137"/>
                    </a:lnTo>
                    <a:lnTo>
                      <a:pt x="4" y="129"/>
                    </a:lnTo>
                    <a:lnTo>
                      <a:pt x="6" y="121"/>
                    </a:lnTo>
                    <a:lnTo>
                      <a:pt x="8" y="114"/>
                    </a:lnTo>
                    <a:lnTo>
                      <a:pt x="11" y="106"/>
                    </a:lnTo>
                    <a:lnTo>
                      <a:pt x="14" y="99"/>
                    </a:lnTo>
                    <a:lnTo>
                      <a:pt x="18" y="92"/>
                    </a:lnTo>
                    <a:lnTo>
                      <a:pt x="22" y="85"/>
                    </a:lnTo>
                    <a:lnTo>
                      <a:pt x="27" y="78"/>
                    </a:lnTo>
                    <a:lnTo>
                      <a:pt x="31" y="71"/>
                    </a:lnTo>
                    <a:lnTo>
                      <a:pt x="36" y="65"/>
                    </a:lnTo>
                    <a:lnTo>
                      <a:pt x="42" y="59"/>
                    </a:lnTo>
                    <a:lnTo>
                      <a:pt x="47" y="53"/>
                    </a:lnTo>
                    <a:lnTo>
                      <a:pt x="53" y="48"/>
                    </a:lnTo>
                    <a:lnTo>
                      <a:pt x="60" y="42"/>
                    </a:lnTo>
                    <a:lnTo>
                      <a:pt x="67" y="37"/>
                    </a:lnTo>
                    <a:lnTo>
                      <a:pt x="74" y="32"/>
                    </a:lnTo>
                    <a:lnTo>
                      <a:pt x="81" y="28"/>
                    </a:lnTo>
                    <a:lnTo>
                      <a:pt x="88" y="23"/>
                    </a:lnTo>
                    <a:lnTo>
                      <a:pt x="95" y="19"/>
                    </a:lnTo>
                    <a:lnTo>
                      <a:pt x="103" y="16"/>
                    </a:lnTo>
                    <a:lnTo>
                      <a:pt x="111" y="13"/>
                    </a:lnTo>
                    <a:lnTo>
                      <a:pt x="119" y="10"/>
                    </a:lnTo>
                    <a:lnTo>
                      <a:pt x="128" y="7"/>
                    </a:lnTo>
                    <a:lnTo>
                      <a:pt x="137" y="5"/>
                    </a:lnTo>
                    <a:lnTo>
                      <a:pt x="146" y="3"/>
                    </a:lnTo>
                    <a:lnTo>
                      <a:pt x="154" y="2"/>
                    </a:lnTo>
                    <a:lnTo>
                      <a:pt x="164" y="1"/>
                    </a:lnTo>
                    <a:lnTo>
                      <a:pt x="173" y="0"/>
                    </a:lnTo>
                    <a:lnTo>
                      <a:pt x="182" y="0"/>
                    </a:lnTo>
                    <a:lnTo>
                      <a:pt x="192" y="0"/>
                    </a:lnTo>
                    <a:lnTo>
                      <a:pt x="201" y="1"/>
                    </a:lnTo>
                    <a:lnTo>
                      <a:pt x="210" y="2"/>
                    </a:lnTo>
                    <a:lnTo>
                      <a:pt x="219" y="3"/>
                    </a:lnTo>
                    <a:lnTo>
                      <a:pt x="228" y="5"/>
                    </a:lnTo>
                    <a:lnTo>
                      <a:pt x="236" y="7"/>
                    </a:lnTo>
                    <a:lnTo>
                      <a:pt x="245" y="10"/>
                    </a:lnTo>
                    <a:lnTo>
                      <a:pt x="253" y="13"/>
                    </a:lnTo>
                    <a:lnTo>
                      <a:pt x="261" y="16"/>
                    </a:lnTo>
                    <a:lnTo>
                      <a:pt x="269" y="19"/>
                    </a:lnTo>
                    <a:lnTo>
                      <a:pt x="277" y="23"/>
                    </a:lnTo>
                    <a:lnTo>
                      <a:pt x="284" y="28"/>
                    </a:lnTo>
                    <a:lnTo>
                      <a:pt x="291" y="32"/>
                    </a:lnTo>
                    <a:lnTo>
                      <a:pt x="298" y="37"/>
                    </a:lnTo>
                    <a:lnTo>
                      <a:pt x="305" y="42"/>
                    </a:lnTo>
                    <a:lnTo>
                      <a:pt x="311" y="48"/>
                    </a:lnTo>
                    <a:lnTo>
                      <a:pt x="317" y="53"/>
                    </a:lnTo>
                    <a:lnTo>
                      <a:pt x="322" y="59"/>
                    </a:lnTo>
                    <a:lnTo>
                      <a:pt x="328" y="65"/>
                    </a:lnTo>
                    <a:lnTo>
                      <a:pt x="333" y="71"/>
                    </a:lnTo>
                    <a:lnTo>
                      <a:pt x="338" y="78"/>
                    </a:lnTo>
                    <a:lnTo>
                      <a:pt x="342" y="85"/>
                    </a:lnTo>
                    <a:lnTo>
                      <a:pt x="346" y="92"/>
                    </a:lnTo>
                    <a:lnTo>
                      <a:pt x="350" y="99"/>
                    </a:lnTo>
                    <a:lnTo>
                      <a:pt x="353" y="106"/>
                    </a:lnTo>
                    <a:lnTo>
                      <a:pt x="356" y="114"/>
                    </a:lnTo>
                    <a:lnTo>
                      <a:pt x="358" y="121"/>
                    </a:lnTo>
                    <a:lnTo>
                      <a:pt x="361" y="129"/>
                    </a:lnTo>
                    <a:lnTo>
                      <a:pt x="362" y="137"/>
                    </a:lnTo>
                    <a:lnTo>
                      <a:pt x="363" y="145"/>
                    </a:lnTo>
                    <a:lnTo>
                      <a:pt x="364" y="153"/>
                    </a:lnTo>
                    <a:lnTo>
                      <a:pt x="364" y="162"/>
                    </a:lnTo>
                    <a:lnTo>
                      <a:pt x="364" y="170"/>
                    </a:lnTo>
                    <a:lnTo>
                      <a:pt x="363" y="178"/>
                    </a:lnTo>
                    <a:lnTo>
                      <a:pt x="362" y="187"/>
                    </a:lnTo>
                    <a:lnTo>
                      <a:pt x="361" y="194"/>
                    </a:lnTo>
                    <a:lnTo>
                      <a:pt x="358" y="202"/>
                    </a:lnTo>
                    <a:lnTo>
                      <a:pt x="356" y="210"/>
                    </a:lnTo>
                    <a:lnTo>
                      <a:pt x="353" y="218"/>
                    </a:lnTo>
                    <a:lnTo>
                      <a:pt x="350" y="225"/>
                    </a:lnTo>
                    <a:lnTo>
                      <a:pt x="346" y="232"/>
                    </a:lnTo>
                    <a:lnTo>
                      <a:pt x="342" y="239"/>
                    </a:lnTo>
                    <a:lnTo>
                      <a:pt x="338" y="246"/>
                    </a:lnTo>
                    <a:lnTo>
                      <a:pt x="333" y="252"/>
                    </a:lnTo>
                    <a:lnTo>
                      <a:pt x="328" y="259"/>
                    </a:lnTo>
                    <a:lnTo>
                      <a:pt x="322" y="265"/>
                    </a:lnTo>
                    <a:lnTo>
                      <a:pt x="317" y="271"/>
                    </a:lnTo>
                    <a:lnTo>
                      <a:pt x="311" y="276"/>
                    </a:lnTo>
                    <a:lnTo>
                      <a:pt x="305" y="282"/>
                    </a:lnTo>
                    <a:lnTo>
                      <a:pt x="298" y="287"/>
                    </a:lnTo>
                    <a:lnTo>
                      <a:pt x="291" y="292"/>
                    </a:lnTo>
                    <a:lnTo>
                      <a:pt x="284" y="296"/>
                    </a:lnTo>
                    <a:lnTo>
                      <a:pt x="277" y="300"/>
                    </a:lnTo>
                    <a:lnTo>
                      <a:pt x="269" y="304"/>
                    </a:lnTo>
                    <a:lnTo>
                      <a:pt x="261" y="308"/>
                    </a:lnTo>
                    <a:lnTo>
                      <a:pt x="253" y="311"/>
                    </a:lnTo>
                    <a:lnTo>
                      <a:pt x="245" y="314"/>
                    </a:lnTo>
                    <a:lnTo>
                      <a:pt x="236" y="317"/>
                    </a:lnTo>
                    <a:lnTo>
                      <a:pt x="228" y="319"/>
                    </a:lnTo>
                    <a:lnTo>
                      <a:pt x="219" y="320"/>
                    </a:lnTo>
                    <a:lnTo>
                      <a:pt x="210" y="322"/>
                    </a:lnTo>
                    <a:lnTo>
                      <a:pt x="201" y="323"/>
                    </a:lnTo>
                    <a:lnTo>
                      <a:pt x="192" y="324"/>
                    </a:lnTo>
                    <a:lnTo>
                      <a:pt x="182"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65" name="Freeform 433"/>
              <p:cNvSpPr>
                <a:spLocks/>
              </p:cNvSpPr>
              <p:nvPr/>
            </p:nvSpPr>
            <p:spPr bwMode="auto">
              <a:xfrm>
                <a:off x="3769" y="2861"/>
                <a:ext cx="305" cy="271"/>
              </a:xfrm>
              <a:custGeom>
                <a:avLst/>
                <a:gdLst>
                  <a:gd name="T0" fmla="*/ 137 w 305"/>
                  <a:gd name="T1" fmla="*/ 269 h 271"/>
                  <a:gd name="T2" fmla="*/ 114 w 305"/>
                  <a:gd name="T3" fmla="*/ 266 h 271"/>
                  <a:gd name="T4" fmla="*/ 93 w 305"/>
                  <a:gd name="T5" fmla="*/ 259 h 271"/>
                  <a:gd name="T6" fmla="*/ 73 w 305"/>
                  <a:gd name="T7" fmla="*/ 250 h 271"/>
                  <a:gd name="T8" fmla="*/ 55 w 305"/>
                  <a:gd name="T9" fmla="*/ 239 h 271"/>
                  <a:gd name="T10" fmla="*/ 39 w 305"/>
                  <a:gd name="T11" fmla="*/ 226 h 271"/>
                  <a:gd name="T12" fmla="*/ 26 w 305"/>
                  <a:gd name="T13" fmla="*/ 210 h 271"/>
                  <a:gd name="T14" fmla="*/ 15 w 305"/>
                  <a:gd name="T15" fmla="*/ 194 h 271"/>
                  <a:gd name="T16" fmla="*/ 7 w 305"/>
                  <a:gd name="T17" fmla="*/ 175 h 271"/>
                  <a:gd name="T18" fmla="*/ 2 w 305"/>
                  <a:gd name="T19" fmla="*/ 155 h 271"/>
                  <a:gd name="T20" fmla="*/ 0 w 305"/>
                  <a:gd name="T21" fmla="*/ 135 h 271"/>
                  <a:gd name="T22" fmla="*/ 2 w 305"/>
                  <a:gd name="T23" fmla="*/ 114 h 271"/>
                  <a:gd name="T24" fmla="*/ 7 w 305"/>
                  <a:gd name="T25" fmla="*/ 94 h 271"/>
                  <a:gd name="T26" fmla="*/ 15 w 305"/>
                  <a:gd name="T27" fmla="*/ 76 h 271"/>
                  <a:gd name="T28" fmla="*/ 26 w 305"/>
                  <a:gd name="T29" fmla="*/ 59 h 271"/>
                  <a:gd name="T30" fmla="*/ 39 w 305"/>
                  <a:gd name="T31" fmla="*/ 44 h 271"/>
                  <a:gd name="T32" fmla="*/ 55 w 305"/>
                  <a:gd name="T33" fmla="*/ 31 h 271"/>
                  <a:gd name="T34" fmla="*/ 73 w 305"/>
                  <a:gd name="T35" fmla="*/ 20 h 271"/>
                  <a:gd name="T36" fmla="*/ 93 w 305"/>
                  <a:gd name="T37" fmla="*/ 11 h 271"/>
                  <a:gd name="T38" fmla="*/ 114 w 305"/>
                  <a:gd name="T39" fmla="*/ 4 h 271"/>
                  <a:gd name="T40" fmla="*/ 137 w 305"/>
                  <a:gd name="T41" fmla="*/ 1 h 271"/>
                  <a:gd name="T42" fmla="*/ 160 w 305"/>
                  <a:gd name="T43" fmla="*/ 0 h 271"/>
                  <a:gd name="T44" fmla="*/ 182 w 305"/>
                  <a:gd name="T45" fmla="*/ 3 h 271"/>
                  <a:gd name="T46" fmla="*/ 204 w 305"/>
                  <a:gd name="T47" fmla="*/ 8 h 271"/>
                  <a:gd name="T48" fmla="*/ 224 w 305"/>
                  <a:gd name="T49" fmla="*/ 16 h 271"/>
                  <a:gd name="T50" fmla="*/ 243 w 305"/>
                  <a:gd name="T51" fmla="*/ 27 h 271"/>
                  <a:gd name="T52" fmla="*/ 259 w 305"/>
                  <a:gd name="T53" fmla="*/ 39 h 271"/>
                  <a:gd name="T54" fmla="*/ 274 w 305"/>
                  <a:gd name="T55" fmla="*/ 54 h 271"/>
                  <a:gd name="T56" fmla="*/ 285 w 305"/>
                  <a:gd name="T57" fmla="*/ 71 h 271"/>
                  <a:gd name="T58" fmla="*/ 294 w 305"/>
                  <a:gd name="T59" fmla="*/ 89 h 271"/>
                  <a:gd name="T60" fmla="*/ 301 w 305"/>
                  <a:gd name="T61" fmla="*/ 108 h 271"/>
                  <a:gd name="T62" fmla="*/ 304 w 305"/>
                  <a:gd name="T63" fmla="*/ 128 h 271"/>
                  <a:gd name="T64" fmla="*/ 303 w 305"/>
                  <a:gd name="T65" fmla="*/ 149 h 271"/>
                  <a:gd name="T66" fmla="*/ 299 w 305"/>
                  <a:gd name="T67" fmla="*/ 169 h 271"/>
                  <a:gd name="T68" fmla="*/ 292 w 305"/>
                  <a:gd name="T69" fmla="*/ 188 h 271"/>
                  <a:gd name="T70" fmla="*/ 282 w 305"/>
                  <a:gd name="T71" fmla="*/ 205 h 271"/>
                  <a:gd name="T72" fmla="*/ 269 w 305"/>
                  <a:gd name="T73" fmla="*/ 221 h 271"/>
                  <a:gd name="T74" fmla="*/ 254 w 305"/>
                  <a:gd name="T75" fmla="*/ 235 h 271"/>
                  <a:gd name="T76" fmla="*/ 237 w 305"/>
                  <a:gd name="T77" fmla="*/ 247 h 271"/>
                  <a:gd name="T78" fmla="*/ 218 w 305"/>
                  <a:gd name="T79" fmla="*/ 257 h 271"/>
                  <a:gd name="T80" fmla="*/ 197 w 305"/>
                  <a:gd name="T81" fmla="*/ 264 h 271"/>
                  <a:gd name="T82" fmla="*/ 175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44" y="270"/>
                    </a:lnTo>
                    <a:lnTo>
                      <a:pt x="137" y="269"/>
                    </a:lnTo>
                    <a:lnTo>
                      <a:pt x="129" y="268"/>
                    </a:lnTo>
                    <a:lnTo>
                      <a:pt x="121" y="267"/>
                    </a:lnTo>
                    <a:lnTo>
                      <a:pt x="114" y="266"/>
                    </a:lnTo>
                    <a:lnTo>
                      <a:pt x="107" y="264"/>
                    </a:lnTo>
                    <a:lnTo>
                      <a:pt x="100" y="262"/>
                    </a:lnTo>
                    <a:lnTo>
                      <a:pt x="93" y="259"/>
                    </a:lnTo>
                    <a:lnTo>
                      <a:pt x="86" y="257"/>
                    </a:lnTo>
                    <a:lnTo>
                      <a:pt x="80" y="254"/>
                    </a:lnTo>
                    <a:lnTo>
                      <a:pt x="73" y="250"/>
                    </a:lnTo>
                    <a:lnTo>
                      <a:pt x="67" y="247"/>
                    </a:lnTo>
                    <a:lnTo>
                      <a:pt x="61" y="243"/>
                    </a:lnTo>
                    <a:lnTo>
                      <a:pt x="55" y="239"/>
                    </a:lnTo>
                    <a:lnTo>
                      <a:pt x="50" y="235"/>
                    </a:lnTo>
                    <a:lnTo>
                      <a:pt x="45" y="231"/>
                    </a:lnTo>
                    <a:lnTo>
                      <a:pt x="39" y="226"/>
                    </a:lnTo>
                    <a:lnTo>
                      <a:pt x="35" y="221"/>
                    </a:lnTo>
                    <a:lnTo>
                      <a:pt x="30" y="216"/>
                    </a:lnTo>
                    <a:lnTo>
                      <a:pt x="26" y="210"/>
                    </a:lnTo>
                    <a:lnTo>
                      <a:pt x="22" y="205"/>
                    </a:lnTo>
                    <a:lnTo>
                      <a:pt x="18" y="199"/>
                    </a:lnTo>
                    <a:lnTo>
                      <a:pt x="15" y="194"/>
                    </a:lnTo>
                    <a:lnTo>
                      <a:pt x="12" y="188"/>
                    </a:lnTo>
                    <a:lnTo>
                      <a:pt x="9" y="181"/>
                    </a:lnTo>
                    <a:lnTo>
                      <a:pt x="7" y="175"/>
                    </a:lnTo>
                    <a:lnTo>
                      <a:pt x="5" y="169"/>
                    </a:lnTo>
                    <a:lnTo>
                      <a:pt x="3" y="162"/>
                    </a:lnTo>
                    <a:lnTo>
                      <a:pt x="2" y="155"/>
                    </a:lnTo>
                    <a:lnTo>
                      <a:pt x="1" y="149"/>
                    </a:lnTo>
                    <a:lnTo>
                      <a:pt x="0" y="142"/>
                    </a:lnTo>
                    <a:lnTo>
                      <a:pt x="0" y="135"/>
                    </a:lnTo>
                    <a:lnTo>
                      <a:pt x="0" y="128"/>
                    </a:lnTo>
                    <a:lnTo>
                      <a:pt x="1" y="121"/>
                    </a:lnTo>
                    <a:lnTo>
                      <a:pt x="2" y="114"/>
                    </a:lnTo>
                    <a:lnTo>
                      <a:pt x="3" y="108"/>
                    </a:lnTo>
                    <a:lnTo>
                      <a:pt x="5" y="101"/>
                    </a:lnTo>
                    <a:lnTo>
                      <a:pt x="7" y="94"/>
                    </a:lnTo>
                    <a:lnTo>
                      <a:pt x="9" y="89"/>
                    </a:lnTo>
                    <a:lnTo>
                      <a:pt x="12" y="82"/>
                    </a:lnTo>
                    <a:lnTo>
                      <a:pt x="15" y="76"/>
                    </a:lnTo>
                    <a:lnTo>
                      <a:pt x="18" y="71"/>
                    </a:lnTo>
                    <a:lnTo>
                      <a:pt x="22" y="65"/>
                    </a:lnTo>
                    <a:lnTo>
                      <a:pt x="26" y="59"/>
                    </a:lnTo>
                    <a:lnTo>
                      <a:pt x="30" y="54"/>
                    </a:lnTo>
                    <a:lnTo>
                      <a:pt x="35" y="49"/>
                    </a:lnTo>
                    <a:lnTo>
                      <a:pt x="39" y="44"/>
                    </a:lnTo>
                    <a:lnTo>
                      <a:pt x="45" y="39"/>
                    </a:lnTo>
                    <a:lnTo>
                      <a:pt x="50" y="35"/>
                    </a:lnTo>
                    <a:lnTo>
                      <a:pt x="55" y="31"/>
                    </a:lnTo>
                    <a:lnTo>
                      <a:pt x="61" y="27"/>
                    </a:lnTo>
                    <a:lnTo>
                      <a:pt x="67" y="23"/>
                    </a:lnTo>
                    <a:lnTo>
                      <a:pt x="73" y="20"/>
                    </a:lnTo>
                    <a:lnTo>
                      <a:pt x="80" y="16"/>
                    </a:lnTo>
                    <a:lnTo>
                      <a:pt x="86" y="13"/>
                    </a:lnTo>
                    <a:lnTo>
                      <a:pt x="93" y="11"/>
                    </a:lnTo>
                    <a:lnTo>
                      <a:pt x="100" y="8"/>
                    </a:lnTo>
                    <a:lnTo>
                      <a:pt x="107" y="6"/>
                    </a:lnTo>
                    <a:lnTo>
                      <a:pt x="114" y="4"/>
                    </a:lnTo>
                    <a:lnTo>
                      <a:pt x="121" y="3"/>
                    </a:lnTo>
                    <a:lnTo>
                      <a:pt x="129" y="2"/>
                    </a:lnTo>
                    <a:lnTo>
                      <a:pt x="137" y="1"/>
                    </a:lnTo>
                    <a:lnTo>
                      <a:pt x="144" y="0"/>
                    </a:lnTo>
                    <a:lnTo>
                      <a:pt x="152" y="0"/>
                    </a:lnTo>
                    <a:lnTo>
                      <a:pt x="160" y="0"/>
                    </a:lnTo>
                    <a:lnTo>
                      <a:pt x="167" y="1"/>
                    </a:lnTo>
                    <a:lnTo>
                      <a:pt x="175" y="2"/>
                    </a:lnTo>
                    <a:lnTo>
                      <a:pt x="182" y="3"/>
                    </a:lnTo>
                    <a:lnTo>
                      <a:pt x="190" y="4"/>
                    </a:lnTo>
                    <a:lnTo>
                      <a:pt x="197" y="6"/>
                    </a:lnTo>
                    <a:lnTo>
                      <a:pt x="204" y="8"/>
                    </a:lnTo>
                    <a:lnTo>
                      <a:pt x="211" y="11"/>
                    </a:lnTo>
                    <a:lnTo>
                      <a:pt x="218" y="13"/>
                    </a:lnTo>
                    <a:lnTo>
                      <a:pt x="224" y="16"/>
                    </a:lnTo>
                    <a:lnTo>
                      <a:pt x="230" y="20"/>
                    </a:lnTo>
                    <a:lnTo>
                      <a:pt x="237" y="23"/>
                    </a:lnTo>
                    <a:lnTo>
                      <a:pt x="243" y="27"/>
                    </a:lnTo>
                    <a:lnTo>
                      <a:pt x="248" y="31"/>
                    </a:lnTo>
                    <a:lnTo>
                      <a:pt x="254" y="35"/>
                    </a:lnTo>
                    <a:lnTo>
                      <a:pt x="259" y="39"/>
                    </a:lnTo>
                    <a:lnTo>
                      <a:pt x="264" y="44"/>
                    </a:lnTo>
                    <a:lnTo>
                      <a:pt x="269" y="49"/>
                    </a:lnTo>
                    <a:lnTo>
                      <a:pt x="274" y="54"/>
                    </a:lnTo>
                    <a:lnTo>
                      <a:pt x="278" y="59"/>
                    </a:lnTo>
                    <a:lnTo>
                      <a:pt x="282" y="65"/>
                    </a:lnTo>
                    <a:lnTo>
                      <a:pt x="285" y="71"/>
                    </a:lnTo>
                    <a:lnTo>
                      <a:pt x="289" y="76"/>
                    </a:lnTo>
                    <a:lnTo>
                      <a:pt x="292" y="82"/>
                    </a:lnTo>
                    <a:lnTo>
                      <a:pt x="294" y="89"/>
                    </a:lnTo>
                    <a:lnTo>
                      <a:pt x="297" y="94"/>
                    </a:lnTo>
                    <a:lnTo>
                      <a:pt x="299" y="101"/>
                    </a:lnTo>
                    <a:lnTo>
                      <a:pt x="301" y="108"/>
                    </a:lnTo>
                    <a:lnTo>
                      <a:pt x="302" y="114"/>
                    </a:lnTo>
                    <a:lnTo>
                      <a:pt x="303" y="121"/>
                    </a:lnTo>
                    <a:lnTo>
                      <a:pt x="304" y="128"/>
                    </a:lnTo>
                    <a:lnTo>
                      <a:pt x="304" y="135"/>
                    </a:lnTo>
                    <a:lnTo>
                      <a:pt x="304" y="142"/>
                    </a:lnTo>
                    <a:lnTo>
                      <a:pt x="303" y="149"/>
                    </a:lnTo>
                    <a:lnTo>
                      <a:pt x="302" y="155"/>
                    </a:lnTo>
                    <a:lnTo>
                      <a:pt x="301" y="162"/>
                    </a:lnTo>
                    <a:lnTo>
                      <a:pt x="299" y="169"/>
                    </a:lnTo>
                    <a:lnTo>
                      <a:pt x="297" y="175"/>
                    </a:lnTo>
                    <a:lnTo>
                      <a:pt x="294" y="181"/>
                    </a:lnTo>
                    <a:lnTo>
                      <a:pt x="292" y="188"/>
                    </a:lnTo>
                    <a:lnTo>
                      <a:pt x="289" y="194"/>
                    </a:lnTo>
                    <a:lnTo>
                      <a:pt x="285" y="199"/>
                    </a:lnTo>
                    <a:lnTo>
                      <a:pt x="282" y="205"/>
                    </a:lnTo>
                    <a:lnTo>
                      <a:pt x="278" y="210"/>
                    </a:lnTo>
                    <a:lnTo>
                      <a:pt x="274" y="216"/>
                    </a:lnTo>
                    <a:lnTo>
                      <a:pt x="269" y="221"/>
                    </a:lnTo>
                    <a:lnTo>
                      <a:pt x="264" y="226"/>
                    </a:lnTo>
                    <a:lnTo>
                      <a:pt x="259" y="231"/>
                    </a:lnTo>
                    <a:lnTo>
                      <a:pt x="254" y="235"/>
                    </a:lnTo>
                    <a:lnTo>
                      <a:pt x="248" y="239"/>
                    </a:lnTo>
                    <a:lnTo>
                      <a:pt x="243" y="243"/>
                    </a:lnTo>
                    <a:lnTo>
                      <a:pt x="237" y="247"/>
                    </a:lnTo>
                    <a:lnTo>
                      <a:pt x="230" y="250"/>
                    </a:lnTo>
                    <a:lnTo>
                      <a:pt x="224" y="254"/>
                    </a:lnTo>
                    <a:lnTo>
                      <a:pt x="218" y="257"/>
                    </a:lnTo>
                    <a:lnTo>
                      <a:pt x="211" y="259"/>
                    </a:lnTo>
                    <a:lnTo>
                      <a:pt x="204" y="262"/>
                    </a:lnTo>
                    <a:lnTo>
                      <a:pt x="197" y="264"/>
                    </a:lnTo>
                    <a:lnTo>
                      <a:pt x="190" y="266"/>
                    </a:lnTo>
                    <a:lnTo>
                      <a:pt x="182" y="267"/>
                    </a:lnTo>
                    <a:lnTo>
                      <a:pt x="175" y="268"/>
                    </a:lnTo>
                    <a:lnTo>
                      <a:pt x="167" y="269"/>
                    </a:lnTo>
                    <a:lnTo>
                      <a:pt x="160" y="270"/>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66" name="Freeform 434"/>
              <p:cNvSpPr>
                <a:spLocks/>
              </p:cNvSpPr>
              <p:nvPr/>
            </p:nvSpPr>
            <p:spPr bwMode="auto">
              <a:xfrm>
                <a:off x="3831" y="2863"/>
                <a:ext cx="176" cy="265"/>
              </a:xfrm>
              <a:custGeom>
                <a:avLst/>
                <a:gdLst>
                  <a:gd name="T0" fmla="*/ 0 w 176"/>
                  <a:gd name="T1" fmla="*/ 252 h 265"/>
                  <a:gd name="T2" fmla="*/ 154 w 176"/>
                  <a:gd name="T3" fmla="*/ 0 h 265"/>
                  <a:gd name="T4" fmla="*/ 175 w 176"/>
                  <a:gd name="T5" fmla="*/ 10 h 265"/>
                  <a:gd name="T6" fmla="*/ 21 w 176"/>
                  <a:gd name="T7" fmla="*/ 264 h 265"/>
                  <a:gd name="T8" fmla="*/ 0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0" y="252"/>
                    </a:moveTo>
                    <a:lnTo>
                      <a:pt x="154" y="0"/>
                    </a:lnTo>
                    <a:lnTo>
                      <a:pt x="175" y="10"/>
                    </a:lnTo>
                    <a:lnTo>
                      <a:pt x="21" y="264"/>
                    </a:lnTo>
                    <a:lnTo>
                      <a:pt x="0"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67" name="Rectangle 435"/>
            <p:cNvSpPr>
              <a:spLocks noChangeArrowheads="1"/>
            </p:cNvSpPr>
            <p:nvPr/>
          </p:nvSpPr>
          <p:spPr bwMode="auto">
            <a:xfrm flipH="1">
              <a:off x="2404" y="3221"/>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授权复查</a:t>
              </a:r>
            </a:p>
          </p:txBody>
        </p:sp>
        <p:sp>
          <p:nvSpPr>
            <p:cNvPr id="863668" name="Line 436"/>
            <p:cNvSpPr>
              <a:spLocks noChangeShapeType="1"/>
            </p:cNvSpPr>
            <p:nvPr/>
          </p:nvSpPr>
          <p:spPr bwMode="auto">
            <a:xfrm flipH="1">
              <a:off x="3564" y="3085"/>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7" name="Group 437"/>
          <p:cNvGrpSpPr>
            <a:grpSpLocks/>
          </p:cNvGrpSpPr>
          <p:nvPr/>
        </p:nvGrpSpPr>
        <p:grpSpPr bwMode="auto">
          <a:xfrm>
            <a:off x="6951785" y="2679700"/>
            <a:ext cx="1853712" cy="2052638"/>
            <a:chOff x="4348" y="1744"/>
            <a:chExt cx="1168" cy="1293"/>
          </a:xfrm>
        </p:grpSpPr>
        <p:grpSp>
          <p:nvGrpSpPr>
            <p:cNvPr id="788" name="Group 438"/>
            <p:cNvGrpSpPr>
              <a:grpSpLocks/>
            </p:cNvGrpSpPr>
            <p:nvPr/>
          </p:nvGrpSpPr>
          <p:grpSpPr bwMode="auto">
            <a:xfrm>
              <a:off x="5148" y="2652"/>
              <a:ext cx="365" cy="325"/>
              <a:chOff x="5148" y="2652"/>
              <a:chExt cx="365" cy="325"/>
            </a:xfrm>
          </p:grpSpPr>
          <p:sp>
            <p:nvSpPr>
              <p:cNvPr id="863671" name="Freeform 439"/>
              <p:cNvSpPr>
                <a:spLocks/>
              </p:cNvSpPr>
              <p:nvPr/>
            </p:nvSpPr>
            <p:spPr bwMode="auto">
              <a:xfrm>
                <a:off x="5148" y="265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2" name="Freeform 440"/>
              <p:cNvSpPr>
                <a:spLocks/>
              </p:cNvSpPr>
              <p:nvPr/>
            </p:nvSpPr>
            <p:spPr bwMode="auto">
              <a:xfrm>
                <a:off x="5179" y="268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3" name="Freeform 441"/>
              <p:cNvSpPr>
                <a:spLocks/>
              </p:cNvSpPr>
              <p:nvPr/>
            </p:nvSpPr>
            <p:spPr bwMode="auto">
              <a:xfrm>
                <a:off x="5247" y="268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74" name="Rectangle 442"/>
            <p:cNvSpPr>
              <a:spLocks noChangeArrowheads="1"/>
            </p:cNvSpPr>
            <p:nvPr/>
          </p:nvSpPr>
          <p:spPr bwMode="auto">
            <a:xfrm>
              <a:off x="4348" y="1744"/>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solidFill>
                    <a:schemeClr val="bg2"/>
                  </a:solidFill>
                  <a:latin typeface="Helvetica"/>
                </a:rPr>
                <a:t>入侵检测</a:t>
              </a:r>
            </a:p>
            <a:p>
              <a:pPr algn="ctr" defTabSz="446088" eaLnBrk="0" hangingPunct="0"/>
              <a:r>
                <a:rPr kumimoji="1" lang="zh-CN" altLang="en-US" b="1">
                  <a:solidFill>
                    <a:schemeClr val="bg2"/>
                  </a:solidFill>
                  <a:latin typeface="Helvetica"/>
                </a:rPr>
                <a:t>实时监控</a:t>
              </a:r>
            </a:p>
          </p:txBody>
        </p:sp>
        <p:sp>
          <p:nvSpPr>
            <p:cNvPr id="863675" name="Line 443"/>
            <p:cNvSpPr>
              <a:spLocks noChangeShapeType="1"/>
            </p:cNvSpPr>
            <p:nvPr/>
          </p:nvSpPr>
          <p:spPr bwMode="auto">
            <a:xfrm flipH="1" flipV="1">
              <a:off x="5160" y="2436"/>
              <a:ext cx="132" cy="228"/>
            </a:xfrm>
            <a:prstGeom prst="line">
              <a:avLst/>
            </a:prstGeom>
            <a:noFill/>
            <a:ln w="50799">
              <a:solidFill>
                <a:srgbClr val="CC0000"/>
              </a:solidFill>
              <a:round/>
              <a:headEnd type="none" w="sm" len="sm"/>
              <a:tailEnd type="none" w="sm" len="sm"/>
            </a:ln>
          </p:spPr>
          <p:txBody>
            <a:bodyPr wrap="none" anchor="ctr"/>
            <a:lstStyle/>
            <a:p>
              <a:endParaRPr lang="zh-CN" altLang="en-US">
                <a:solidFill>
                  <a:schemeClr val="bg2"/>
                </a:solidFill>
              </a:endParaRPr>
            </a:p>
          </p:txBody>
        </p:sp>
        <p:grpSp>
          <p:nvGrpSpPr>
            <p:cNvPr id="789" name="Group 444"/>
            <p:cNvGrpSpPr>
              <a:grpSpLocks/>
            </p:cNvGrpSpPr>
            <p:nvPr/>
          </p:nvGrpSpPr>
          <p:grpSpPr bwMode="auto">
            <a:xfrm>
              <a:off x="4416" y="2712"/>
              <a:ext cx="365" cy="325"/>
              <a:chOff x="4416" y="2712"/>
              <a:chExt cx="365" cy="325"/>
            </a:xfrm>
          </p:grpSpPr>
          <p:sp>
            <p:nvSpPr>
              <p:cNvPr id="863677" name="Freeform 445"/>
              <p:cNvSpPr>
                <a:spLocks/>
              </p:cNvSpPr>
              <p:nvPr/>
            </p:nvSpPr>
            <p:spPr bwMode="auto">
              <a:xfrm>
                <a:off x="4416" y="271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8" name="Freeform 446"/>
              <p:cNvSpPr>
                <a:spLocks/>
              </p:cNvSpPr>
              <p:nvPr/>
            </p:nvSpPr>
            <p:spPr bwMode="auto">
              <a:xfrm>
                <a:off x="4447" y="274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9" name="Freeform 447"/>
              <p:cNvSpPr>
                <a:spLocks/>
              </p:cNvSpPr>
              <p:nvPr/>
            </p:nvSpPr>
            <p:spPr bwMode="auto">
              <a:xfrm>
                <a:off x="4515" y="274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80" name="Line 448"/>
            <p:cNvSpPr>
              <a:spLocks noChangeShapeType="1"/>
            </p:cNvSpPr>
            <p:nvPr/>
          </p:nvSpPr>
          <p:spPr bwMode="auto">
            <a:xfrm flipV="1">
              <a:off x="4656" y="2436"/>
              <a:ext cx="132" cy="276"/>
            </a:xfrm>
            <a:prstGeom prst="line">
              <a:avLst/>
            </a:prstGeom>
            <a:noFill/>
            <a:ln w="50799">
              <a:solidFill>
                <a:srgbClr val="CC0000"/>
              </a:solidFill>
              <a:round/>
              <a:headEnd type="none" w="sm" len="sm"/>
              <a:tailEnd type="none" w="sm" len="sm"/>
            </a:ln>
          </p:spPr>
          <p:txBody>
            <a:bodyPr wrap="none" anchor="ctr"/>
            <a:lstStyle/>
            <a:p>
              <a:endParaRPr lang="zh-CN" altLang="en-US">
                <a:solidFill>
                  <a:schemeClr val="bg2"/>
                </a:solidFill>
              </a:endParaRPr>
            </a:p>
          </p:txBody>
        </p:sp>
      </p:grpSp>
      <p:grpSp>
        <p:nvGrpSpPr>
          <p:cNvPr id="790" name="Group 449"/>
          <p:cNvGrpSpPr>
            <a:grpSpLocks/>
          </p:cNvGrpSpPr>
          <p:nvPr/>
        </p:nvGrpSpPr>
        <p:grpSpPr bwMode="auto">
          <a:xfrm>
            <a:off x="2710961" y="3429000"/>
            <a:ext cx="2316774" cy="1747838"/>
            <a:chOff x="3192" y="964"/>
            <a:chExt cx="1460" cy="1101"/>
          </a:xfrm>
        </p:grpSpPr>
        <p:grpSp>
          <p:nvGrpSpPr>
            <p:cNvPr id="791" name="Group 450"/>
            <p:cNvGrpSpPr>
              <a:grpSpLocks/>
            </p:cNvGrpSpPr>
            <p:nvPr/>
          </p:nvGrpSpPr>
          <p:grpSpPr bwMode="auto">
            <a:xfrm>
              <a:off x="3192" y="1740"/>
              <a:ext cx="365" cy="325"/>
              <a:chOff x="3192" y="1740"/>
              <a:chExt cx="365" cy="325"/>
            </a:xfrm>
          </p:grpSpPr>
          <p:sp>
            <p:nvSpPr>
              <p:cNvPr id="863683" name="Freeform 451"/>
              <p:cNvSpPr>
                <a:spLocks/>
              </p:cNvSpPr>
              <p:nvPr/>
            </p:nvSpPr>
            <p:spPr bwMode="auto">
              <a:xfrm>
                <a:off x="3192" y="1740"/>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84" name="Freeform 452"/>
              <p:cNvSpPr>
                <a:spLocks/>
              </p:cNvSpPr>
              <p:nvPr/>
            </p:nvSpPr>
            <p:spPr bwMode="auto">
              <a:xfrm>
                <a:off x="3223" y="1768"/>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85" name="Freeform 453"/>
              <p:cNvSpPr>
                <a:spLocks/>
              </p:cNvSpPr>
              <p:nvPr/>
            </p:nvSpPr>
            <p:spPr bwMode="auto">
              <a:xfrm>
                <a:off x="3291" y="1770"/>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86" name="Rectangle 454"/>
            <p:cNvSpPr>
              <a:spLocks noChangeArrowheads="1"/>
            </p:cNvSpPr>
            <p:nvPr/>
          </p:nvSpPr>
          <p:spPr bwMode="auto">
            <a:xfrm>
              <a:off x="3484" y="964"/>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病毒防护</a:t>
              </a:r>
              <a:endParaRPr kumimoji="1" lang="en-US" altLang="zh-CN" b="1">
                <a:latin typeface="Helvetica"/>
              </a:endParaRPr>
            </a:p>
          </p:txBody>
        </p:sp>
        <p:sp>
          <p:nvSpPr>
            <p:cNvPr id="863687" name="Line 455"/>
            <p:cNvSpPr>
              <a:spLocks noChangeShapeType="1"/>
            </p:cNvSpPr>
            <p:nvPr/>
          </p:nvSpPr>
          <p:spPr bwMode="auto">
            <a:xfrm flipV="1">
              <a:off x="3540" y="1656"/>
              <a:ext cx="384" cy="168"/>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wipe(left)">
                                      <p:cBhvr>
                                        <p:cTn id="7" dur="500"/>
                                        <p:tgtEl>
                                          <p:spTgt spid="7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78"/>
                                        </p:tgtEl>
                                        <p:attrNameLst>
                                          <p:attrName>style.visibility</p:attrName>
                                        </p:attrNameLst>
                                      </p:cBhvr>
                                      <p:to>
                                        <p:strVal val="visible"/>
                                      </p:to>
                                    </p:set>
                                    <p:animEffect transition="in" filter="wipe(up)">
                                      <p:cBhvr>
                                        <p:cTn id="12" dur="500"/>
                                        <p:tgtEl>
                                          <p:spTgt spid="7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0"/>
                                        </p:tgtEl>
                                        <p:attrNameLst>
                                          <p:attrName>style.visibility</p:attrName>
                                        </p:attrNameLst>
                                      </p:cBhvr>
                                      <p:to>
                                        <p:strVal val="visible"/>
                                      </p:to>
                                    </p:set>
                                    <p:animEffect transition="in" filter="wipe(up)">
                                      <p:cBhvr>
                                        <p:cTn id="17" dur="500"/>
                                        <p:tgtEl>
                                          <p:spTgt spid="7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85"/>
                                        </p:tgtEl>
                                        <p:attrNameLst>
                                          <p:attrName>style.visibility</p:attrName>
                                        </p:attrNameLst>
                                      </p:cBhvr>
                                      <p:to>
                                        <p:strVal val="visible"/>
                                      </p:to>
                                    </p:set>
                                    <p:animEffect transition="in" filter="wipe(up)">
                                      <p:cBhvr>
                                        <p:cTn id="22" dur="500"/>
                                        <p:tgtEl>
                                          <p:spTgt spid="7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87"/>
                                        </p:tgtEl>
                                        <p:attrNameLst>
                                          <p:attrName>style.visibility</p:attrName>
                                        </p:attrNameLst>
                                      </p:cBhvr>
                                      <p:to>
                                        <p:strVal val="visible"/>
                                      </p:to>
                                    </p:set>
                                    <p:animEffect transition="in" filter="wipe(down)">
                                      <p:cBhvr>
                                        <p:cTn id="27" dur="500"/>
                                        <p:tgtEl>
                                          <p:spTgt spid="7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90"/>
                                        </p:tgtEl>
                                        <p:attrNameLst>
                                          <p:attrName>style.visibility</p:attrName>
                                        </p:attrNameLst>
                                      </p:cBhvr>
                                      <p:to>
                                        <p:strVal val="visible"/>
                                      </p:to>
                                    </p:set>
                                    <p:animEffect transition="in" filter="wipe(left)">
                                      <p:cBhvr>
                                        <p:cTn id="32" dur="500"/>
                                        <p:tgtEl>
                                          <p:spTgt spid="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5282" name="Rectangle 2"/>
          <p:cNvSpPr>
            <a:spLocks noGrp="1" noChangeArrowheads="1"/>
          </p:cNvSpPr>
          <p:nvPr>
            <p:ph type="title" idx="4294967295"/>
          </p:nvPr>
        </p:nvSpPr>
        <p:spPr>
          <a:xfrm>
            <a:off x="471700" y="677445"/>
            <a:ext cx="7178920"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有效的信息安全管理体系</a:t>
            </a:r>
          </a:p>
        </p:txBody>
      </p:sp>
      <p:sp>
        <p:nvSpPr>
          <p:cNvPr id="865283" name="Freeform 3"/>
          <p:cNvSpPr>
            <a:spLocks/>
          </p:cNvSpPr>
          <p:nvPr/>
        </p:nvSpPr>
        <p:spPr bwMode="gray">
          <a:xfrm rot="6256290">
            <a:off x="2538535" y="2546106"/>
            <a:ext cx="1149350" cy="3061189"/>
          </a:xfrm>
          <a:custGeom>
            <a:avLst/>
            <a:gdLst>
              <a:gd name="T0" fmla="*/ 0 w 646"/>
              <a:gd name="T1" fmla="*/ 0 h 1861"/>
              <a:gd name="T2" fmla="*/ 136013918 w 646"/>
              <a:gd name="T3" fmla="*/ 42812259 h 1861"/>
              <a:gd name="T4" fmla="*/ 277695642 w 646"/>
              <a:gd name="T5" fmla="*/ 97856837 h 1861"/>
              <a:gd name="T6" fmla="*/ 416544252 w 646"/>
              <a:gd name="T7" fmla="*/ 165133749 h 1861"/>
              <a:gd name="T8" fmla="*/ 552558223 w 646"/>
              <a:gd name="T9" fmla="*/ 247701525 h 1861"/>
              <a:gd name="T10" fmla="*/ 685739027 w 646"/>
              <a:gd name="T11" fmla="*/ 339441300 h 1861"/>
              <a:gd name="T12" fmla="*/ 816086771 w 646"/>
              <a:gd name="T13" fmla="*/ 449530430 h 1861"/>
              <a:gd name="T14" fmla="*/ 943599980 w 646"/>
              <a:gd name="T15" fmla="*/ 565736703 h 1861"/>
              <a:gd name="T16" fmla="*/ 1068279918 w 646"/>
              <a:gd name="T17" fmla="*/ 697231955 h 1861"/>
              <a:gd name="T18" fmla="*/ 1184458990 w 646"/>
              <a:gd name="T19" fmla="*/ 840959527 h 1861"/>
              <a:gd name="T20" fmla="*/ 1294971939 w 646"/>
              <a:gd name="T21" fmla="*/ 993861120 h 1861"/>
              <a:gd name="T22" fmla="*/ 1396982338 w 646"/>
              <a:gd name="T23" fmla="*/ 1158994814 h 1861"/>
              <a:gd name="T24" fmla="*/ 1490491871 w 646"/>
              <a:gd name="T25" fmla="*/ 1336360828 h 1861"/>
              <a:gd name="T26" fmla="*/ 1572667475 w 646"/>
              <a:gd name="T27" fmla="*/ 1519843876 h 1861"/>
              <a:gd name="T28" fmla="*/ 1649175275 w 646"/>
              <a:gd name="T29" fmla="*/ 1718616013 h 1861"/>
              <a:gd name="T30" fmla="*/ 1711516086 w 646"/>
              <a:gd name="T31" fmla="*/ 1926562389 h 1861"/>
              <a:gd name="T32" fmla="*/ 1759688224 w 646"/>
              <a:gd name="T33" fmla="*/ 2140625363 h 1861"/>
              <a:gd name="T34" fmla="*/ 1796525172 w 646"/>
              <a:gd name="T35" fmla="*/ 2147483647 h 1861"/>
              <a:gd name="T36" fmla="*/ 1819194711 w 646"/>
              <a:gd name="T37" fmla="*/ 2147483647 h 1861"/>
              <a:gd name="T38" fmla="*/ 1830528639 w 646"/>
              <a:gd name="T39" fmla="*/ 2147483647 h 1861"/>
              <a:gd name="T40" fmla="*/ 1822027772 w 646"/>
              <a:gd name="T41" fmla="*/ 2147483647 h 1861"/>
              <a:gd name="T42" fmla="*/ 1802192978 w 646"/>
              <a:gd name="T43" fmla="*/ 2147483647 h 1861"/>
              <a:gd name="T44" fmla="*/ 1765354767 w 646"/>
              <a:gd name="T45" fmla="*/ 2147483647 h 1861"/>
              <a:gd name="T46" fmla="*/ 1720016952 w 646"/>
              <a:gd name="T47" fmla="*/ 2147483647 h 1861"/>
              <a:gd name="T48" fmla="*/ 1657676141 w 646"/>
              <a:gd name="T49" fmla="*/ 2147483647 h 1861"/>
              <a:gd name="T50" fmla="*/ 1589669209 w 646"/>
              <a:gd name="T51" fmla="*/ 2147483647 h 1861"/>
              <a:gd name="T52" fmla="*/ 1510328348 w 646"/>
              <a:gd name="T53" fmla="*/ 2147483647 h 1861"/>
              <a:gd name="T54" fmla="*/ 1416817132 w 646"/>
              <a:gd name="T55" fmla="*/ 2147483647 h 1861"/>
              <a:gd name="T56" fmla="*/ 1320474539 w 646"/>
              <a:gd name="T57" fmla="*/ 2147483647 h 1861"/>
              <a:gd name="T58" fmla="*/ 1212796334 w 646"/>
              <a:gd name="T59" fmla="*/ 2147483647 h 1861"/>
              <a:gd name="T60" fmla="*/ 1099450324 w 646"/>
              <a:gd name="T61" fmla="*/ 2147483647 h 1861"/>
              <a:gd name="T62" fmla="*/ 977603447 w 646"/>
              <a:gd name="T63" fmla="*/ 2147483647 h 1861"/>
              <a:gd name="T64" fmla="*/ 852924982 w 646"/>
              <a:gd name="T65" fmla="*/ 2147483647 h 1861"/>
              <a:gd name="T66" fmla="*/ 719742494 w 646"/>
              <a:gd name="T67" fmla="*/ 2147483647 h 1861"/>
              <a:gd name="T68" fmla="*/ 580895567 w 646"/>
              <a:gd name="T69" fmla="*/ 2147483647 h 1861"/>
              <a:gd name="T70" fmla="*/ 442046957 w 646"/>
              <a:gd name="T71" fmla="*/ 2147483647 h 1861"/>
              <a:gd name="T72" fmla="*/ 294697375 w 646"/>
              <a:gd name="T73" fmla="*/ 2147483647 h 1861"/>
              <a:gd name="T74" fmla="*/ 150182590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rot="10800000"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4" name="Freeform 4"/>
          <p:cNvSpPr>
            <a:spLocks/>
          </p:cNvSpPr>
          <p:nvPr/>
        </p:nvSpPr>
        <p:spPr bwMode="gray">
          <a:xfrm rot="5461794">
            <a:off x="2559723" y="2621513"/>
            <a:ext cx="1150937" cy="3061188"/>
          </a:xfrm>
          <a:custGeom>
            <a:avLst/>
            <a:gdLst>
              <a:gd name="T0" fmla="*/ 0 w 646"/>
              <a:gd name="T1" fmla="*/ 0 h 1861"/>
              <a:gd name="T2" fmla="*/ 136013793 w 646"/>
              <a:gd name="T3" fmla="*/ 42812259 h 1861"/>
              <a:gd name="T4" fmla="*/ 277695387 w 646"/>
              <a:gd name="T5" fmla="*/ 97856837 h 1861"/>
              <a:gd name="T6" fmla="*/ 416543869 w 646"/>
              <a:gd name="T7" fmla="*/ 165133749 h 1861"/>
              <a:gd name="T8" fmla="*/ 552557715 w 646"/>
              <a:gd name="T9" fmla="*/ 247701525 h 1861"/>
              <a:gd name="T10" fmla="*/ 685738397 w 646"/>
              <a:gd name="T11" fmla="*/ 339441300 h 1861"/>
              <a:gd name="T12" fmla="*/ 816086020 w 646"/>
              <a:gd name="T13" fmla="*/ 449530430 h 1861"/>
              <a:gd name="T14" fmla="*/ 943599113 w 646"/>
              <a:gd name="T15" fmla="*/ 565736703 h 1861"/>
              <a:gd name="T16" fmla="*/ 1068278936 w 646"/>
              <a:gd name="T17" fmla="*/ 697231955 h 1861"/>
              <a:gd name="T18" fmla="*/ 1184457900 w 646"/>
              <a:gd name="T19" fmla="*/ 840959527 h 1861"/>
              <a:gd name="T20" fmla="*/ 1294969065 w 646"/>
              <a:gd name="T21" fmla="*/ 993861120 h 1861"/>
              <a:gd name="T22" fmla="*/ 1396979370 w 646"/>
              <a:gd name="T23" fmla="*/ 1158994814 h 1861"/>
              <a:gd name="T24" fmla="*/ 1490488817 w 646"/>
              <a:gd name="T25" fmla="*/ 1336360828 h 1861"/>
              <a:gd name="T26" fmla="*/ 1572664346 w 646"/>
              <a:gd name="T27" fmla="*/ 1519843876 h 1861"/>
              <a:gd name="T28" fmla="*/ 1649172075 w 646"/>
              <a:gd name="T29" fmla="*/ 1718616013 h 1861"/>
              <a:gd name="T30" fmla="*/ 1711512828 w 646"/>
              <a:gd name="T31" fmla="*/ 1926562389 h 1861"/>
              <a:gd name="T32" fmla="*/ 1759684923 w 646"/>
              <a:gd name="T33" fmla="*/ 2140625363 h 1861"/>
              <a:gd name="T34" fmla="*/ 1796521837 w 646"/>
              <a:gd name="T35" fmla="*/ 2147483647 h 1861"/>
              <a:gd name="T36" fmla="*/ 1819191355 w 646"/>
              <a:gd name="T37" fmla="*/ 2147483647 h 1861"/>
              <a:gd name="T38" fmla="*/ 1830525272 w 646"/>
              <a:gd name="T39" fmla="*/ 2147483647 h 1861"/>
              <a:gd name="T40" fmla="*/ 1822024413 w 646"/>
              <a:gd name="T41" fmla="*/ 2147483647 h 1861"/>
              <a:gd name="T42" fmla="*/ 1802189637 w 646"/>
              <a:gd name="T43" fmla="*/ 2147483647 h 1861"/>
              <a:gd name="T44" fmla="*/ 1765351460 w 646"/>
              <a:gd name="T45" fmla="*/ 2147483647 h 1861"/>
              <a:gd name="T46" fmla="*/ 1720013687 w 646"/>
              <a:gd name="T47" fmla="*/ 2147483647 h 1861"/>
              <a:gd name="T48" fmla="*/ 1657672934 w 646"/>
              <a:gd name="T49" fmla="*/ 2147483647 h 1861"/>
              <a:gd name="T50" fmla="*/ 1589666063 w 646"/>
              <a:gd name="T51" fmla="*/ 2147483647 h 1861"/>
              <a:gd name="T52" fmla="*/ 1510325276 w 646"/>
              <a:gd name="T53" fmla="*/ 2147483647 h 1861"/>
              <a:gd name="T54" fmla="*/ 1416814146 w 646"/>
              <a:gd name="T55" fmla="*/ 2147483647 h 1861"/>
              <a:gd name="T56" fmla="*/ 1320471641 w 646"/>
              <a:gd name="T57" fmla="*/ 2147483647 h 1861"/>
              <a:gd name="T58" fmla="*/ 1212793535 w 646"/>
              <a:gd name="T59" fmla="*/ 2147483647 h 1861"/>
              <a:gd name="T60" fmla="*/ 1099447629 w 646"/>
              <a:gd name="T61" fmla="*/ 2147483647 h 1861"/>
              <a:gd name="T62" fmla="*/ 977602548 w 646"/>
              <a:gd name="T63" fmla="*/ 2147483647 h 1861"/>
              <a:gd name="T64" fmla="*/ 852922514 w 646"/>
              <a:gd name="T65" fmla="*/ 2147483647 h 1861"/>
              <a:gd name="T66" fmla="*/ 719741832 w 646"/>
              <a:gd name="T67" fmla="*/ 2147483647 h 1861"/>
              <a:gd name="T68" fmla="*/ 580893350 w 646"/>
              <a:gd name="T69" fmla="*/ 2147483647 h 1861"/>
              <a:gd name="T70" fmla="*/ 442046551 w 646"/>
              <a:gd name="T71" fmla="*/ 2147483647 h 1861"/>
              <a:gd name="T72" fmla="*/ 294697104 w 646"/>
              <a:gd name="T73" fmla="*/ 2147483647 h 1861"/>
              <a:gd name="T74" fmla="*/ 150182452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2A684C"/>
              </a:gs>
            </a:gsLst>
            <a:lin ang="0" scaled="1"/>
          </a:gradFill>
          <a:ln w="6350">
            <a:noFill/>
            <a:round/>
            <a:headEnd/>
            <a:tailEnd/>
          </a:ln>
        </p:spPr>
        <p:txBody>
          <a:bodyPr rot="10800000"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5" name="Freeform 5"/>
          <p:cNvSpPr>
            <a:spLocks/>
          </p:cNvSpPr>
          <p:nvPr/>
        </p:nvSpPr>
        <p:spPr bwMode="gray">
          <a:xfrm rot="-794496">
            <a:off x="4258408" y="2941639"/>
            <a:ext cx="1063869" cy="3316287"/>
          </a:xfrm>
          <a:custGeom>
            <a:avLst/>
            <a:gdLst>
              <a:gd name="T0" fmla="*/ 0 w 646"/>
              <a:gd name="T1" fmla="*/ 0 h 1861"/>
              <a:gd name="T2" fmla="*/ 146947748 w 646"/>
              <a:gd name="T3" fmla="*/ 39697782 h 1861"/>
              <a:gd name="T4" fmla="*/ 300019409 w 646"/>
              <a:gd name="T5" fmla="*/ 90736580 h 1861"/>
              <a:gd name="T6" fmla="*/ 450027310 w 646"/>
              <a:gd name="T7" fmla="*/ 153116409 h 1861"/>
              <a:gd name="T8" fmla="*/ 596976862 w 646"/>
              <a:gd name="T9" fmla="*/ 229674640 h 1861"/>
              <a:gd name="T10" fmla="*/ 740862597 w 646"/>
              <a:gd name="T11" fmla="*/ 314739844 h 1861"/>
              <a:gd name="T12" fmla="*/ 881688126 w 646"/>
              <a:gd name="T13" fmla="*/ 416817415 h 1861"/>
              <a:gd name="T14" fmla="*/ 1019451916 w 646"/>
              <a:gd name="T15" fmla="*/ 524566441 h 1861"/>
              <a:gd name="T16" fmla="*/ 1154153530 w 646"/>
              <a:gd name="T17" fmla="*/ 646493739 h 1861"/>
              <a:gd name="T18" fmla="*/ 1279672773 w 646"/>
              <a:gd name="T19" fmla="*/ 779762053 h 1861"/>
              <a:gd name="T20" fmla="*/ 1399066352 w 646"/>
              <a:gd name="T21" fmla="*/ 921535919 h 1861"/>
              <a:gd name="T22" fmla="*/ 1509277559 w 646"/>
              <a:gd name="T23" fmla="*/ 1074653960 h 1861"/>
              <a:gd name="T24" fmla="*/ 1610304645 w 646"/>
              <a:gd name="T25" fmla="*/ 1239111333 h 1861"/>
              <a:gd name="T26" fmla="*/ 1699085652 w 646"/>
              <a:gd name="T27" fmla="*/ 1409241741 h 1861"/>
              <a:gd name="T28" fmla="*/ 1781744495 w 646"/>
              <a:gd name="T29" fmla="*/ 1593548840 h 1861"/>
              <a:gd name="T30" fmla="*/ 1849095739 w 646"/>
              <a:gd name="T31" fmla="*/ 1786363386 h 1861"/>
              <a:gd name="T32" fmla="*/ 1901140261 w 646"/>
              <a:gd name="T33" fmla="*/ 1984847178 h 1861"/>
              <a:gd name="T34" fmla="*/ 1940938704 w 646"/>
              <a:gd name="T35" fmla="*/ 2147483647 h 1861"/>
              <a:gd name="T36" fmla="*/ 1965429111 w 646"/>
              <a:gd name="T37" fmla="*/ 2147483647 h 1861"/>
              <a:gd name="T38" fmla="*/ 1977675189 w 646"/>
              <a:gd name="T39" fmla="*/ 2147483647 h 1861"/>
              <a:gd name="T40" fmla="*/ 1968491068 w 646"/>
              <a:gd name="T41" fmla="*/ 2147483647 h 1861"/>
              <a:gd name="T42" fmla="*/ 1947060868 w 646"/>
              <a:gd name="T43" fmla="*/ 2147483647 h 1861"/>
              <a:gd name="T44" fmla="*/ 1907262425 w 646"/>
              <a:gd name="T45" fmla="*/ 2147483647 h 1861"/>
              <a:gd name="T46" fmla="*/ 1858279861 w 646"/>
              <a:gd name="T47" fmla="*/ 2147483647 h 1861"/>
              <a:gd name="T48" fmla="*/ 1790928616 w 646"/>
              <a:gd name="T49" fmla="*/ 2147483647 h 1861"/>
              <a:gd name="T50" fmla="*/ 1717453895 w 646"/>
              <a:gd name="T51" fmla="*/ 2147483647 h 1861"/>
              <a:gd name="T52" fmla="*/ 1631734845 w 646"/>
              <a:gd name="T53" fmla="*/ 2147483647 h 1861"/>
              <a:gd name="T54" fmla="*/ 1530707759 w 646"/>
              <a:gd name="T55" fmla="*/ 2147483647 h 1861"/>
              <a:gd name="T56" fmla="*/ 1426620466 w 646"/>
              <a:gd name="T57" fmla="*/ 2147483647 h 1861"/>
              <a:gd name="T58" fmla="*/ 1310285345 w 646"/>
              <a:gd name="T59" fmla="*/ 2147483647 h 1861"/>
              <a:gd name="T60" fmla="*/ 1187829809 w 646"/>
              <a:gd name="T61" fmla="*/ 2147483647 h 1861"/>
              <a:gd name="T62" fmla="*/ 1056188402 w 646"/>
              <a:gd name="T63" fmla="*/ 2147483647 h 1861"/>
              <a:gd name="T64" fmla="*/ 921486787 w 646"/>
              <a:gd name="T65" fmla="*/ 2147483647 h 1861"/>
              <a:gd name="T66" fmla="*/ 777599083 w 646"/>
              <a:gd name="T67" fmla="*/ 2147483647 h 1861"/>
              <a:gd name="T68" fmla="*/ 627591183 w 646"/>
              <a:gd name="T69" fmla="*/ 2147483647 h 1861"/>
              <a:gd name="T70" fmla="*/ 477581533 w 646"/>
              <a:gd name="T71" fmla="*/ 2147483647 h 1861"/>
              <a:gd name="T72" fmla="*/ 318387652 w 646"/>
              <a:gd name="T73" fmla="*/ 2147483647 h 1861"/>
              <a:gd name="T74" fmla="*/ 162255783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47EC4"/>
              </a:gs>
            </a:gsLst>
            <a:lin ang="0" scaled="1"/>
          </a:gradFill>
          <a:ln w="6350">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6" name="Freeform 6"/>
          <p:cNvSpPr>
            <a:spLocks/>
          </p:cNvSpPr>
          <p:nvPr/>
        </p:nvSpPr>
        <p:spPr bwMode="gray">
          <a:xfrm>
            <a:off x="4056185" y="3117850"/>
            <a:ext cx="1063869" cy="3316288"/>
          </a:xfrm>
          <a:custGeom>
            <a:avLst/>
            <a:gdLst>
              <a:gd name="T0" fmla="*/ 0 w 646"/>
              <a:gd name="T1" fmla="*/ 0 h 1861"/>
              <a:gd name="T2" fmla="*/ 146947748 w 646"/>
              <a:gd name="T3" fmla="*/ 39697782 h 1861"/>
              <a:gd name="T4" fmla="*/ 300019409 w 646"/>
              <a:gd name="T5" fmla="*/ 90736580 h 1861"/>
              <a:gd name="T6" fmla="*/ 450027310 w 646"/>
              <a:gd name="T7" fmla="*/ 153116409 h 1861"/>
              <a:gd name="T8" fmla="*/ 596976862 w 646"/>
              <a:gd name="T9" fmla="*/ 229674640 h 1861"/>
              <a:gd name="T10" fmla="*/ 740862597 w 646"/>
              <a:gd name="T11" fmla="*/ 314739844 h 1861"/>
              <a:gd name="T12" fmla="*/ 881688126 w 646"/>
              <a:gd name="T13" fmla="*/ 416817415 h 1861"/>
              <a:gd name="T14" fmla="*/ 1019451916 w 646"/>
              <a:gd name="T15" fmla="*/ 524566441 h 1861"/>
              <a:gd name="T16" fmla="*/ 1154153530 w 646"/>
              <a:gd name="T17" fmla="*/ 646493739 h 1861"/>
              <a:gd name="T18" fmla="*/ 1279672773 w 646"/>
              <a:gd name="T19" fmla="*/ 779762053 h 1861"/>
              <a:gd name="T20" fmla="*/ 1399066352 w 646"/>
              <a:gd name="T21" fmla="*/ 921535919 h 1861"/>
              <a:gd name="T22" fmla="*/ 1509277559 w 646"/>
              <a:gd name="T23" fmla="*/ 1074653960 h 1861"/>
              <a:gd name="T24" fmla="*/ 1610304645 w 646"/>
              <a:gd name="T25" fmla="*/ 1239111333 h 1861"/>
              <a:gd name="T26" fmla="*/ 1699085652 w 646"/>
              <a:gd name="T27" fmla="*/ 1409241741 h 1861"/>
              <a:gd name="T28" fmla="*/ 1781744495 w 646"/>
              <a:gd name="T29" fmla="*/ 1593548840 h 1861"/>
              <a:gd name="T30" fmla="*/ 1849095739 w 646"/>
              <a:gd name="T31" fmla="*/ 1786363386 h 1861"/>
              <a:gd name="T32" fmla="*/ 1901140261 w 646"/>
              <a:gd name="T33" fmla="*/ 1984847178 h 1861"/>
              <a:gd name="T34" fmla="*/ 1940938704 w 646"/>
              <a:gd name="T35" fmla="*/ 2147483647 h 1861"/>
              <a:gd name="T36" fmla="*/ 1965429111 w 646"/>
              <a:gd name="T37" fmla="*/ 2147483647 h 1861"/>
              <a:gd name="T38" fmla="*/ 1977675189 w 646"/>
              <a:gd name="T39" fmla="*/ 2147483647 h 1861"/>
              <a:gd name="T40" fmla="*/ 1968491068 w 646"/>
              <a:gd name="T41" fmla="*/ 2147483647 h 1861"/>
              <a:gd name="T42" fmla="*/ 1947060868 w 646"/>
              <a:gd name="T43" fmla="*/ 2147483647 h 1861"/>
              <a:gd name="T44" fmla="*/ 1907262425 w 646"/>
              <a:gd name="T45" fmla="*/ 2147483647 h 1861"/>
              <a:gd name="T46" fmla="*/ 1858279861 w 646"/>
              <a:gd name="T47" fmla="*/ 2147483647 h 1861"/>
              <a:gd name="T48" fmla="*/ 1790928616 w 646"/>
              <a:gd name="T49" fmla="*/ 2147483647 h 1861"/>
              <a:gd name="T50" fmla="*/ 1717453895 w 646"/>
              <a:gd name="T51" fmla="*/ 2147483647 h 1861"/>
              <a:gd name="T52" fmla="*/ 1631734845 w 646"/>
              <a:gd name="T53" fmla="*/ 2147483647 h 1861"/>
              <a:gd name="T54" fmla="*/ 1530707759 w 646"/>
              <a:gd name="T55" fmla="*/ 2147483647 h 1861"/>
              <a:gd name="T56" fmla="*/ 1426620466 w 646"/>
              <a:gd name="T57" fmla="*/ 2147483647 h 1861"/>
              <a:gd name="T58" fmla="*/ 1310285345 w 646"/>
              <a:gd name="T59" fmla="*/ 2147483647 h 1861"/>
              <a:gd name="T60" fmla="*/ 1187829809 w 646"/>
              <a:gd name="T61" fmla="*/ 2147483647 h 1861"/>
              <a:gd name="T62" fmla="*/ 1056188402 w 646"/>
              <a:gd name="T63" fmla="*/ 2147483647 h 1861"/>
              <a:gd name="T64" fmla="*/ 921486787 w 646"/>
              <a:gd name="T65" fmla="*/ 2147483647 h 1861"/>
              <a:gd name="T66" fmla="*/ 777599083 w 646"/>
              <a:gd name="T67" fmla="*/ 2147483647 h 1861"/>
              <a:gd name="T68" fmla="*/ 627591183 w 646"/>
              <a:gd name="T69" fmla="*/ 2147483647 h 1861"/>
              <a:gd name="T70" fmla="*/ 477581533 w 646"/>
              <a:gd name="T71" fmla="*/ 2147483647 h 1861"/>
              <a:gd name="T72" fmla="*/ 318387652 w 646"/>
              <a:gd name="T73" fmla="*/ 2147483647 h 1861"/>
              <a:gd name="T74" fmla="*/ 162255783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7" name="Freeform 7"/>
          <p:cNvSpPr>
            <a:spLocks/>
          </p:cNvSpPr>
          <p:nvPr/>
        </p:nvSpPr>
        <p:spPr bwMode="gray">
          <a:xfrm rot="-6677128">
            <a:off x="4363610" y="1397550"/>
            <a:ext cx="1150938" cy="3061189"/>
          </a:xfrm>
          <a:custGeom>
            <a:avLst/>
            <a:gdLst>
              <a:gd name="T0" fmla="*/ 0 w 646"/>
              <a:gd name="T1" fmla="*/ 0 h 1861"/>
              <a:gd name="T2" fmla="*/ 136013918 w 646"/>
              <a:gd name="T3" fmla="*/ 42812259 h 1861"/>
              <a:gd name="T4" fmla="*/ 277695642 w 646"/>
              <a:gd name="T5" fmla="*/ 97856837 h 1861"/>
              <a:gd name="T6" fmla="*/ 416544252 w 646"/>
              <a:gd name="T7" fmla="*/ 165133749 h 1861"/>
              <a:gd name="T8" fmla="*/ 552558223 w 646"/>
              <a:gd name="T9" fmla="*/ 247701525 h 1861"/>
              <a:gd name="T10" fmla="*/ 685739027 w 646"/>
              <a:gd name="T11" fmla="*/ 339441300 h 1861"/>
              <a:gd name="T12" fmla="*/ 816086771 w 646"/>
              <a:gd name="T13" fmla="*/ 449530430 h 1861"/>
              <a:gd name="T14" fmla="*/ 943599980 w 646"/>
              <a:gd name="T15" fmla="*/ 565736703 h 1861"/>
              <a:gd name="T16" fmla="*/ 1068279918 w 646"/>
              <a:gd name="T17" fmla="*/ 697231955 h 1861"/>
              <a:gd name="T18" fmla="*/ 1184458990 w 646"/>
              <a:gd name="T19" fmla="*/ 840959527 h 1861"/>
              <a:gd name="T20" fmla="*/ 1294971939 w 646"/>
              <a:gd name="T21" fmla="*/ 993861120 h 1861"/>
              <a:gd name="T22" fmla="*/ 1396982338 w 646"/>
              <a:gd name="T23" fmla="*/ 1158994814 h 1861"/>
              <a:gd name="T24" fmla="*/ 1490491871 w 646"/>
              <a:gd name="T25" fmla="*/ 1336360828 h 1861"/>
              <a:gd name="T26" fmla="*/ 1572667475 w 646"/>
              <a:gd name="T27" fmla="*/ 1519843876 h 1861"/>
              <a:gd name="T28" fmla="*/ 1649175275 w 646"/>
              <a:gd name="T29" fmla="*/ 1718616013 h 1861"/>
              <a:gd name="T30" fmla="*/ 1711516086 w 646"/>
              <a:gd name="T31" fmla="*/ 1926562389 h 1861"/>
              <a:gd name="T32" fmla="*/ 1759688224 w 646"/>
              <a:gd name="T33" fmla="*/ 2140625363 h 1861"/>
              <a:gd name="T34" fmla="*/ 1796525172 w 646"/>
              <a:gd name="T35" fmla="*/ 2147483647 h 1861"/>
              <a:gd name="T36" fmla="*/ 1819194711 w 646"/>
              <a:gd name="T37" fmla="*/ 2147483647 h 1861"/>
              <a:gd name="T38" fmla="*/ 1830528639 w 646"/>
              <a:gd name="T39" fmla="*/ 2147483647 h 1861"/>
              <a:gd name="T40" fmla="*/ 1822027772 w 646"/>
              <a:gd name="T41" fmla="*/ 2147483647 h 1861"/>
              <a:gd name="T42" fmla="*/ 1802192978 w 646"/>
              <a:gd name="T43" fmla="*/ 2147483647 h 1861"/>
              <a:gd name="T44" fmla="*/ 1765354767 w 646"/>
              <a:gd name="T45" fmla="*/ 2147483647 h 1861"/>
              <a:gd name="T46" fmla="*/ 1720016952 w 646"/>
              <a:gd name="T47" fmla="*/ 2147483647 h 1861"/>
              <a:gd name="T48" fmla="*/ 1657676141 w 646"/>
              <a:gd name="T49" fmla="*/ 2147483647 h 1861"/>
              <a:gd name="T50" fmla="*/ 1589669209 w 646"/>
              <a:gd name="T51" fmla="*/ 2147483647 h 1861"/>
              <a:gd name="T52" fmla="*/ 1510328348 w 646"/>
              <a:gd name="T53" fmla="*/ 2147483647 h 1861"/>
              <a:gd name="T54" fmla="*/ 1416817132 w 646"/>
              <a:gd name="T55" fmla="*/ 2147483647 h 1861"/>
              <a:gd name="T56" fmla="*/ 1320474539 w 646"/>
              <a:gd name="T57" fmla="*/ 2147483647 h 1861"/>
              <a:gd name="T58" fmla="*/ 1212796334 w 646"/>
              <a:gd name="T59" fmla="*/ 2147483647 h 1861"/>
              <a:gd name="T60" fmla="*/ 1099450324 w 646"/>
              <a:gd name="T61" fmla="*/ 2147483647 h 1861"/>
              <a:gd name="T62" fmla="*/ 977603447 w 646"/>
              <a:gd name="T63" fmla="*/ 2147483647 h 1861"/>
              <a:gd name="T64" fmla="*/ 852924982 w 646"/>
              <a:gd name="T65" fmla="*/ 2147483647 h 1861"/>
              <a:gd name="T66" fmla="*/ 719742494 w 646"/>
              <a:gd name="T67" fmla="*/ 2147483647 h 1861"/>
              <a:gd name="T68" fmla="*/ 580895567 w 646"/>
              <a:gd name="T69" fmla="*/ 2147483647 h 1861"/>
              <a:gd name="T70" fmla="*/ 442046957 w 646"/>
              <a:gd name="T71" fmla="*/ 2147483647 h 1861"/>
              <a:gd name="T72" fmla="*/ 294697375 w 646"/>
              <a:gd name="T73" fmla="*/ 2147483647 h 1861"/>
              <a:gd name="T74" fmla="*/ 150182590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12712" name="Freeform 8"/>
          <p:cNvSpPr>
            <a:spLocks/>
          </p:cNvSpPr>
          <p:nvPr/>
        </p:nvSpPr>
        <p:spPr bwMode="gray">
          <a:xfrm rot="-7471624">
            <a:off x="4268361" y="1092750"/>
            <a:ext cx="1150938" cy="3061188"/>
          </a:xfrm>
          <a:custGeom>
            <a:avLst/>
            <a:gdLst>
              <a:gd name="T0" fmla="*/ 0 w 646"/>
              <a:gd name="T1" fmla="*/ 0 h 1861"/>
              <a:gd name="T2" fmla="*/ 48 w 646"/>
              <a:gd name="T3" fmla="*/ 14 h 1861"/>
              <a:gd name="T4" fmla="*/ 98 w 646"/>
              <a:gd name="T5" fmla="*/ 32 h 1861"/>
              <a:gd name="T6" fmla="*/ 147 w 646"/>
              <a:gd name="T7" fmla="*/ 54 h 1861"/>
              <a:gd name="T8" fmla="*/ 195 w 646"/>
              <a:gd name="T9" fmla="*/ 81 h 1861"/>
              <a:gd name="T10" fmla="*/ 242 w 646"/>
              <a:gd name="T11" fmla="*/ 111 h 1861"/>
              <a:gd name="T12" fmla="*/ 288 w 646"/>
              <a:gd name="T13" fmla="*/ 147 h 1861"/>
              <a:gd name="T14" fmla="*/ 333 w 646"/>
              <a:gd name="T15" fmla="*/ 185 h 1861"/>
              <a:gd name="T16" fmla="*/ 377 w 646"/>
              <a:gd name="T17" fmla="*/ 228 h 1861"/>
              <a:gd name="T18" fmla="*/ 418 w 646"/>
              <a:gd name="T19" fmla="*/ 275 h 1861"/>
              <a:gd name="T20" fmla="*/ 457 w 646"/>
              <a:gd name="T21" fmla="*/ 325 h 1861"/>
              <a:gd name="T22" fmla="*/ 493 w 646"/>
              <a:gd name="T23" fmla="*/ 379 h 1861"/>
              <a:gd name="T24" fmla="*/ 526 w 646"/>
              <a:gd name="T25" fmla="*/ 437 h 1861"/>
              <a:gd name="T26" fmla="*/ 555 w 646"/>
              <a:gd name="T27" fmla="*/ 497 h 1861"/>
              <a:gd name="T28" fmla="*/ 582 w 646"/>
              <a:gd name="T29" fmla="*/ 562 h 1861"/>
              <a:gd name="T30" fmla="*/ 604 w 646"/>
              <a:gd name="T31" fmla="*/ 630 h 1861"/>
              <a:gd name="T32" fmla="*/ 621 w 646"/>
              <a:gd name="T33" fmla="*/ 700 h 1861"/>
              <a:gd name="T34" fmla="*/ 634 w 646"/>
              <a:gd name="T35" fmla="*/ 774 h 1861"/>
              <a:gd name="T36" fmla="*/ 642 w 646"/>
              <a:gd name="T37" fmla="*/ 851 h 1861"/>
              <a:gd name="T38" fmla="*/ 646 w 646"/>
              <a:gd name="T39" fmla="*/ 930 h 1861"/>
              <a:gd name="T40" fmla="*/ 643 w 646"/>
              <a:gd name="T41" fmla="*/ 1011 h 1861"/>
              <a:gd name="T42" fmla="*/ 636 w 646"/>
              <a:gd name="T43" fmla="*/ 1086 h 1861"/>
              <a:gd name="T44" fmla="*/ 623 w 646"/>
              <a:gd name="T45" fmla="*/ 1160 h 1861"/>
              <a:gd name="T46" fmla="*/ 607 w 646"/>
              <a:gd name="T47" fmla="*/ 1230 h 1861"/>
              <a:gd name="T48" fmla="*/ 585 w 646"/>
              <a:gd name="T49" fmla="*/ 1297 h 1861"/>
              <a:gd name="T50" fmla="*/ 561 w 646"/>
              <a:gd name="T51" fmla="*/ 1361 h 1861"/>
              <a:gd name="T52" fmla="*/ 533 w 646"/>
              <a:gd name="T53" fmla="*/ 1421 h 1861"/>
              <a:gd name="T54" fmla="*/ 500 w 646"/>
              <a:gd name="T55" fmla="*/ 1478 h 1861"/>
              <a:gd name="T56" fmla="*/ 466 w 646"/>
              <a:gd name="T57" fmla="*/ 1532 h 1861"/>
              <a:gd name="T58" fmla="*/ 428 w 646"/>
              <a:gd name="T59" fmla="*/ 1582 h 1861"/>
              <a:gd name="T60" fmla="*/ 388 w 646"/>
              <a:gd name="T61" fmla="*/ 1627 h 1861"/>
              <a:gd name="T62" fmla="*/ 345 w 646"/>
              <a:gd name="T63" fmla="*/ 1670 h 1861"/>
              <a:gd name="T64" fmla="*/ 301 w 646"/>
              <a:gd name="T65" fmla="*/ 1709 h 1861"/>
              <a:gd name="T66" fmla="*/ 254 w 646"/>
              <a:gd name="T67" fmla="*/ 1744 h 1861"/>
              <a:gd name="T68" fmla="*/ 205 w 646"/>
              <a:gd name="T69" fmla="*/ 1776 h 1861"/>
              <a:gd name="T70" fmla="*/ 156 w 646"/>
              <a:gd name="T71" fmla="*/ 1803 h 1861"/>
              <a:gd name="T72" fmla="*/ 104 w 646"/>
              <a:gd name="T73" fmla="*/ 1826 h 1861"/>
              <a:gd name="T74" fmla="*/ 53 w 646"/>
              <a:gd name="T75" fmla="*/ 1846 h 1861"/>
              <a:gd name="T76" fmla="*/ 0 w 646"/>
              <a:gd name="T77" fmla="*/ 1861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chemeClr val="folHlink"/>
              </a:gs>
            </a:gsLst>
            <a:lin ang="0" scaled="1"/>
          </a:gradFill>
          <a:ln w="6350">
            <a:noFill/>
            <a:round/>
            <a:headEnd/>
            <a:tailEnd/>
          </a:ln>
        </p:spPr>
        <p:txBody>
          <a:bodyPr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nvGrpSpPr>
          <p:cNvPr id="2" name="Group 9"/>
          <p:cNvGrpSpPr>
            <a:grpSpLocks/>
          </p:cNvGrpSpPr>
          <p:nvPr/>
        </p:nvGrpSpPr>
        <p:grpSpPr bwMode="auto">
          <a:xfrm>
            <a:off x="3642946" y="2906713"/>
            <a:ext cx="1261697" cy="1295400"/>
            <a:chOff x="2016" y="1920"/>
            <a:chExt cx="1680" cy="1680"/>
          </a:xfrm>
        </p:grpSpPr>
        <p:sp>
          <p:nvSpPr>
            <p:cNvPr id="865290" name="Oval 10"/>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91" name="Freeform 11"/>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w="0">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5292" name="Text Box 12"/>
          <p:cNvSpPr txBox="1">
            <a:spLocks noChangeArrowheads="1"/>
          </p:cNvSpPr>
          <p:nvPr/>
        </p:nvSpPr>
        <p:spPr bwMode="gray">
          <a:xfrm>
            <a:off x="3642946" y="3338514"/>
            <a:ext cx="1261697" cy="396875"/>
          </a:xfrm>
          <a:prstGeom prst="rect">
            <a:avLst/>
          </a:prstGeom>
          <a:noFill/>
          <a:ln w="9525" algn="ctr">
            <a:noFill/>
            <a:miter lim="800000"/>
            <a:headEnd/>
            <a:tailEnd/>
          </a:ln>
        </p:spPr>
        <p:txBody>
          <a:bodyPr lIns="91409" tIns="45705" rIns="91409" bIns="45705">
            <a:spAutoFit/>
          </a:bodyPr>
          <a:lstStyle/>
          <a:p>
            <a:pPr algn="ctr" defTabSz="446088" eaLnBrk="0" hangingPunct="0"/>
            <a:r>
              <a:rPr lang="zh-CN" altLang="en-US" sz="2000" b="1">
                <a:solidFill>
                  <a:srgbClr val="000000"/>
                </a:solidFill>
              </a:rPr>
              <a:t>风险管理</a:t>
            </a:r>
            <a:endParaRPr lang="en-US" altLang="zh-CN" sz="2000" b="1">
              <a:solidFill>
                <a:srgbClr val="000000"/>
              </a:solidFill>
            </a:endParaRPr>
          </a:p>
        </p:txBody>
      </p:sp>
      <p:sp>
        <p:nvSpPr>
          <p:cNvPr id="865293" name="Text Box 13"/>
          <p:cNvSpPr txBox="1">
            <a:spLocks noChangeArrowheads="1"/>
          </p:cNvSpPr>
          <p:nvPr/>
        </p:nvSpPr>
        <p:spPr bwMode="auto">
          <a:xfrm>
            <a:off x="1381858" y="3770314"/>
            <a:ext cx="1242646" cy="396875"/>
          </a:xfrm>
          <a:prstGeom prst="rect">
            <a:avLst/>
          </a:prstGeom>
          <a:noFill/>
          <a:ln w="9525" algn="ctr">
            <a:noFill/>
            <a:miter lim="800000"/>
            <a:headEnd/>
            <a:tailEnd/>
          </a:ln>
        </p:spPr>
        <p:txBody>
          <a:bodyPr lIns="91409" tIns="45705" rIns="91409" bIns="45705">
            <a:spAutoFit/>
          </a:bodyPr>
          <a:lstStyle/>
          <a:p>
            <a:pPr algn="r" defTabSz="446088" eaLnBrk="0" hangingPunct="0"/>
            <a:r>
              <a:rPr lang="zh-CN" altLang="en-US" sz="2000" b="1">
                <a:solidFill>
                  <a:srgbClr val="000000"/>
                </a:solidFill>
              </a:rPr>
              <a:t>组织体系</a:t>
            </a:r>
          </a:p>
        </p:txBody>
      </p:sp>
      <p:sp>
        <p:nvSpPr>
          <p:cNvPr id="865294" name="Text Box 14"/>
          <p:cNvSpPr txBox="1">
            <a:spLocks noChangeArrowheads="1"/>
          </p:cNvSpPr>
          <p:nvPr/>
        </p:nvSpPr>
        <p:spPr bwMode="auto">
          <a:xfrm>
            <a:off x="4639408" y="2338389"/>
            <a:ext cx="1323243" cy="396875"/>
          </a:xfrm>
          <a:prstGeom prst="rect">
            <a:avLst/>
          </a:prstGeom>
          <a:noFill/>
          <a:ln w="9525" algn="ctr">
            <a:noFill/>
            <a:miter lim="800000"/>
            <a:headEnd/>
            <a:tailEnd/>
          </a:ln>
        </p:spPr>
        <p:txBody>
          <a:bodyPr lIns="91409" tIns="45705" rIns="91409" bIns="45705">
            <a:spAutoFit/>
          </a:bodyPr>
          <a:lstStyle/>
          <a:p>
            <a:pPr defTabSz="446088" eaLnBrk="0" hangingPunct="0"/>
            <a:r>
              <a:rPr lang="zh-CN" altLang="en-US" sz="2000" b="1">
                <a:solidFill>
                  <a:srgbClr val="000000"/>
                </a:solidFill>
              </a:rPr>
              <a:t>规章制度</a:t>
            </a:r>
            <a:endParaRPr lang="en-US" altLang="zh-CN" sz="2000" b="1">
              <a:solidFill>
                <a:srgbClr val="000000"/>
              </a:solidFill>
            </a:endParaRPr>
          </a:p>
        </p:txBody>
      </p:sp>
      <p:sp>
        <p:nvSpPr>
          <p:cNvPr id="865295" name="Text Box 15"/>
          <p:cNvSpPr txBox="1">
            <a:spLocks noChangeArrowheads="1"/>
          </p:cNvSpPr>
          <p:nvPr/>
        </p:nvSpPr>
        <p:spPr bwMode="auto">
          <a:xfrm>
            <a:off x="5001359" y="5578476"/>
            <a:ext cx="1232388" cy="396875"/>
          </a:xfrm>
          <a:prstGeom prst="rect">
            <a:avLst/>
          </a:prstGeom>
          <a:noFill/>
          <a:ln w="9525" algn="ctr">
            <a:noFill/>
            <a:miter lim="800000"/>
            <a:headEnd/>
            <a:tailEnd/>
          </a:ln>
        </p:spPr>
        <p:txBody>
          <a:bodyPr lIns="91409" tIns="45705" rIns="91409" bIns="45705">
            <a:spAutoFit/>
          </a:bodyPr>
          <a:lstStyle/>
          <a:p>
            <a:pPr algn="r" defTabSz="446088" eaLnBrk="0" hangingPunct="0"/>
            <a:r>
              <a:rPr lang="zh-CN" altLang="en-US" sz="2000" b="1">
                <a:solidFill>
                  <a:srgbClr val="000000"/>
                </a:solidFill>
              </a:rPr>
              <a:t>有效落实</a:t>
            </a:r>
            <a:endParaRPr lang="en-US" altLang="zh-CN" sz="2000" b="1">
              <a:solidFill>
                <a:srgbClr val="000000"/>
              </a:solidFill>
            </a:endParaRPr>
          </a:p>
        </p:txBody>
      </p:sp>
      <p:grpSp>
        <p:nvGrpSpPr>
          <p:cNvPr id="3" name="Group 16"/>
          <p:cNvGrpSpPr>
            <a:grpSpLocks/>
          </p:cNvGrpSpPr>
          <p:nvPr/>
        </p:nvGrpSpPr>
        <p:grpSpPr bwMode="auto">
          <a:xfrm>
            <a:off x="6233747" y="2203450"/>
            <a:ext cx="1727689" cy="687388"/>
            <a:chOff x="4254" y="1117"/>
            <a:chExt cx="862" cy="296"/>
          </a:xfrm>
        </p:grpSpPr>
        <p:sp>
          <p:nvSpPr>
            <p:cNvPr id="712721" name="AutoShape 17"/>
            <p:cNvSpPr>
              <a:spLocks noChangeArrowheads="1"/>
            </p:cNvSpPr>
            <p:nvPr/>
          </p:nvSpPr>
          <p:spPr bwMode="gray">
            <a:xfrm>
              <a:off x="4254" y="1117"/>
              <a:ext cx="862" cy="296"/>
            </a:xfrm>
            <a:prstGeom prst="can">
              <a:avLst>
                <a:gd name="adj" fmla="val 25000"/>
              </a:avLst>
            </a:prstGeom>
            <a:gradFill rotWithShape="1">
              <a:gsLst>
                <a:gs pos="0">
                  <a:srgbClr val="004747"/>
                </a:gs>
                <a:gs pos="50000">
                  <a:schemeClr val="hlink"/>
                </a:gs>
                <a:gs pos="100000">
                  <a:srgbClr val="0047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98" name="Text Box 18"/>
            <p:cNvSpPr txBox="1">
              <a:spLocks noChangeArrowheads="1"/>
            </p:cNvSpPr>
            <p:nvPr/>
          </p:nvSpPr>
          <p:spPr bwMode="gray">
            <a:xfrm>
              <a:off x="4403" y="1183"/>
              <a:ext cx="556" cy="159"/>
            </a:xfrm>
            <a:prstGeom prst="rect">
              <a:avLst/>
            </a:prstGeom>
            <a:noFill/>
            <a:ln w="9525" algn="ctr">
              <a:noFill/>
              <a:miter lim="800000"/>
              <a:headEnd/>
              <a:tailEnd/>
            </a:ln>
          </p:spPr>
          <p:txBody>
            <a:bodyPr wrap="none" lIns="91409" tIns="45705" rIns="91409" bIns="45705">
              <a:spAutoFit/>
            </a:bodyPr>
            <a:lstStyle/>
            <a:p>
              <a:pPr algn="ctr" defTabSz="446088" eaLnBrk="0" hangingPunct="0"/>
              <a:r>
                <a:rPr lang="zh-CN" altLang="en-US" b="1" dirty="0"/>
                <a:t>切实可行</a:t>
              </a:r>
            </a:p>
          </p:txBody>
        </p:sp>
      </p:grpSp>
      <p:grpSp>
        <p:nvGrpSpPr>
          <p:cNvPr id="4" name="Group 19"/>
          <p:cNvGrpSpPr>
            <a:grpSpLocks/>
          </p:cNvGrpSpPr>
          <p:nvPr/>
        </p:nvGrpSpPr>
        <p:grpSpPr bwMode="auto">
          <a:xfrm>
            <a:off x="574721" y="2852741"/>
            <a:ext cx="1756708" cy="775911"/>
            <a:chOff x="744" y="1253"/>
            <a:chExt cx="867" cy="287"/>
          </a:xfrm>
        </p:grpSpPr>
        <p:sp>
          <p:nvSpPr>
            <p:cNvPr id="712724" name="AutoShape 20"/>
            <p:cNvSpPr>
              <a:spLocks noChangeArrowheads="1"/>
            </p:cNvSpPr>
            <p:nvPr/>
          </p:nvSpPr>
          <p:spPr bwMode="gray">
            <a:xfrm>
              <a:off x="748" y="1253"/>
              <a:ext cx="863" cy="266"/>
            </a:xfrm>
            <a:prstGeom prst="can">
              <a:avLst>
                <a:gd name="adj" fmla="val 25000"/>
              </a:avLst>
            </a:prstGeom>
            <a:gradFill rotWithShape="1">
              <a:gsLst>
                <a:gs pos="0">
                  <a:srgbClr val="181847"/>
                </a:gs>
                <a:gs pos="50000">
                  <a:schemeClr val="accent2"/>
                </a:gs>
                <a:gs pos="100000">
                  <a:srgbClr val="1818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01" name="Text Box 21"/>
            <p:cNvSpPr txBox="1">
              <a:spLocks noChangeArrowheads="1"/>
            </p:cNvSpPr>
            <p:nvPr/>
          </p:nvSpPr>
          <p:spPr bwMode="gray">
            <a:xfrm>
              <a:off x="744" y="1301"/>
              <a:ext cx="836" cy="239"/>
            </a:xfrm>
            <a:prstGeom prst="rect">
              <a:avLst/>
            </a:prstGeom>
            <a:noFill/>
            <a:ln w="9525" algn="ctr">
              <a:noFill/>
              <a:miter lim="800000"/>
              <a:headEnd/>
              <a:tailEnd/>
            </a:ln>
          </p:spPr>
          <p:txBody>
            <a:bodyPr wrap="square" lIns="91409" tIns="45705" rIns="91409" bIns="45705">
              <a:spAutoFit/>
            </a:bodyPr>
            <a:lstStyle/>
            <a:p>
              <a:pPr algn="ctr" defTabSz="446088" eaLnBrk="0" hangingPunct="0"/>
              <a:r>
                <a:rPr lang="zh-CN" altLang="en-US" b="1" dirty="0"/>
                <a:t>有关部门协调配合</a:t>
              </a:r>
              <a:endParaRPr lang="en-US" altLang="zh-CN" b="1" dirty="0"/>
            </a:p>
          </p:txBody>
        </p:sp>
      </p:grpSp>
      <p:grpSp>
        <p:nvGrpSpPr>
          <p:cNvPr id="5" name="Group 22"/>
          <p:cNvGrpSpPr>
            <a:grpSpLocks/>
          </p:cNvGrpSpPr>
          <p:nvPr/>
        </p:nvGrpSpPr>
        <p:grpSpPr bwMode="auto">
          <a:xfrm>
            <a:off x="583223" y="2203451"/>
            <a:ext cx="1748204" cy="722313"/>
            <a:chOff x="748" y="1253"/>
            <a:chExt cx="863" cy="266"/>
          </a:xfrm>
        </p:grpSpPr>
        <p:sp>
          <p:nvSpPr>
            <p:cNvPr id="712727" name="AutoShape 23"/>
            <p:cNvSpPr>
              <a:spLocks noChangeArrowheads="1"/>
            </p:cNvSpPr>
            <p:nvPr/>
          </p:nvSpPr>
          <p:spPr bwMode="gray">
            <a:xfrm>
              <a:off x="748" y="1253"/>
              <a:ext cx="863" cy="266"/>
            </a:xfrm>
            <a:prstGeom prst="can">
              <a:avLst>
                <a:gd name="adj" fmla="val 25000"/>
              </a:avLst>
            </a:prstGeom>
            <a:gradFill rotWithShape="1">
              <a:gsLst>
                <a:gs pos="0">
                  <a:srgbClr val="181847"/>
                </a:gs>
                <a:gs pos="50000">
                  <a:schemeClr val="accent2"/>
                </a:gs>
                <a:gs pos="100000">
                  <a:srgbClr val="1818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04" name="Text Box 24"/>
            <p:cNvSpPr txBox="1">
              <a:spLocks noChangeArrowheads="1"/>
            </p:cNvSpPr>
            <p:nvPr/>
          </p:nvSpPr>
          <p:spPr bwMode="gray">
            <a:xfrm>
              <a:off x="759" y="1326"/>
              <a:ext cx="780" cy="136"/>
            </a:xfrm>
            <a:prstGeom prst="rect">
              <a:avLst/>
            </a:prstGeom>
            <a:noFill/>
            <a:ln w="9525" algn="ctr">
              <a:noFill/>
              <a:miter lim="800000"/>
              <a:headEnd/>
              <a:tailEnd/>
            </a:ln>
          </p:spPr>
          <p:txBody>
            <a:bodyPr wrap="none" lIns="91409" tIns="45705" rIns="91409" bIns="45705">
              <a:spAutoFit/>
            </a:bodyPr>
            <a:lstStyle/>
            <a:p>
              <a:pPr algn="ctr" defTabSz="446088" eaLnBrk="0" hangingPunct="0"/>
              <a:r>
                <a:rPr lang="zh-CN" altLang="en-US" b="1" dirty="0"/>
                <a:t>高层领导参与</a:t>
              </a:r>
              <a:endParaRPr lang="en-US" altLang="zh-CN" b="1" dirty="0"/>
            </a:p>
          </p:txBody>
        </p:sp>
      </p:grpSp>
      <p:grpSp>
        <p:nvGrpSpPr>
          <p:cNvPr id="6" name="Group 25"/>
          <p:cNvGrpSpPr>
            <a:grpSpLocks/>
          </p:cNvGrpSpPr>
          <p:nvPr/>
        </p:nvGrpSpPr>
        <p:grpSpPr bwMode="auto">
          <a:xfrm>
            <a:off x="6233747" y="1557338"/>
            <a:ext cx="1727689" cy="685800"/>
            <a:chOff x="4254" y="1117"/>
            <a:chExt cx="862" cy="296"/>
          </a:xfrm>
        </p:grpSpPr>
        <p:sp>
          <p:nvSpPr>
            <p:cNvPr id="712730" name="AutoShape 26"/>
            <p:cNvSpPr>
              <a:spLocks noChangeArrowheads="1"/>
            </p:cNvSpPr>
            <p:nvPr/>
          </p:nvSpPr>
          <p:spPr bwMode="gray">
            <a:xfrm>
              <a:off x="4254" y="1117"/>
              <a:ext cx="862" cy="296"/>
            </a:xfrm>
            <a:prstGeom prst="can">
              <a:avLst>
                <a:gd name="adj" fmla="val 25000"/>
              </a:avLst>
            </a:prstGeom>
            <a:gradFill rotWithShape="1">
              <a:gsLst>
                <a:gs pos="0">
                  <a:srgbClr val="004747"/>
                </a:gs>
                <a:gs pos="50000">
                  <a:schemeClr val="hlink"/>
                </a:gs>
                <a:gs pos="100000">
                  <a:srgbClr val="0047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07" name="Text Box 27"/>
            <p:cNvSpPr txBox="1">
              <a:spLocks noChangeArrowheads="1"/>
            </p:cNvSpPr>
            <p:nvPr/>
          </p:nvSpPr>
          <p:spPr bwMode="gray">
            <a:xfrm>
              <a:off x="4287" y="1183"/>
              <a:ext cx="788" cy="159"/>
            </a:xfrm>
            <a:prstGeom prst="rect">
              <a:avLst/>
            </a:prstGeom>
            <a:noFill/>
            <a:ln w="9525" algn="ctr">
              <a:noFill/>
              <a:miter lim="800000"/>
              <a:headEnd/>
              <a:tailEnd/>
            </a:ln>
          </p:spPr>
          <p:txBody>
            <a:bodyPr wrap="none" lIns="91409" tIns="45705" rIns="91409" bIns="45705">
              <a:spAutoFit/>
            </a:bodyPr>
            <a:lstStyle/>
            <a:p>
              <a:pPr algn="ctr" defTabSz="446088" eaLnBrk="0" hangingPunct="0"/>
              <a:r>
                <a:rPr lang="zh-CN" altLang="en-US" b="1" dirty="0"/>
                <a:t>覆盖范围全面</a:t>
              </a:r>
              <a:endParaRPr lang="en-US" altLang="zh-CN" b="1" dirty="0"/>
            </a:p>
          </p:txBody>
        </p:sp>
      </p:grpSp>
      <p:grpSp>
        <p:nvGrpSpPr>
          <p:cNvPr id="7" name="Group 28"/>
          <p:cNvGrpSpPr>
            <a:grpSpLocks/>
          </p:cNvGrpSpPr>
          <p:nvPr/>
        </p:nvGrpSpPr>
        <p:grpSpPr bwMode="auto">
          <a:xfrm>
            <a:off x="2445728" y="5454651"/>
            <a:ext cx="1862503" cy="638175"/>
            <a:chOff x="2200" y="3321"/>
            <a:chExt cx="863" cy="266"/>
          </a:xfrm>
        </p:grpSpPr>
        <p:sp>
          <p:nvSpPr>
            <p:cNvPr id="712733" name="AutoShape 29"/>
            <p:cNvSpPr>
              <a:spLocks noChangeArrowheads="1"/>
            </p:cNvSpPr>
            <p:nvPr/>
          </p:nvSpPr>
          <p:spPr bwMode="gray">
            <a:xfrm>
              <a:off x="2200" y="3321"/>
              <a:ext cx="863" cy="266"/>
            </a:xfrm>
            <a:prstGeom prst="can">
              <a:avLst>
                <a:gd name="adj" fmla="val 25000"/>
              </a:avLst>
            </a:prstGeom>
            <a:gradFill rotWithShape="1">
              <a:gsLst>
                <a:gs pos="0">
                  <a:srgbClr val="576869"/>
                </a:gs>
                <a:gs pos="50000">
                  <a:schemeClr val="accent1"/>
                </a:gs>
                <a:gs pos="100000">
                  <a:srgbClr val="576869"/>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10" name="Text Box 30"/>
            <p:cNvSpPr txBox="1">
              <a:spLocks noChangeArrowheads="1"/>
            </p:cNvSpPr>
            <p:nvPr/>
          </p:nvSpPr>
          <p:spPr bwMode="gray">
            <a:xfrm>
              <a:off x="2302" y="3368"/>
              <a:ext cx="632" cy="153"/>
            </a:xfrm>
            <a:prstGeom prst="rect">
              <a:avLst/>
            </a:prstGeom>
            <a:noFill/>
            <a:ln w="9525" algn="ctr">
              <a:noFill/>
              <a:miter lim="800000"/>
              <a:headEnd/>
              <a:tailEnd/>
            </a:ln>
          </p:spPr>
          <p:txBody>
            <a:bodyPr lIns="91409" tIns="45705" rIns="91409" bIns="45705">
              <a:spAutoFit/>
            </a:bodyPr>
            <a:lstStyle/>
            <a:p>
              <a:pPr algn="ctr" defTabSz="446088" eaLnBrk="0" hangingPunct="0"/>
              <a:r>
                <a:rPr lang="zh-CN" altLang="zh-CN" b="1"/>
                <a:t>奖惩措施</a:t>
              </a:r>
              <a:endParaRPr lang="en-US" altLang="zh-CN" b="1"/>
            </a:p>
          </p:txBody>
        </p:sp>
      </p:grpSp>
      <p:grpSp>
        <p:nvGrpSpPr>
          <p:cNvPr id="8" name="Group 31"/>
          <p:cNvGrpSpPr>
            <a:grpSpLocks/>
          </p:cNvGrpSpPr>
          <p:nvPr/>
        </p:nvGrpSpPr>
        <p:grpSpPr bwMode="auto">
          <a:xfrm>
            <a:off x="2445728" y="4868863"/>
            <a:ext cx="1862503" cy="692150"/>
            <a:chOff x="2200" y="3321"/>
            <a:chExt cx="863" cy="288"/>
          </a:xfrm>
        </p:grpSpPr>
        <p:sp>
          <p:nvSpPr>
            <p:cNvPr id="712736" name="AutoShape 32"/>
            <p:cNvSpPr>
              <a:spLocks noChangeArrowheads="1"/>
            </p:cNvSpPr>
            <p:nvPr/>
          </p:nvSpPr>
          <p:spPr bwMode="gray">
            <a:xfrm>
              <a:off x="2200" y="3321"/>
              <a:ext cx="863" cy="266"/>
            </a:xfrm>
            <a:prstGeom prst="can">
              <a:avLst>
                <a:gd name="adj" fmla="val 25000"/>
              </a:avLst>
            </a:prstGeom>
            <a:gradFill rotWithShape="1">
              <a:gsLst>
                <a:gs pos="0">
                  <a:srgbClr val="576869"/>
                </a:gs>
                <a:gs pos="50000">
                  <a:schemeClr val="accent1"/>
                </a:gs>
                <a:gs pos="100000">
                  <a:srgbClr val="576869"/>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13" name="Text Box 33"/>
            <p:cNvSpPr txBox="1">
              <a:spLocks noChangeArrowheads="1"/>
            </p:cNvSpPr>
            <p:nvPr/>
          </p:nvSpPr>
          <p:spPr bwMode="gray">
            <a:xfrm>
              <a:off x="2302" y="3368"/>
              <a:ext cx="632" cy="241"/>
            </a:xfrm>
            <a:prstGeom prst="rect">
              <a:avLst/>
            </a:prstGeom>
            <a:noFill/>
            <a:ln w="9525" algn="ctr">
              <a:noFill/>
              <a:miter lim="800000"/>
              <a:headEnd/>
              <a:tailEnd/>
            </a:ln>
          </p:spPr>
          <p:txBody>
            <a:bodyPr lIns="91409" tIns="45705" rIns="91409" bIns="45705">
              <a:spAutoFit/>
            </a:bodyPr>
            <a:lstStyle/>
            <a:p>
              <a:pPr algn="ctr" defTabSz="446088" eaLnBrk="0" hangingPunct="0"/>
              <a:r>
                <a:rPr lang="zh-CN" altLang="zh-CN" sz="1600" b="1"/>
                <a:t>提高人员意识和技能</a:t>
              </a:r>
              <a:endParaRPr lang="en-US" altLang="zh-CN" sz="1600" b="1"/>
            </a:p>
          </p:txBody>
        </p:sp>
      </p:gr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6306" name="Rectangle 2"/>
          <p:cNvSpPr>
            <a:spLocks noGrp="1" noChangeArrowheads="1"/>
          </p:cNvSpPr>
          <p:nvPr>
            <p:ph type="title" idx="4294967295"/>
          </p:nvPr>
        </p:nvSpPr>
        <p:spPr>
          <a:xfrm>
            <a:off x="539647" y="741614"/>
            <a:ext cx="5474677" cy="487363"/>
          </a:xfrm>
        </p:spPr>
        <p:txBody>
          <a:bodyPr lIns="94597" tIns="47298" rIns="94597" bIns="47298"/>
          <a:lstStyle/>
          <a:p>
            <a:r>
              <a:rPr lang="zh-CN" altLang="en-US" sz="2800" dirty="0">
                <a:solidFill>
                  <a:schemeClr val="accent6"/>
                </a:solidFill>
                <a:latin typeface="微软雅黑" pitchFamily="34" charset="-122"/>
                <a:ea typeface="微软雅黑" pitchFamily="34" charset="-122"/>
              </a:rPr>
              <a:t>科学的信息安全工程过程</a:t>
            </a:r>
          </a:p>
        </p:txBody>
      </p:sp>
      <p:grpSp>
        <p:nvGrpSpPr>
          <p:cNvPr id="2" name="Group 3"/>
          <p:cNvGrpSpPr>
            <a:grpSpLocks/>
          </p:cNvGrpSpPr>
          <p:nvPr/>
        </p:nvGrpSpPr>
        <p:grpSpPr bwMode="auto">
          <a:xfrm>
            <a:off x="1049216" y="1412876"/>
            <a:ext cx="7389935" cy="3241675"/>
            <a:chOff x="888" y="939"/>
            <a:chExt cx="4655" cy="2850"/>
          </a:xfrm>
        </p:grpSpPr>
        <p:sp>
          <p:nvSpPr>
            <p:cNvPr id="866308" name="Rectangle 4"/>
            <p:cNvSpPr>
              <a:spLocks noChangeArrowheads="1"/>
            </p:cNvSpPr>
            <p:nvPr/>
          </p:nvSpPr>
          <p:spPr bwMode="auto">
            <a:xfrm>
              <a:off x="888" y="939"/>
              <a:ext cx="4655" cy="2850"/>
            </a:xfrm>
            <a:prstGeom prst="rect">
              <a:avLst/>
            </a:prstGeom>
            <a:noFill/>
            <a:ln w="12700">
              <a:solidFill>
                <a:srgbClr val="000000"/>
              </a:solid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09" name="Rectangle 5"/>
            <p:cNvSpPr>
              <a:spLocks noChangeArrowheads="1"/>
            </p:cNvSpPr>
            <p:nvPr/>
          </p:nvSpPr>
          <p:spPr bwMode="auto">
            <a:xfrm>
              <a:off x="987" y="981"/>
              <a:ext cx="4433" cy="2637"/>
            </a:xfrm>
            <a:prstGeom prst="rect">
              <a:avLst/>
            </a:prstGeom>
            <a:solidFill>
              <a:srgbClr val="C0C0C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10" name="Freeform 6"/>
            <p:cNvSpPr>
              <a:spLocks/>
            </p:cNvSpPr>
            <p:nvPr/>
          </p:nvSpPr>
          <p:spPr bwMode="auto">
            <a:xfrm>
              <a:off x="1350" y="1207"/>
              <a:ext cx="3801" cy="2400"/>
            </a:xfrm>
            <a:custGeom>
              <a:avLst/>
              <a:gdLst>
                <a:gd name="T0" fmla="*/ 3801 w 3801"/>
                <a:gd name="T1" fmla="*/ 2400 h 2400"/>
                <a:gd name="T2" fmla="*/ 3801 w 3801"/>
                <a:gd name="T3" fmla="*/ 0 h 2400"/>
                <a:gd name="T4" fmla="*/ 0 w 3801"/>
                <a:gd name="T5" fmla="*/ 0 h 2400"/>
                <a:gd name="T6" fmla="*/ 0 w 3801"/>
                <a:gd name="T7" fmla="*/ 963 h 2400"/>
                <a:gd name="T8" fmla="*/ 2184 w 3801"/>
                <a:gd name="T9" fmla="*/ 2392 h 2400"/>
                <a:gd name="T10" fmla="*/ 3801 w 3801"/>
                <a:gd name="T11" fmla="*/ 2400 h 2400"/>
                <a:gd name="T12" fmla="*/ 0 60000 65536"/>
                <a:gd name="T13" fmla="*/ 0 60000 65536"/>
                <a:gd name="T14" fmla="*/ 0 60000 65536"/>
                <a:gd name="T15" fmla="*/ 0 60000 65536"/>
                <a:gd name="T16" fmla="*/ 0 60000 65536"/>
                <a:gd name="T17" fmla="*/ 0 60000 65536"/>
                <a:gd name="T18" fmla="*/ 0 w 3801"/>
                <a:gd name="T19" fmla="*/ 0 h 2400"/>
                <a:gd name="T20" fmla="*/ 3801 w 3801"/>
                <a:gd name="T21" fmla="*/ 2400 h 2400"/>
              </a:gdLst>
              <a:ahLst/>
              <a:cxnLst>
                <a:cxn ang="T12">
                  <a:pos x="T0" y="T1"/>
                </a:cxn>
                <a:cxn ang="T13">
                  <a:pos x="T2" y="T3"/>
                </a:cxn>
                <a:cxn ang="T14">
                  <a:pos x="T4" y="T5"/>
                </a:cxn>
                <a:cxn ang="T15">
                  <a:pos x="T6" y="T7"/>
                </a:cxn>
                <a:cxn ang="T16">
                  <a:pos x="T8" y="T9"/>
                </a:cxn>
                <a:cxn ang="T17">
                  <a:pos x="T10" y="T11"/>
                </a:cxn>
              </a:cxnLst>
              <a:rect l="T18" t="T19" r="T20" b="T21"/>
              <a:pathLst>
                <a:path w="3801" h="2400">
                  <a:moveTo>
                    <a:pt x="3801" y="2400"/>
                  </a:moveTo>
                  <a:lnTo>
                    <a:pt x="3801" y="0"/>
                  </a:lnTo>
                  <a:lnTo>
                    <a:pt x="0" y="0"/>
                  </a:lnTo>
                  <a:lnTo>
                    <a:pt x="0" y="963"/>
                  </a:lnTo>
                  <a:lnTo>
                    <a:pt x="2184" y="2392"/>
                  </a:lnTo>
                  <a:lnTo>
                    <a:pt x="3801" y="2400"/>
                  </a:lnTo>
                  <a:close/>
                </a:path>
              </a:pathLst>
            </a:custGeom>
            <a:solidFill>
              <a:srgbClr val="FFFFFF"/>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3" name="Group 7"/>
            <p:cNvGrpSpPr>
              <a:grpSpLocks/>
            </p:cNvGrpSpPr>
            <p:nvPr/>
          </p:nvGrpSpPr>
          <p:grpSpPr bwMode="auto">
            <a:xfrm>
              <a:off x="1405" y="1454"/>
              <a:ext cx="3101" cy="2214"/>
              <a:chOff x="1405" y="1454"/>
              <a:chExt cx="3101" cy="2214"/>
            </a:xfrm>
          </p:grpSpPr>
          <p:sp>
            <p:nvSpPr>
              <p:cNvPr id="866312" name="Oval 8"/>
              <p:cNvSpPr>
                <a:spLocks noChangeArrowheads="1"/>
              </p:cNvSpPr>
              <p:nvPr/>
            </p:nvSpPr>
            <p:spPr bwMode="auto">
              <a:xfrm>
                <a:off x="1405" y="1454"/>
                <a:ext cx="667" cy="614"/>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13" name="Rectangle 9"/>
              <p:cNvSpPr>
                <a:spLocks noChangeArrowheads="1"/>
              </p:cNvSpPr>
              <p:nvPr/>
            </p:nvSpPr>
            <p:spPr bwMode="auto">
              <a:xfrm>
                <a:off x="1551" y="1686"/>
                <a:ext cx="33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DISCOVER</a:t>
                </a:r>
                <a:endParaRPr lang="en-US" altLang="zh-CN">
                  <a:solidFill>
                    <a:schemeClr val="bg2"/>
                  </a:solidFill>
                </a:endParaRPr>
              </a:p>
            </p:txBody>
          </p:sp>
          <p:sp>
            <p:nvSpPr>
              <p:cNvPr id="866314" name="Rectangle 10"/>
              <p:cNvSpPr>
                <a:spLocks noChangeArrowheads="1"/>
              </p:cNvSpPr>
              <p:nvPr/>
            </p:nvSpPr>
            <p:spPr bwMode="auto">
              <a:xfrm>
                <a:off x="1615" y="1757"/>
                <a:ext cx="223"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NEEDS</a:t>
                </a:r>
                <a:endParaRPr lang="en-US" altLang="zh-CN">
                  <a:solidFill>
                    <a:schemeClr val="bg2"/>
                  </a:solidFill>
                </a:endParaRPr>
              </a:p>
            </p:txBody>
          </p:sp>
          <p:sp>
            <p:nvSpPr>
              <p:cNvPr id="866315" name="Oval 11"/>
              <p:cNvSpPr>
                <a:spLocks noChangeArrowheads="1"/>
              </p:cNvSpPr>
              <p:nvPr/>
            </p:nvSpPr>
            <p:spPr bwMode="auto">
              <a:xfrm>
                <a:off x="2016" y="18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16" name="Rectangle 12"/>
              <p:cNvSpPr>
                <a:spLocks noChangeArrowheads="1"/>
              </p:cNvSpPr>
              <p:nvPr/>
            </p:nvSpPr>
            <p:spPr bwMode="auto">
              <a:xfrm>
                <a:off x="2217" y="2053"/>
                <a:ext cx="23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DEFINE</a:t>
                </a:r>
                <a:endParaRPr lang="en-US" altLang="zh-CN">
                  <a:solidFill>
                    <a:schemeClr val="bg2"/>
                  </a:solidFill>
                </a:endParaRPr>
              </a:p>
            </p:txBody>
          </p:sp>
          <p:sp>
            <p:nvSpPr>
              <p:cNvPr id="866317" name="Rectangle 13"/>
              <p:cNvSpPr>
                <a:spLocks noChangeArrowheads="1"/>
              </p:cNvSpPr>
              <p:nvPr/>
            </p:nvSpPr>
            <p:spPr bwMode="auto">
              <a:xfrm>
                <a:off x="2201" y="2123"/>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sp>
            <p:nvSpPr>
              <p:cNvPr id="866318" name="Rectangle 14"/>
              <p:cNvSpPr>
                <a:spLocks noChangeArrowheads="1"/>
              </p:cNvSpPr>
              <p:nvPr/>
            </p:nvSpPr>
            <p:spPr bwMode="auto">
              <a:xfrm>
                <a:off x="2061" y="2192"/>
                <a:ext cx="521"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REQUIREMENTS</a:t>
                </a:r>
                <a:endParaRPr lang="en-US" altLang="zh-CN">
                  <a:solidFill>
                    <a:schemeClr val="bg2"/>
                  </a:solidFill>
                </a:endParaRPr>
              </a:p>
            </p:txBody>
          </p:sp>
          <p:sp>
            <p:nvSpPr>
              <p:cNvPr id="866319" name="Oval 15"/>
              <p:cNvSpPr>
                <a:spLocks noChangeArrowheads="1"/>
              </p:cNvSpPr>
              <p:nvPr/>
            </p:nvSpPr>
            <p:spPr bwMode="auto">
              <a:xfrm>
                <a:off x="2624" y="2254"/>
                <a:ext cx="666" cy="614"/>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20" name="Rectangle 16"/>
              <p:cNvSpPr>
                <a:spLocks noChangeArrowheads="1"/>
              </p:cNvSpPr>
              <p:nvPr/>
            </p:nvSpPr>
            <p:spPr bwMode="auto">
              <a:xfrm>
                <a:off x="2819" y="2452"/>
                <a:ext cx="24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DESIGN</a:t>
                </a:r>
                <a:endParaRPr lang="en-US" altLang="zh-CN">
                  <a:solidFill>
                    <a:schemeClr val="bg2"/>
                  </a:solidFill>
                </a:endParaRPr>
              </a:p>
            </p:txBody>
          </p:sp>
          <p:sp>
            <p:nvSpPr>
              <p:cNvPr id="866321" name="Rectangle 17"/>
              <p:cNvSpPr>
                <a:spLocks noChangeArrowheads="1"/>
              </p:cNvSpPr>
              <p:nvPr/>
            </p:nvSpPr>
            <p:spPr bwMode="auto">
              <a:xfrm>
                <a:off x="2809" y="2523"/>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sp>
            <p:nvSpPr>
              <p:cNvPr id="866322" name="Rectangle 18"/>
              <p:cNvSpPr>
                <a:spLocks noChangeArrowheads="1"/>
              </p:cNvSpPr>
              <p:nvPr/>
            </p:nvSpPr>
            <p:spPr bwMode="auto">
              <a:xfrm>
                <a:off x="2675" y="2592"/>
                <a:ext cx="509"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ARCHITECTURE</a:t>
                </a:r>
                <a:endParaRPr lang="en-US" altLang="zh-CN">
                  <a:solidFill>
                    <a:schemeClr val="bg2"/>
                  </a:solidFill>
                </a:endParaRPr>
              </a:p>
            </p:txBody>
          </p:sp>
          <p:sp>
            <p:nvSpPr>
              <p:cNvPr id="866323" name="Oval 19"/>
              <p:cNvSpPr>
                <a:spLocks noChangeArrowheads="1"/>
              </p:cNvSpPr>
              <p:nvPr/>
            </p:nvSpPr>
            <p:spPr bwMode="auto">
              <a:xfrm>
                <a:off x="3233" y="2655"/>
                <a:ext cx="665" cy="614"/>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24" name="Rectangle 20"/>
              <p:cNvSpPr>
                <a:spLocks noChangeArrowheads="1"/>
              </p:cNvSpPr>
              <p:nvPr/>
            </p:nvSpPr>
            <p:spPr bwMode="auto">
              <a:xfrm>
                <a:off x="3394" y="2851"/>
                <a:ext cx="310"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DEVELOP</a:t>
                </a:r>
                <a:endParaRPr lang="en-US" altLang="zh-CN">
                  <a:solidFill>
                    <a:schemeClr val="bg2"/>
                  </a:solidFill>
                </a:endParaRPr>
              </a:p>
            </p:txBody>
          </p:sp>
          <p:sp>
            <p:nvSpPr>
              <p:cNvPr id="866325" name="Rectangle 21"/>
              <p:cNvSpPr>
                <a:spLocks noChangeArrowheads="1"/>
              </p:cNvSpPr>
              <p:nvPr/>
            </p:nvSpPr>
            <p:spPr bwMode="auto">
              <a:xfrm>
                <a:off x="3386" y="2923"/>
                <a:ext cx="323"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DETAILED</a:t>
                </a:r>
                <a:endParaRPr lang="en-US" altLang="zh-CN">
                  <a:solidFill>
                    <a:schemeClr val="bg2"/>
                  </a:solidFill>
                </a:endParaRPr>
              </a:p>
            </p:txBody>
          </p:sp>
          <p:sp>
            <p:nvSpPr>
              <p:cNvPr id="866326" name="Rectangle 22"/>
              <p:cNvSpPr>
                <a:spLocks noChangeArrowheads="1"/>
              </p:cNvSpPr>
              <p:nvPr/>
            </p:nvSpPr>
            <p:spPr bwMode="auto">
              <a:xfrm>
                <a:off x="3427" y="2992"/>
                <a:ext cx="24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DESIGN</a:t>
                </a:r>
                <a:endParaRPr lang="en-US" altLang="zh-CN">
                  <a:solidFill>
                    <a:schemeClr val="bg2"/>
                  </a:solidFill>
                </a:endParaRPr>
              </a:p>
            </p:txBody>
          </p:sp>
          <p:sp>
            <p:nvSpPr>
              <p:cNvPr id="866327" name="Oval 23"/>
              <p:cNvSpPr>
                <a:spLocks noChangeArrowheads="1"/>
              </p:cNvSpPr>
              <p:nvPr/>
            </p:nvSpPr>
            <p:spPr bwMode="auto">
              <a:xfrm>
                <a:off x="3840" y="30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28" name="Rectangle 24"/>
              <p:cNvSpPr>
                <a:spLocks noChangeArrowheads="1"/>
              </p:cNvSpPr>
              <p:nvPr/>
            </p:nvSpPr>
            <p:spPr bwMode="auto">
              <a:xfrm>
                <a:off x="3961" y="3287"/>
                <a:ext cx="381"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IMPLEMENT</a:t>
                </a:r>
                <a:endParaRPr lang="en-US" altLang="zh-CN">
                  <a:solidFill>
                    <a:schemeClr val="bg2"/>
                  </a:solidFill>
                </a:endParaRPr>
              </a:p>
            </p:txBody>
          </p:sp>
          <p:sp>
            <p:nvSpPr>
              <p:cNvPr id="866329" name="Rectangle 25"/>
              <p:cNvSpPr>
                <a:spLocks noChangeArrowheads="1"/>
              </p:cNvSpPr>
              <p:nvPr/>
            </p:nvSpPr>
            <p:spPr bwMode="auto">
              <a:xfrm>
                <a:off x="4025" y="3358"/>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grpSp>
        <p:sp>
          <p:nvSpPr>
            <p:cNvPr id="866330" name="Freeform 26"/>
            <p:cNvSpPr>
              <a:spLocks/>
            </p:cNvSpPr>
            <p:nvPr/>
          </p:nvSpPr>
          <p:spPr bwMode="auto">
            <a:xfrm>
              <a:off x="2143" y="1395"/>
              <a:ext cx="2900" cy="1880"/>
            </a:xfrm>
            <a:custGeom>
              <a:avLst/>
              <a:gdLst>
                <a:gd name="T0" fmla="*/ 2897 w 2900"/>
                <a:gd name="T1" fmla="*/ 1880 h 1880"/>
                <a:gd name="T2" fmla="*/ 2900 w 2900"/>
                <a:gd name="T3" fmla="*/ 0 h 1880"/>
                <a:gd name="T4" fmla="*/ 0 w 2900"/>
                <a:gd name="T5" fmla="*/ 0 h 1880"/>
                <a:gd name="T6" fmla="*/ 2897 w 2900"/>
                <a:gd name="T7" fmla="*/ 1880 h 1880"/>
                <a:gd name="T8" fmla="*/ 0 60000 65536"/>
                <a:gd name="T9" fmla="*/ 0 60000 65536"/>
                <a:gd name="T10" fmla="*/ 0 60000 65536"/>
                <a:gd name="T11" fmla="*/ 0 60000 65536"/>
                <a:gd name="T12" fmla="*/ 0 w 2900"/>
                <a:gd name="T13" fmla="*/ 0 h 1880"/>
                <a:gd name="T14" fmla="*/ 2900 w 2900"/>
                <a:gd name="T15" fmla="*/ 1880 h 1880"/>
              </a:gdLst>
              <a:ahLst/>
              <a:cxnLst>
                <a:cxn ang="T8">
                  <a:pos x="T0" y="T1"/>
                </a:cxn>
                <a:cxn ang="T9">
                  <a:pos x="T2" y="T3"/>
                </a:cxn>
                <a:cxn ang="T10">
                  <a:pos x="T4" y="T5"/>
                </a:cxn>
                <a:cxn ang="T11">
                  <a:pos x="T6" y="T7"/>
                </a:cxn>
              </a:cxnLst>
              <a:rect l="T12" t="T13" r="T14" b="T15"/>
              <a:pathLst>
                <a:path w="2900" h="1880">
                  <a:moveTo>
                    <a:pt x="2897" y="1880"/>
                  </a:moveTo>
                  <a:lnTo>
                    <a:pt x="2900" y="0"/>
                  </a:lnTo>
                  <a:lnTo>
                    <a:pt x="0" y="0"/>
                  </a:lnTo>
                  <a:lnTo>
                    <a:pt x="2897" y="1880"/>
                  </a:lnTo>
                  <a:close/>
                </a:path>
              </a:pathLst>
            </a:custGeom>
            <a:solidFill>
              <a:srgbClr val="4C4C4C"/>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4" name="Group 27"/>
            <p:cNvGrpSpPr>
              <a:grpSpLocks/>
            </p:cNvGrpSpPr>
            <p:nvPr/>
          </p:nvGrpSpPr>
          <p:grpSpPr bwMode="auto">
            <a:xfrm>
              <a:off x="1178" y="2479"/>
              <a:ext cx="1449" cy="172"/>
              <a:chOff x="1178" y="2479"/>
              <a:chExt cx="1449" cy="172"/>
            </a:xfrm>
          </p:grpSpPr>
          <p:sp>
            <p:nvSpPr>
              <p:cNvPr id="866332" name="Rectangle 28"/>
              <p:cNvSpPr>
                <a:spLocks noChangeArrowheads="1"/>
              </p:cNvSpPr>
              <p:nvPr/>
            </p:nvSpPr>
            <p:spPr bwMode="auto">
              <a:xfrm>
                <a:off x="1178" y="2554"/>
                <a:ext cx="1332"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33" name="Freeform 29"/>
              <p:cNvSpPr>
                <a:spLocks/>
              </p:cNvSpPr>
              <p:nvPr/>
            </p:nvSpPr>
            <p:spPr bwMode="auto">
              <a:xfrm>
                <a:off x="2507" y="2479"/>
                <a:ext cx="120" cy="172"/>
              </a:xfrm>
              <a:custGeom>
                <a:avLst/>
                <a:gdLst>
                  <a:gd name="T0" fmla="*/ 0 w 120"/>
                  <a:gd name="T1" fmla="*/ 172 h 172"/>
                  <a:gd name="T2" fmla="*/ 120 w 120"/>
                  <a:gd name="T3" fmla="*/ 85 h 172"/>
                  <a:gd name="T4" fmla="*/ 0 w 120"/>
                  <a:gd name="T5" fmla="*/ 0 h 172"/>
                  <a:gd name="T6" fmla="*/ 0 w 120"/>
                  <a:gd name="T7" fmla="*/ 172 h 172"/>
                  <a:gd name="T8" fmla="*/ 0 60000 65536"/>
                  <a:gd name="T9" fmla="*/ 0 60000 65536"/>
                  <a:gd name="T10" fmla="*/ 0 60000 65536"/>
                  <a:gd name="T11" fmla="*/ 0 60000 65536"/>
                  <a:gd name="T12" fmla="*/ 0 w 120"/>
                  <a:gd name="T13" fmla="*/ 0 h 172"/>
                  <a:gd name="T14" fmla="*/ 120 w 120"/>
                  <a:gd name="T15" fmla="*/ 172 h 172"/>
                </a:gdLst>
                <a:ahLst/>
                <a:cxnLst>
                  <a:cxn ang="T8">
                    <a:pos x="T0" y="T1"/>
                  </a:cxn>
                  <a:cxn ang="T9">
                    <a:pos x="T2" y="T3"/>
                  </a:cxn>
                  <a:cxn ang="T10">
                    <a:pos x="T4" y="T5"/>
                  </a:cxn>
                  <a:cxn ang="T11">
                    <a:pos x="T6" y="T7"/>
                  </a:cxn>
                </a:cxnLst>
                <a:rect l="T12" t="T13" r="T14" b="T15"/>
                <a:pathLst>
                  <a:path w="120" h="172">
                    <a:moveTo>
                      <a:pt x="0" y="172"/>
                    </a:moveTo>
                    <a:lnTo>
                      <a:pt x="120" y="85"/>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5" name="Group 30"/>
            <p:cNvGrpSpPr>
              <a:grpSpLocks/>
            </p:cNvGrpSpPr>
            <p:nvPr/>
          </p:nvGrpSpPr>
          <p:grpSpPr bwMode="auto">
            <a:xfrm>
              <a:off x="1184" y="2069"/>
              <a:ext cx="845" cy="171"/>
              <a:chOff x="1184" y="2069"/>
              <a:chExt cx="845" cy="171"/>
            </a:xfrm>
          </p:grpSpPr>
          <p:sp>
            <p:nvSpPr>
              <p:cNvPr id="866335" name="Rectangle 31"/>
              <p:cNvSpPr>
                <a:spLocks noChangeArrowheads="1"/>
              </p:cNvSpPr>
              <p:nvPr/>
            </p:nvSpPr>
            <p:spPr bwMode="auto">
              <a:xfrm>
                <a:off x="1184" y="2143"/>
                <a:ext cx="728" cy="2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36" name="Freeform 32"/>
              <p:cNvSpPr>
                <a:spLocks/>
              </p:cNvSpPr>
              <p:nvPr/>
            </p:nvSpPr>
            <p:spPr bwMode="auto">
              <a:xfrm>
                <a:off x="1909" y="2069"/>
                <a:ext cx="120" cy="171"/>
              </a:xfrm>
              <a:custGeom>
                <a:avLst/>
                <a:gdLst>
                  <a:gd name="T0" fmla="*/ 0 w 120"/>
                  <a:gd name="T1" fmla="*/ 171 h 171"/>
                  <a:gd name="T2" fmla="*/ 120 w 120"/>
                  <a:gd name="T3" fmla="*/ 86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6" name="Group 33"/>
            <p:cNvGrpSpPr>
              <a:grpSpLocks/>
            </p:cNvGrpSpPr>
            <p:nvPr/>
          </p:nvGrpSpPr>
          <p:grpSpPr bwMode="auto">
            <a:xfrm>
              <a:off x="1178" y="1657"/>
              <a:ext cx="242" cy="172"/>
              <a:chOff x="1178" y="1657"/>
              <a:chExt cx="242" cy="172"/>
            </a:xfrm>
          </p:grpSpPr>
          <p:sp>
            <p:nvSpPr>
              <p:cNvPr id="866338" name="Rectangle 34"/>
              <p:cNvSpPr>
                <a:spLocks noChangeArrowheads="1"/>
              </p:cNvSpPr>
              <p:nvPr/>
            </p:nvSpPr>
            <p:spPr bwMode="auto">
              <a:xfrm>
                <a:off x="1178" y="1732"/>
                <a:ext cx="127"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39" name="Freeform 35"/>
              <p:cNvSpPr>
                <a:spLocks/>
              </p:cNvSpPr>
              <p:nvPr/>
            </p:nvSpPr>
            <p:spPr bwMode="auto">
              <a:xfrm>
                <a:off x="1302" y="1657"/>
                <a:ext cx="118" cy="172"/>
              </a:xfrm>
              <a:custGeom>
                <a:avLst/>
                <a:gdLst>
                  <a:gd name="T0" fmla="*/ 0 w 118"/>
                  <a:gd name="T1" fmla="*/ 172 h 172"/>
                  <a:gd name="T2" fmla="*/ 118 w 118"/>
                  <a:gd name="T3" fmla="*/ 87 h 172"/>
                  <a:gd name="T4" fmla="*/ 0 w 118"/>
                  <a:gd name="T5" fmla="*/ 0 h 172"/>
                  <a:gd name="T6" fmla="*/ 0 w 118"/>
                  <a:gd name="T7" fmla="*/ 172 h 172"/>
                  <a:gd name="T8" fmla="*/ 0 60000 65536"/>
                  <a:gd name="T9" fmla="*/ 0 60000 65536"/>
                  <a:gd name="T10" fmla="*/ 0 60000 65536"/>
                  <a:gd name="T11" fmla="*/ 0 60000 65536"/>
                  <a:gd name="T12" fmla="*/ 0 w 118"/>
                  <a:gd name="T13" fmla="*/ 0 h 172"/>
                  <a:gd name="T14" fmla="*/ 118 w 118"/>
                  <a:gd name="T15" fmla="*/ 172 h 172"/>
                </a:gdLst>
                <a:ahLst/>
                <a:cxnLst>
                  <a:cxn ang="T8">
                    <a:pos x="T0" y="T1"/>
                  </a:cxn>
                  <a:cxn ang="T9">
                    <a:pos x="T2" y="T3"/>
                  </a:cxn>
                  <a:cxn ang="T10">
                    <a:pos x="T4" y="T5"/>
                  </a:cxn>
                  <a:cxn ang="T11">
                    <a:pos x="T6" y="T7"/>
                  </a:cxn>
                </a:cxnLst>
                <a:rect l="T12" t="T13" r="T14" b="T15"/>
                <a:pathLst>
                  <a:path w="118" h="172">
                    <a:moveTo>
                      <a:pt x="0" y="172"/>
                    </a:moveTo>
                    <a:lnTo>
                      <a:pt x="118" y="87"/>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 name="Group 36"/>
            <p:cNvGrpSpPr>
              <a:grpSpLocks/>
            </p:cNvGrpSpPr>
            <p:nvPr/>
          </p:nvGrpSpPr>
          <p:grpSpPr bwMode="auto">
            <a:xfrm>
              <a:off x="5049" y="1921"/>
              <a:ext cx="252" cy="171"/>
              <a:chOff x="5049" y="1921"/>
              <a:chExt cx="252" cy="171"/>
            </a:xfrm>
          </p:grpSpPr>
          <p:sp>
            <p:nvSpPr>
              <p:cNvPr id="866341" name="Rectangle 37"/>
              <p:cNvSpPr>
                <a:spLocks noChangeArrowheads="1"/>
              </p:cNvSpPr>
              <p:nvPr/>
            </p:nvSpPr>
            <p:spPr bwMode="auto">
              <a:xfrm>
                <a:off x="5049" y="1996"/>
                <a:ext cx="135"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42" name="Freeform 38"/>
              <p:cNvSpPr>
                <a:spLocks/>
              </p:cNvSpPr>
              <p:nvPr/>
            </p:nvSpPr>
            <p:spPr bwMode="auto">
              <a:xfrm>
                <a:off x="5181" y="1921"/>
                <a:ext cx="120" cy="171"/>
              </a:xfrm>
              <a:custGeom>
                <a:avLst/>
                <a:gdLst>
                  <a:gd name="T0" fmla="*/ 0 w 120"/>
                  <a:gd name="T1" fmla="*/ 171 h 171"/>
                  <a:gd name="T2" fmla="*/ 120 w 120"/>
                  <a:gd name="T3" fmla="*/ 85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5"/>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 name="Group 39"/>
            <p:cNvGrpSpPr>
              <a:grpSpLocks/>
            </p:cNvGrpSpPr>
            <p:nvPr/>
          </p:nvGrpSpPr>
          <p:grpSpPr bwMode="auto">
            <a:xfrm>
              <a:off x="4528" y="3287"/>
              <a:ext cx="757" cy="171"/>
              <a:chOff x="4528" y="3287"/>
              <a:chExt cx="757" cy="171"/>
            </a:xfrm>
          </p:grpSpPr>
          <p:sp>
            <p:nvSpPr>
              <p:cNvPr id="866344" name="Rectangle 40"/>
              <p:cNvSpPr>
                <a:spLocks noChangeArrowheads="1"/>
              </p:cNvSpPr>
              <p:nvPr/>
            </p:nvSpPr>
            <p:spPr bwMode="auto">
              <a:xfrm>
                <a:off x="4528" y="3361"/>
                <a:ext cx="642"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45" name="Freeform 41"/>
              <p:cNvSpPr>
                <a:spLocks/>
              </p:cNvSpPr>
              <p:nvPr/>
            </p:nvSpPr>
            <p:spPr bwMode="auto">
              <a:xfrm>
                <a:off x="5167" y="3287"/>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9" name="Group 42"/>
            <p:cNvGrpSpPr>
              <a:grpSpLocks/>
            </p:cNvGrpSpPr>
            <p:nvPr/>
          </p:nvGrpSpPr>
          <p:grpSpPr bwMode="auto">
            <a:xfrm>
              <a:off x="4830" y="2999"/>
              <a:ext cx="186" cy="361"/>
              <a:chOff x="4830" y="2999"/>
              <a:chExt cx="186" cy="361"/>
            </a:xfrm>
          </p:grpSpPr>
          <p:sp>
            <p:nvSpPr>
              <p:cNvPr id="866347" name="Rectangle 43"/>
              <p:cNvSpPr>
                <a:spLocks noChangeArrowheads="1"/>
              </p:cNvSpPr>
              <p:nvPr/>
            </p:nvSpPr>
            <p:spPr bwMode="auto">
              <a:xfrm>
                <a:off x="4911" y="3106"/>
                <a:ext cx="23" cy="254"/>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48" name="Freeform 44"/>
              <p:cNvSpPr>
                <a:spLocks/>
              </p:cNvSpPr>
              <p:nvPr/>
            </p:nvSpPr>
            <p:spPr bwMode="auto">
              <a:xfrm>
                <a:off x="4830" y="2999"/>
                <a:ext cx="186" cy="110"/>
              </a:xfrm>
              <a:custGeom>
                <a:avLst/>
                <a:gdLst>
                  <a:gd name="T0" fmla="*/ 186 w 186"/>
                  <a:gd name="T1" fmla="*/ 110 h 110"/>
                  <a:gd name="T2" fmla="*/ 93 w 186"/>
                  <a:gd name="T3" fmla="*/ 0 h 110"/>
                  <a:gd name="T4" fmla="*/ 0 w 186"/>
                  <a:gd name="T5" fmla="*/ 110 h 110"/>
                  <a:gd name="T6" fmla="*/ 186 w 186"/>
                  <a:gd name="T7" fmla="*/ 110 h 110"/>
                  <a:gd name="T8" fmla="*/ 0 60000 65536"/>
                  <a:gd name="T9" fmla="*/ 0 60000 65536"/>
                  <a:gd name="T10" fmla="*/ 0 60000 65536"/>
                  <a:gd name="T11" fmla="*/ 0 60000 65536"/>
                  <a:gd name="T12" fmla="*/ 0 w 186"/>
                  <a:gd name="T13" fmla="*/ 0 h 110"/>
                  <a:gd name="T14" fmla="*/ 186 w 186"/>
                  <a:gd name="T15" fmla="*/ 110 h 110"/>
                </a:gdLst>
                <a:ahLst/>
                <a:cxnLst>
                  <a:cxn ang="T8">
                    <a:pos x="T0" y="T1"/>
                  </a:cxn>
                  <a:cxn ang="T9">
                    <a:pos x="T2" y="T3"/>
                  </a:cxn>
                  <a:cxn ang="T10">
                    <a:pos x="T4" y="T5"/>
                  </a:cxn>
                  <a:cxn ang="T11">
                    <a:pos x="T6" y="T7"/>
                  </a:cxn>
                </a:cxnLst>
                <a:rect l="T12" t="T13" r="T14" b="T15"/>
                <a:pathLst>
                  <a:path w="186" h="110">
                    <a:moveTo>
                      <a:pt x="186" y="110"/>
                    </a:moveTo>
                    <a:lnTo>
                      <a:pt x="93" y="0"/>
                    </a:lnTo>
                    <a:lnTo>
                      <a:pt x="0" y="110"/>
                    </a:lnTo>
                    <a:lnTo>
                      <a:pt x="186" y="11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49" name="Rectangle 45"/>
            <p:cNvSpPr>
              <a:spLocks noChangeArrowheads="1"/>
            </p:cNvSpPr>
            <p:nvPr/>
          </p:nvSpPr>
          <p:spPr bwMode="auto">
            <a:xfrm>
              <a:off x="3748" y="1585"/>
              <a:ext cx="843" cy="228"/>
            </a:xfrm>
            <a:prstGeom prst="rect">
              <a:avLst/>
            </a:prstGeom>
            <a:no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0" name="Rectangle 46"/>
            <p:cNvSpPr>
              <a:spLocks noChangeArrowheads="1"/>
            </p:cNvSpPr>
            <p:nvPr/>
          </p:nvSpPr>
          <p:spPr bwMode="auto">
            <a:xfrm>
              <a:off x="1515" y="3021"/>
              <a:ext cx="997" cy="228"/>
            </a:xfrm>
            <a:prstGeom prst="rect">
              <a:avLst/>
            </a:prstGeom>
            <a:no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0" name="Group 47"/>
            <p:cNvGrpSpPr>
              <a:grpSpLocks/>
            </p:cNvGrpSpPr>
            <p:nvPr/>
          </p:nvGrpSpPr>
          <p:grpSpPr bwMode="auto">
            <a:xfrm>
              <a:off x="2684" y="2070"/>
              <a:ext cx="941" cy="171"/>
              <a:chOff x="2684" y="2070"/>
              <a:chExt cx="941" cy="171"/>
            </a:xfrm>
          </p:grpSpPr>
          <p:sp>
            <p:nvSpPr>
              <p:cNvPr id="866352" name="Rectangle 48"/>
              <p:cNvSpPr>
                <a:spLocks noChangeArrowheads="1"/>
              </p:cNvSpPr>
              <p:nvPr/>
            </p:nvSpPr>
            <p:spPr bwMode="auto">
              <a:xfrm>
                <a:off x="2684" y="2144"/>
                <a:ext cx="824" cy="2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3" name="Freeform 49"/>
              <p:cNvSpPr>
                <a:spLocks/>
              </p:cNvSpPr>
              <p:nvPr/>
            </p:nvSpPr>
            <p:spPr bwMode="auto">
              <a:xfrm>
                <a:off x="3506" y="2070"/>
                <a:ext cx="119" cy="171"/>
              </a:xfrm>
              <a:custGeom>
                <a:avLst/>
                <a:gdLst>
                  <a:gd name="T0" fmla="*/ 0 w 119"/>
                  <a:gd name="T1" fmla="*/ 171 h 171"/>
                  <a:gd name="T2" fmla="*/ 119 w 119"/>
                  <a:gd name="T3" fmla="*/ 85 h 171"/>
                  <a:gd name="T4" fmla="*/ 0 w 119"/>
                  <a:gd name="T5" fmla="*/ 0 h 171"/>
                  <a:gd name="T6" fmla="*/ 0 w 119"/>
                  <a:gd name="T7" fmla="*/ 171 h 171"/>
                  <a:gd name="T8" fmla="*/ 0 60000 65536"/>
                  <a:gd name="T9" fmla="*/ 0 60000 65536"/>
                  <a:gd name="T10" fmla="*/ 0 60000 65536"/>
                  <a:gd name="T11" fmla="*/ 0 60000 65536"/>
                  <a:gd name="T12" fmla="*/ 0 w 119"/>
                  <a:gd name="T13" fmla="*/ 0 h 171"/>
                  <a:gd name="T14" fmla="*/ 119 w 119"/>
                  <a:gd name="T15" fmla="*/ 171 h 171"/>
                </a:gdLst>
                <a:ahLst/>
                <a:cxnLst>
                  <a:cxn ang="T8">
                    <a:pos x="T0" y="T1"/>
                  </a:cxn>
                  <a:cxn ang="T9">
                    <a:pos x="T2" y="T3"/>
                  </a:cxn>
                  <a:cxn ang="T10">
                    <a:pos x="T4" y="T5"/>
                  </a:cxn>
                  <a:cxn ang="T11">
                    <a:pos x="T6" y="T7"/>
                  </a:cxn>
                </a:cxnLst>
                <a:rect l="T12" t="T13" r="T14" b="T15"/>
                <a:pathLst>
                  <a:path w="119" h="171">
                    <a:moveTo>
                      <a:pt x="0" y="171"/>
                    </a:moveTo>
                    <a:lnTo>
                      <a:pt x="119" y="85"/>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1" name="Group 50"/>
            <p:cNvGrpSpPr>
              <a:grpSpLocks/>
            </p:cNvGrpSpPr>
            <p:nvPr/>
          </p:nvGrpSpPr>
          <p:grpSpPr bwMode="auto">
            <a:xfrm>
              <a:off x="2878" y="2157"/>
              <a:ext cx="186" cy="168"/>
              <a:chOff x="2878" y="2157"/>
              <a:chExt cx="186" cy="168"/>
            </a:xfrm>
          </p:grpSpPr>
          <p:sp>
            <p:nvSpPr>
              <p:cNvPr id="866355" name="Rectangle 51"/>
              <p:cNvSpPr>
                <a:spLocks noChangeArrowheads="1"/>
              </p:cNvSpPr>
              <p:nvPr/>
            </p:nvSpPr>
            <p:spPr bwMode="auto">
              <a:xfrm>
                <a:off x="2959" y="2157"/>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6" name="Freeform 52"/>
              <p:cNvSpPr>
                <a:spLocks/>
              </p:cNvSpPr>
              <p:nvPr/>
            </p:nvSpPr>
            <p:spPr bwMode="auto">
              <a:xfrm>
                <a:off x="2878" y="2217"/>
                <a:ext cx="186" cy="108"/>
              </a:xfrm>
              <a:custGeom>
                <a:avLst/>
                <a:gdLst>
                  <a:gd name="T0" fmla="*/ 0 w 186"/>
                  <a:gd name="T1" fmla="*/ 0 h 108"/>
                  <a:gd name="T2" fmla="*/ 92 w 186"/>
                  <a:gd name="T3" fmla="*/ 108 h 108"/>
                  <a:gd name="T4" fmla="*/ 186 w 186"/>
                  <a:gd name="T5" fmla="*/ 0 h 108"/>
                  <a:gd name="T6" fmla="*/ 0 w 186"/>
                  <a:gd name="T7" fmla="*/ 0 h 108"/>
                  <a:gd name="T8" fmla="*/ 0 60000 65536"/>
                  <a:gd name="T9" fmla="*/ 0 60000 65536"/>
                  <a:gd name="T10" fmla="*/ 0 60000 65536"/>
                  <a:gd name="T11" fmla="*/ 0 60000 65536"/>
                  <a:gd name="T12" fmla="*/ 0 w 186"/>
                  <a:gd name="T13" fmla="*/ 0 h 108"/>
                  <a:gd name="T14" fmla="*/ 186 w 186"/>
                  <a:gd name="T15" fmla="*/ 108 h 108"/>
                </a:gdLst>
                <a:ahLst/>
                <a:cxnLst>
                  <a:cxn ang="T8">
                    <a:pos x="T0" y="T1"/>
                  </a:cxn>
                  <a:cxn ang="T9">
                    <a:pos x="T2" y="T3"/>
                  </a:cxn>
                  <a:cxn ang="T10">
                    <a:pos x="T4" y="T5"/>
                  </a:cxn>
                  <a:cxn ang="T11">
                    <a:pos x="T6" y="T7"/>
                  </a:cxn>
                </a:cxnLst>
                <a:rect l="T12" t="T13" r="T14" b="T15"/>
                <a:pathLst>
                  <a:path w="186" h="108">
                    <a:moveTo>
                      <a:pt x="0" y="0"/>
                    </a:moveTo>
                    <a:lnTo>
                      <a:pt x="92" y="108"/>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2" name="Group 53"/>
            <p:cNvGrpSpPr>
              <a:grpSpLocks/>
            </p:cNvGrpSpPr>
            <p:nvPr/>
          </p:nvGrpSpPr>
          <p:grpSpPr bwMode="auto">
            <a:xfrm>
              <a:off x="2085" y="1657"/>
              <a:ext cx="901" cy="172"/>
              <a:chOff x="2085" y="1657"/>
              <a:chExt cx="901" cy="172"/>
            </a:xfrm>
          </p:grpSpPr>
          <p:sp>
            <p:nvSpPr>
              <p:cNvPr id="866358" name="Rectangle 54"/>
              <p:cNvSpPr>
                <a:spLocks noChangeArrowheads="1"/>
              </p:cNvSpPr>
              <p:nvPr/>
            </p:nvSpPr>
            <p:spPr bwMode="auto">
              <a:xfrm>
                <a:off x="2085" y="1732"/>
                <a:ext cx="785"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9" name="Freeform 55"/>
              <p:cNvSpPr>
                <a:spLocks/>
              </p:cNvSpPr>
              <p:nvPr/>
            </p:nvSpPr>
            <p:spPr bwMode="auto">
              <a:xfrm>
                <a:off x="2868" y="1657"/>
                <a:ext cx="118" cy="172"/>
              </a:xfrm>
              <a:custGeom>
                <a:avLst/>
                <a:gdLst>
                  <a:gd name="T0" fmla="*/ 0 w 118"/>
                  <a:gd name="T1" fmla="*/ 172 h 172"/>
                  <a:gd name="T2" fmla="*/ 118 w 118"/>
                  <a:gd name="T3" fmla="*/ 87 h 172"/>
                  <a:gd name="T4" fmla="*/ 0 w 118"/>
                  <a:gd name="T5" fmla="*/ 0 h 172"/>
                  <a:gd name="T6" fmla="*/ 0 w 118"/>
                  <a:gd name="T7" fmla="*/ 172 h 172"/>
                  <a:gd name="T8" fmla="*/ 0 60000 65536"/>
                  <a:gd name="T9" fmla="*/ 0 60000 65536"/>
                  <a:gd name="T10" fmla="*/ 0 60000 65536"/>
                  <a:gd name="T11" fmla="*/ 0 60000 65536"/>
                  <a:gd name="T12" fmla="*/ 0 w 118"/>
                  <a:gd name="T13" fmla="*/ 0 h 172"/>
                  <a:gd name="T14" fmla="*/ 118 w 118"/>
                  <a:gd name="T15" fmla="*/ 172 h 172"/>
                </a:gdLst>
                <a:ahLst/>
                <a:cxnLst>
                  <a:cxn ang="T8">
                    <a:pos x="T0" y="T1"/>
                  </a:cxn>
                  <a:cxn ang="T9">
                    <a:pos x="T2" y="T3"/>
                  </a:cxn>
                  <a:cxn ang="T10">
                    <a:pos x="T4" y="T5"/>
                  </a:cxn>
                  <a:cxn ang="T11">
                    <a:pos x="T6" y="T7"/>
                  </a:cxn>
                </a:cxnLst>
                <a:rect l="T12" t="T13" r="T14" b="T15"/>
                <a:pathLst>
                  <a:path w="118" h="172">
                    <a:moveTo>
                      <a:pt x="0" y="172"/>
                    </a:moveTo>
                    <a:lnTo>
                      <a:pt x="118" y="87"/>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3" name="Group 56"/>
            <p:cNvGrpSpPr>
              <a:grpSpLocks/>
            </p:cNvGrpSpPr>
            <p:nvPr/>
          </p:nvGrpSpPr>
          <p:grpSpPr bwMode="auto">
            <a:xfrm>
              <a:off x="2266" y="1746"/>
              <a:ext cx="186" cy="168"/>
              <a:chOff x="2266" y="1746"/>
              <a:chExt cx="186" cy="168"/>
            </a:xfrm>
          </p:grpSpPr>
          <p:sp>
            <p:nvSpPr>
              <p:cNvPr id="866361" name="Rectangle 57"/>
              <p:cNvSpPr>
                <a:spLocks noChangeArrowheads="1"/>
              </p:cNvSpPr>
              <p:nvPr/>
            </p:nvSpPr>
            <p:spPr bwMode="auto">
              <a:xfrm>
                <a:off x="2347" y="1746"/>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62" name="Freeform 58"/>
              <p:cNvSpPr>
                <a:spLocks/>
              </p:cNvSpPr>
              <p:nvPr/>
            </p:nvSpPr>
            <p:spPr bwMode="auto">
              <a:xfrm>
                <a:off x="2266" y="1805"/>
                <a:ext cx="186" cy="109"/>
              </a:xfrm>
              <a:custGeom>
                <a:avLst/>
                <a:gdLst>
                  <a:gd name="T0" fmla="*/ 0 w 186"/>
                  <a:gd name="T1" fmla="*/ 0 h 109"/>
                  <a:gd name="T2" fmla="*/ 94 w 186"/>
                  <a:gd name="T3" fmla="*/ 109 h 109"/>
                  <a:gd name="T4" fmla="*/ 186 w 186"/>
                  <a:gd name="T5" fmla="*/ 0 h 109"/>
                  <a:gd name="T6" fmla="*/ 0 w 186"/>
                  <a:gd name="T7" fmla="*/ 0 h 109"/>
                  <a:gd name="T8" fmla="*/ 0 60000 65536"/>
                  <a:gd name="T9" fmla="*/ 0 60000 65536"/>
                  <a:gd name="T10" fmla="*/ 0 60000 65536"/>
                  <a:gd name="T11" fmla="*/ 0 60000 65536"/>
                  <a:gd name="T12" fmla="*/ 0 w 186"/>
                  <a:gd name="T13" fmla="*/ 0 h 109"/>
                  <a:gd name="T14" fmla="*/ 186 w 186"/>
                  <a:gd name="T15" fmla="*/ 109 h 109"/>
                </a:gdLst>
                <a:ahLst/>
                <a:cxnLst>
                  <a:cxn ang="T8">
                    <a:pos x="T0" y="T1"/>
                  </a:cxn>
                  <a:cxn ang="T9">
                    <a:pos x="T2" y="T3"/>
                  </a:cxn>
                  <a:cxn ang="T10">
                    <a:pos x="T4" y="T5"/>
                  </a:cxn>
                  <a:cxn ang="T11">
                    <a:pos x="T6" y="T7"/>
                  </a:cxn>
                </a:cxnLst>
                <a:rect l="T12" t="T13" r="T14" b="T15"/>
                <a:pathLst>
                  <a:path w="186" h="109">
                    <a:moveTo>
                      <a:pt x="0" y="0"/>
                    </a:moveTo>
                    <a:lnTo>
                      <a:pt x="94" y="109"/>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4" name="Group 59"/>
            <p:cNvGrpSpPr>
              <a:grpSpLocks/>
            </p:cNvGrpSpPr>
            <p:nvPr/>
          </p:nvGrpSpPr>
          <p:grpSpPr bwMode="auto">
            <a:xfrm>
              <a:off x="3295" y="2479"/>
              <a:ext cx="953" cy="172"/>
              <a:chOff x="3295" y="2479"/>
              <a:chExt cx="953" cy="172"/>
            </a:xfrm>
          </p:grpSpPr>
          <p:sp>
            <p:nvSpPr>
              <p:cNvPr id="866364" name="Rectangle 60"/>
              <p:cNvSpPr>
                <a:spLocks noChangeArrowheads="1"/>
              </p:cNvSpPr>
              <p:nvPr/>
            </p:nvSpPr>
            <p:spPr bwMode="auto">
              <a:xfrm>
                <a:off x="3295" y="2554"/>
                <a:ext cx="837"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65" name="Freeform 61"/>
              <p:cNvSpPr>
                <a:spLocks/>
              </p:cNvSpPr>
              <p:nvPr/>
            </p:nvSpPr>
            <p:spPr bwMode="auto">
              <a:xfrm>
                <a:off x="4129" y="2479"/>
                <a:ext cx="119" cy="172"/>
              </a:xfrm>
              <a:custGeom>
                <a:avLst/>
                <a:gdLst>
                  <a:gd name="T0" fmla="*/ 0 w 119"/>
                  <a:gd name="T1" fmla="*/ 172 h 172"/>
                  <a:gd name="T2" fmla="*/ 119 w 119"/>
                  <a:gd name="T3" fmla="*/ 85 h 172"/>
                  <a:gd name="T4" fmla="*/ 0 w 119"/>
                  <a:gd name="T5" fmla="*/ 0 h 172"/>
                  <a:gd name="T6" fmla="*/ 0 w 119"/>
                  <a:gd name="T7" fmla="*/ 172 h 172"/>
                  <a:gd name="T8" fmla="*/ 0 60000 65536"/>
                  <a:gd name="T9" fmla="*/ 0 60000 65536"/>
                  <a:gd name="T10" fmla="*/ 0 60000 65536"/>
                  <a:gd name="T11" fmla="*/ 0 60000 65536"/>
                  <a:gd name="T12" fmla="*/ 0 w 119"/>
                  <a:gd name="T13" fmla="*/ 0 h 172"/>
                  <a:gd name="T14" fmla="*/ 119 w 119"/>
                  <a:gd name="T15" fmla="*/ 172 h 172"/>
                </a:gdLst>
                <a:ahLst/>
                <a:cxnLst>
                  <a:cxn ang="T8">
                    <a:pos x="T0" y="T1"/>
                  </a:cxn>
                  <a:cxn ang="T9">
                    <a:pos x="T2" y="T3"/>
                  </a:cxn>
                  <a:cxn ang="T10">
                    <a:pos x="T4" y="T5"/>
                  </a:cxn>
                  <a:cxn ang="T11">
                    <a:pos x="T6" y="T7"/>
                  </a:cxn>
                </a:cxnLst>
                <a:rect l="T12" t="T13" r="T14" b="T15"/>
                <a:pathLst>
                  <a:path w="119" h="172">
                    <a:moveTo>
                      <a:pt x="0" y="172"/>
                    </a:moveTo>
                    <a:lnTo>
                      <a:pt x="119" y="85"/>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5" name="Group 62"/>
            <p:cNvGrpSpPr>
              <a:grpSpLocks/>
            </p:cNvGrpSpPr>
            <p:nvPr/>
          </p:nvGrpSpPr>
          <p:grpSpPr bwMode="auto">
            <a:xfrm>
              <a:off x="1166" y="1141"/>
              <a:ext cx="4138" cy="2315"/>
              <a:chOff x="1166" y="1141"/>
              <a:chExt cx="4138" cy="2315"/>
            </a:xfrm>
          </p:grpSpPr>
          <p:sp>
            <p:nvSpPr>
              <p:cNvPr id="866367" name="Freeform 63"/>
              <p:cNvSpPr>
                <a:spLocks/>
              </p:cNvSpPr>
              <p:nvPr/>
            </p:nvSpPr>
            <p:spPr bwMode="auto">
              <a:xfrm>
                <a:off x="1166" y="1141"/>
                <a:ext cx="4138" cy="2241"/>
              </a:xfrm>
              <a:custGeom>
                <a:avLst/>
                <a:gdLst>
                  <a:gd name="T0" fmla="*/ 4115 w 4138"/>
                  <a:gd name="T1" fmla="*/ 2231 h 2241"/>
                  <a:gd name="T2" fmla="*/ 4138 w 4138"/>
                  <a:gd name="T3" fmla="*/ 2231 h 2241"/>
                  <a:gd name="T4" fmla="*/ 4138 w 4138"/>
                  <a:gd name="T5" fmla="*/ 10 h 2241"/>
                  <a:gd name="T6" fmla="*/ 4138 w 4138"/>
                  <a:gd name="T7" fmla="*/ 10 h 2241"/>
                  <a:gd name="T8" fmla="*/ 4137 w 4138"/>
                  <a:gd name="T9" fmla="*/ 7 h 2241"/>
                  <a:gd name="T10" fmla="*/ 4135 w 4138"/>
                  <a:gd name="T11" fmla="*/ 3 h 2241"/>
                  <a:gd name="T12" fmla="*/ 4131 w 4138"/>
                  <a:gd name="T13" fmla="*/ 1 h 2241"/>
                  <a:gd name="T14" fmla="*/ 4127 w 4138"/>
                  <a:gd name="T15" fmla="*/ 0 h 2241"/>
                  <a:gd name="T16" fmla="*/ 12 w 4138"/>
                  <a:gd name="T17" fmla="*/ 0 h 2241"/>
                  <a:gd name="T18" fmla="*/ 12 w 4138"/>
                  <a:gd name="T19" fmla="*/ 0 h 2241"/>
                  <a:gd name="T20" fmla="*/ 8 w 4138"/>
                  <a:gd name="T21" fmla="*/ 1 h 2241"/>
                  <a:gd name="T22" fmla="*/ 4 w 4138"/>
                  <a:gd name="T23" fmla="*/ 3 h 2241"/>
                  <a:gd name="T24" fmla="*/ 2 w 4138"/>
                  <a:gd name="T25" fmla="*/ 7 h 2241"/>
                  <a:gd name="T26" fmla="*/ 0 w 4138"/>
                  <a:gd name="T27" fmla="*/ 10 h 2241"/>
                  <a:gd name="T28" fmla="*/ 0 w 4138"/>
                  <a:gd name="T29" fmla="*/ 2231 h 2241"/>
                  <a:gd name="T30" fmla="*/ 0 w 4138"/>
                  <a:gd name="T31" fmla="*/ 2231 h 2241"/>
                  <a:gd name="T32" fmla="*/ 2 w 4138"/>
                  <a:gd name="T33" fmla="*/ 2234 h 2241"/>
                  <a:gd name="T34" fmla="*/ 4 w 4138"/>
                  <a:gd name="T35" fmla="*/ 2238 h 2241"/>
                  <a:gd name="T36" fmla="*/ 8 w 4138"/>
                  <a:gd name="T37" fmla="*/ 2240 h 2241"/>
                  <a:gd name="T38" fmla="*/ 12 w 4138"/>
                  <a:gd name="T39" fmla="*/ 2241 h 2241"/>
                  <a:gd name="T40" fmla="*/ 12 w 4138"/>
                  <a:gd name="T41" fmla="*/ 2241 h 2241"/>
                  <a:gd name="T42" fmla="*/ 2547 w 4138"/>
                  <a:gd name="T43" fmla="*/ 2239 h 2241"/>
                  <a:gd name="T44" fmla="*/ 2547 w 4138"/>
                  <a:gd name="T45" fmla="*/ 2218 h 2241"/>
                  <a:gd name="T46" fmla="*/ 12 w 4138"/>
                  <a:gd name="T47" fmla="*/ 2220 h 2241"/>
                  <a:gd name="T48" fmla="*/ 23 w 4138"/>
                  <a:gd name="T49" fmla="*/ 2231 h 2241"/>
                  <a:gd name="T50" fmla="*/ 22 w 4138"/>
                  <a:gd name="T51" fmla="*/ 2227 h 2241"/>
                  <a:gd name="T52" fmla="*/ 20 w 4138"/>
                  <a:gd name="T53" fmla="*/ 2224 h 2241"/>
                  <a:gd name="T54" fmla="*/ 16 w 4138"/>
                  <a:gd name="T55" fmla="*/ 2221 h 2241"/>
                  <a:gd name="T56" fmla="*/ 12 w 4138"/>
                  <a:gd name="T57" fmla="*/ 2220 h 2241"/>
                  <a:gd name="T58" fmla="*/ 12 w 4138"/>
                  <a:gd name="T59" fmla="*/ 2231 h 2241"/>
                  <a:gd name="T60" fmla="*/ 23 w 4138"/>
                  <a:gd name="T61" fmla="*/ 2231 h 2241"/>
                  <a:gd name="T62" fmla="*/ 23 w 4138"/>
                  <a:gd name="T63" fmla="*/ 10 h 2241"/>
                  <a:gd name="T64" fmla="*/ 12 w 4138"/>
                  <a:gd name="T65" fmla="*/ 21 h 2241"/>
                  <a:gd name="T66" fmla="*/ 16 w 4138"/>
                  <a:gd name="T67" fmla="*/ 20 h 2241"/>
                  <a:gd name="T68" fmla="*/ 20 w 4138"/>
                  <a:gd name="T69" fmla="*/ 17 h 2241"/>
                  <a:gd name="T70" fmla="*/ 22 w 4138"/>
                  <a:gd name="T71" fmla="*/ 14 h 2241"/>
                  <a:gd name="T72" fmla="*/ 23 w 4138"/>
                  <a:gd name="T73" fmla="*/ 10 h 2241"/>
                  <a:gd name="T74" fmla="*/ 12 w 4138"/>
                  <a:gd name="T75" fmla="*/ 10 h 2241"/>
                  <a:gd name="T76" fmla="*/ 12 w 4138"/>
                  <a:gd name="T77" fmla="*/ 21 h 2241"/>
                  <a:gd name="T78" fmla="*/ 4127 w 4138"/>
                  <a:gd name="T79" fmla="*/ 21 h 2241"/>
                  <a:gd name="T80" fmla="*/ 4115 w 4138"/>
                  <a:gd name="T81" fmla="*/ 10 h 2241"/>
                  <a:gd name="T82" fmla="*/ 4117 w 4138"/>
                  <a:gd name="T83" fmla="*/ 14 h 2241"/>
                  <a:gd name="T84" fmla="*/ 4119 w 4138"/>
                  <a:gd name="T85" fmla="*/ 17 h 2241"/>
                  <a:gd name="T86" fmla="*/ 4123 w 4138"/>
                  <a:gd name="T87" fmla="*/ 20 h 2241"/>
                  <a:gd name="T88" fmla="*/ 4127 w 4138"/>
                  <a:gd name="T89" fmla="*/ 10 h 2241"/>
                  <a:gd name="T90" fmla="*/ 4115 w 4138"/>
                  <a:gd name="T91" fmla="*/ 10 h 2241"/>
                  <a:gd name="T92" fmla="*/ 4115 w 4138"/>
                  <a:gd name="T93" fmla="*/ 2231 h 2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38"/>
                  <a:gd name="T142" fmla="*/ 0 h 2241"/>
                  <a:gd name="T143" fmla="*/ 4138 w 4138"/>
                  <a:gd name="T144" fmla="*/ 2241 h 2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38" h="2241">
                    <a:moveTo>
                      <a:pt x="4115" y="2231"/>
                    </a:moveTo>
                    <a:lnTo>
                      <a:pt x="4138" y="2231"/>
                    </a:lnTo>
                    <a:lnTo>
                      <a:pt x="4138" y="10"/>
                    </a:lnTo>
                    <a:lnTo>
                      <a:pt x="4137" y="7"/>
                    </a:lnTo>
                    <a:lnTo>
                      <a:pt x="4135" y="3"/>
                    </a:lnTo>
                    <a:lnTo>
                      <a:pt x="4131" y="1"/>
                    </a:lnTo>
                    <a:lnTo>
                      <a:pt x="4127" y="0"/>
                    </a:lnTo>
                    <a:lnTo>
                      <a:pt x="12" y="0"/>
                    </a:lnTo>
                    <a:lnTo>
                      <a:pt x="8" y="1"/>
                    </a:lnTo>
                    <a:lnTo>
                      <a:pt x="4" y="3"/>
                    </a:lnTo>
                    <a:lnTo>
                      <a:pt x="2" y="7"/>
                    </a:lnTo>
                    <a:lnTo>
                      <a:pt x="0" y="10"/>
                    </a:lnTo>
                    <a:lnTo>
                      <a:pt x="0" y="2231"/>
                    </a:lnTo>
                    <a:lnTo>
                      <a:pt x="2" y="2234"/>
                    </a:lnTo>
                    <a:lnTo>
                      <a:pt x="4" y="2238"/>
                    </a:lnTo>
                    <a:lnTo>
                      <a:pt x="8" y="2240"/>
                    </a:lnTo>
                    <a:lnTo>
                      <a:pt x="12" y="2241"/>
                    </a:lnTo>
                    <a:lnTo>
                      <a:pt x="2547" y="2239"/>
                    </a:lnTo>
                    <a:lnTo>
                      <a:pt x="2547" y="2218"/>
                    </a:lnTo>
                    <a:lnTo>
                      <a:pt x="12" y="2220"/>
                    </a:lnTo>
                    <a:lnTo>
                      <a:pt x="23" y="2231"/>
                    </a:lnTo>
                    <a:lnTo>
                      <a:pt x="22" y="2227"/>
                    </a:lnTo>
                    <a:lnTo>
                      <a:pt x="20" y="2224"/>
                    </a:lnTo>
                    <a:lnTo>
                      <a:pt x="16" y="2221"/>
                    </a:lnTo>
                    <a:lnTo>
                      <a:pt x="12" y="2220"/>
                    </a:lnTo>
                    <a:lnTo>
                      <a:pt x="12" y="2231"/>
                    </a:lnTo>
                    <a:lnTo>
                      <a:pt x="23" y="2231"/>
                    </a:lnTo>
                    <a:lnTo>
                      <a:pt x="23" y="10"/>
                    </a:lnTo>
                    <a:lnTo>
                      <a:pt x="12" y="21"/>
                    </a:lnTo>
                    <a:lnTo>
                      <a:pt x="16" y="20"/>
                    </a:lnTo>
                    <a:lnTo>
                      <a:pt x="20" y="17"/>
                    </a:lnTo>
                    <a:lnTo>
                      <a:pt x="22" y="14"/>
                    </a:lnTo>
                    <a:lnTo>
                      <a:pt x="23" y="10"/>
                    </a:lnTo>
                    <a:lnTo>
                      <a:pt x="12" y="10"/>
                    </a:lnTo>
                    <a:lnTo>
                      <a:pt x="12" y="21"/>
                    </a:lnTo>
                    <a:lnTo>
                      <a:pt x="4127" y="21"/>
                    </a:lnTo>
                    <a:lnTo>
                      <a:pt x="4115" y="10"/>
                    </a:lnTo>
                    <a:lnTo>
                      <a:pt x="4117" y="14"/>
                    </a:lnTo>
                    <a:lnTo>
                      <a:pt x="4119" y="17"/>
                    </a:lnTo>
                    <a:lnTo>
                      <a:pt x="4123" y="20"/>
                    </a:lnTo>
                    <a:lnTo>
                      <a:pt x="4127" y="10"/>
                    </a:lnTo>
                    <a:lnTo>
                      <a:pt x="4115" y="10"/>
                    </a:lnTo>
                    <a:lnTo>
                      <a:pt x="4115" y="223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68" name="Freeform 64"/>
              <p:cNvSpPr>
                <a:spLocks/>
              </p:cNvSpPr>
              <p:nvPr/>
            </p:nvSpPr>
            <p:spPr bwMode="auto">
              <a:xfrm>
                <a:off x="3711" y="3284"/>
                <a:ext cx="119" cy="172"/>
              </a:xfrm>
              <a:custGeom>
                <a:avLst/>
                <a:gdLst>
                  <a:gd name="T0" fmla="*/ 0 w 119"/>
                  <a:gd name="T1" fmla="*/ 172 h 172"/>
                  <a:gd name="T2" fmla="*/ 119 w 119"/>
                  <a:gd name="T3" fmla="*/ 87 h 172"/>
                  <a:gd name="T4" fmla="*/ 0 w 119"/>
                  <a:gd name="T5" fmla="*/ 0 h 172"/>
                  <a:gd name="T6" fmla="*/ 0 w 119"/>
                  <a:gd name="T7" fmla="*/ 172 h 172"/>
                  <a:gd name="T8" fmla="*/ 0 60000 65536"/>
                  <a:gd name="T9" fmla="*/ 0 60000 65536"/>
                  <a:gd name="T10" fmla="*/ 0 60000 65536"/>
                  <a:gd name="T11" fmla="*/ 0 60000 65536"/>
                  <a:gd name="T12" fmla="*/ 0 w 119"/>
                  <a:gd name="T13" fmla="*/ 0 h 172"/>
                  <a:gd name="T14" fmla="*/ 119 w 119"/>
                  <a:gd name="T15" fmla="*/ 172 h 172"/>
                </a:gdLst>
                <a:ahLst/>
                <a:cxnLst>
                  <a:cxn ang="T8">
                    <a:pos x="T0" y="T1"/>
                  </a:cxn>
                  <a:cxn ang="T9">
                    <a:pos x="T2" y="T3"/>
                  </a:cxn>
                  <a:cxn ang="T10">
                    <a:pos x="T4" y="T5"/>
                  </a:cxn>
                  <a:cxn ang="T11">
                    <a:pos x="T6" y="T7"/>
                  </a:cxn>
                </a:cxnLst>
                <a:rect l="T12" t="T13" r="T14" b="T15"/>
                <a:pathLst>
                  <a:path w="119" h="172">
                    <a:moveTo>
                      <a:pt x="0" y="172"/>
                    </a:moveTo>
                    <a:lnTo>
                      <a:pt x="119" y="87"/>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6" name="Group 65"/>
            <p:cNvGrpSpPr>
              <a:grpSpLocks/>
            </p:cNvGrpSpPr>
            <p:nvPr/>
          </p:nvGrpSpPr>
          <p:grpSpPr bwMode="auto">
            <a:xfrm>
              <a:off x="1178" y="2866"/>
              <a:ext cx="2041" cy="171"/>
              <a:chOff x="1178" y="2866"/>
              <a:chExt cx="2041" cy="171"/>
            </a:xfrm>
          </p:grpSpPr>
          <p:sp>
            <p:nvSpPr>
              <p:cNvPr id="866370" name="Rectangle 66"/>
              <p:cNvSpPr>
                <a:spLocks noChangeArrowheads="1"/>
              </p:cNvSpPr>
              <p:nvPr/>
            </p:nvSpPr>
            <p:spPr bwMode="auto">
              <a:xfrm>
                <a:off x="1178" y="2940"/>
                <a:ext cx="1926"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71" name="Freeform 67"/>
              <p:cNvSpPr>
                <a:spLocks/>
              </p:cNvSpPr>
              <p:nvPr/>
            </p:nvSpPr>
            <p:spPr bwMode="auto">
              <a:xfrm>
                <a:off x="3101" y="2866"/>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7" name="Group 68"/>
            <p:cNvGrpSpPr>
              <a:grpSpLocks/>
            </p:cNvGrpSpPr>
            <p:nvPr/>
          </p:nvGrpSpPr>
          <p:grpSpPr bwMode="auto">
            <a:xfrm>
              <a:off x="3905" y="2869"/>
              <a:ext cx="947" cy="172"/>
              <a:chOff x="3905" y="2869"/>
              <a:chExt cx="947" cy="172"/>
            </a:xfrm>
          </p:grpSpPr>
          <p:sp>
            <p:nvSpPr>
              <p:cNvPr id="866373" name="Rectangle 69"/>
              <p:cNvSpPr>
                <a:spLocks noChangeArrowheads="1"/>
              </p:cNvSpPr>
              <p:nvPr/>
            </p:nvSpPr>
            <p:spPr bwMode="auto">
              <a:xfrm>
                <a:off x="3905" y="2944"/>
                <a:ext cx="830"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74" name="Freeform 70"/>
              <p:cNvSpPr>
                <a:spLocks/>
              </p:cNvSpPr>
              <p:nvPr/>
            </p:nvSpPr>
            <p:spPr bwMode="auto">
              <a:xfrm>
                <a:off x="4732" y="2869"/>
                <a:ext cx="120" cy="172"/>
              </a:xfrm>
              <a:custGeom>
                <a:avLst/>
                <a:gdLst>
                  <a:gd name="T0" fmla="*/ 0 w 120"/>
                  <a:gd name="T1" fmla="*/ 172 h 172"/>
                  <a:gd name="T2" fmla="*/ 120 w 120"/>
                  <a:gd name="T3" fmla="*/ 85 h 172"/>
                  <a:gd name="T4" fmla="*/ 0 w 120"/>
                  <a:gd name="T5" fmla="*/ 0 h 172"/>
                  <a:gd name="T6" fmla="*/ 0 w 120"/>
                  <a:gd name="T7" fmla="*/ 172 h 172"/>
                  <a:gd name="T8" fmla="*/ 0 60000 65536"/>
                  <a:gd name="T9" fmla="*/ 0 60000 65536"/>
                  <a:gd name="T10" fmla="*/ 0 60000 65536"/>
                  <a:gd name="T11" fmla="*/ 0 60000 65536"/>
                  <a:gd name="T12" fmla="*/ 0 w 120"/>
                  <a:gd name="T13" fmla="*/ 0 h 172"/>
                  <a:gd name="T14" fmla="*/ 120 w 120"/>
                  <a:gd name="T15" fmla="*/ 172 h 172"/>
                </a:gdLst>
                <a:ahLst/>
                <a:cxnLst>
                  <a:cxn ang="T8">
                    <a:pos x="T0" y="T1"/>
                  </a:cxn>
                  <a:cxn ang="T9">
                    <a:pos x="T2" y="T3"/>
                  </a:cxn>
                  <a:cxn ang="T10">
                    <a:pos x="T4" y="T5"/>
                  </a:cxn>
                  <a:cxn ang="T11">
                    <a:pos x="T6" y="T7"/>
                  </a:cxn>
                </a:cxnLst>
                <a:rect l="T12" t="T13" r="T14" b="T15"/>
                <a:pathLst>
                  <a:path w="120" h="172">
                    <a:moveTo>
                      <a:pt x="0" y="172"/>
                    </a:moveTo>
                    <a:lnTo>
                      <a:pt x="120" y="85"/>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75" name="Rectangle 71"/>
            <p:cNvSpPr>
              <a:spLocks noChangeArrowheads="1"/>
            </p:cNvSpPr>
            <p:nvPr/>
          </p:nvSpPr>
          <p:spPr bwMode="auto">
            <a:xfrm>
              <a:off x="888" y="939"/>
              <a:ext cx="4655" cy="2850"/>
            </a:xfrm>
            <a:prstGeom prst="rect">
              <a:avLst/>
            </a:prstGeom>
            <a:noFill/>
            <a:ln w="12700">
              <a:solidFill>
                <a:srgbClr val="000000"/>
              </a:solid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76" name="Oval 72"/>
            <p:cNvSpPr>
              <a:spLocks noChangeArrowheads="1"/>
            </p:cNvSpPr>
            <p:nvPr/>
          </p:nvSpPr>
          <p:spPr bwMode="auto">
            <a:xfrm>
              <a:off x="1405" y="1454"/>
              <a:ext cx="743"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dirty="0"/>
                <a:t>发掘需求</a:t>
              </a:r>
            </a:p>
          </p:txBody>
        </p:sp>
        <p:sp>
          <p:nvSpPr>
            <p:cNvPr id="866377" name="Oval 73"/>
            <p:cNvSpPr>
              <a:spLocks noChangeArrowheads="1"/>
            </p:cNvSpPr>
            <p:nvPr/>
          </p:nvSpPr>
          <p:spPr bwMode="auto">
            <a:xfrm>
              <a:off x="2016" y="1855"/>
              <a:ext cx="742" cy="661"/>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定义系统要求</a:t>
              </a:r>
            </a:p>
          </p:txBody>
        </p:sp>
        <p:sp>
          <p:nvSpPr>
            <p:cNvPr id="866378" name="Oval 74"/>
            <p:cNvSpPr>
              <a:spLocks noChangeArrowheads="1"/>
            </p:cNvSpPr>
            <p:nvPr/>
          </p:nvSpPr>
          <p:spPr bwMode="auto">
            <a:xfrm>
              <a:off x="2624" y="2254"/>
              <a:ext cx="742"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定义系统体系结构</a:t>
              </a:r>
            </a:p>
          </p:txBody>
        </p:sp>
        <p:sp>
          <p:nvSpPr>
            <p:cNvPr id="866379" name="Oval 75"/>
            <p:cNvSpPr>
              <a:spLocks noChangeArrowheads="1"/>
            </p:cNvSpPr>
            <p:nvPr/>
          </p:nvSpPr>
          <p:spPr bwMode="auto">
            <a:xfrm>
              <a:off x="3233" y="2655"/>
              <a:ext cx="741"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开发详细设计</a:t>
              </a:r>
            </a:p>
          </p:txBody>
        </p:sp>
        <p:sp>
          <p:nvSpPr>
            <p:cNvPr id="866380" name="Oval 76"/>
            <p:cNvSpPr>
              <a:spLocks noChangeArrowheads="1"/>
            </p:cNvSpPr>
            <p:nvPr/>
          </p:nvSpPr>
          <p:spPr bwMode="auto">
            <a:xfrm>
              <a:off x="3840" y="30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81" name="Oval 77"/>
            <p:cNvSpPr>
              <a:spLocks noChangeArrowheads="1"/>
            </p:cNvSpPr>
            <p:nvPr/>
          </p:nvSpPr>
          <p:spPr bwMode="auto">
            <a:xfrm>
              <a:off x="3840" y="3055"/>
              <a:ext cx="742" cy="661"/>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实现系统</a:t>
              </a:r>
            </a:p>
          </p:txBody>
        </p:sp>
        <p:grpSp>
          <p:nvGrpSpPr>
            <p:cNvPr id="18" name="Group 78"/>
            <p:cNvGrpSpPr>
              <a:grpSpLocks/>
            </p:cNvGrpSpPr>
            <p:nvPr/>
          </p:nvGrpSpPr>
          <p:grpSpPr bwMode="auto">
            <a:xfrm>
              <a:off x="5049" y="1921"/>
              <a:ext cx="252" cy="171"/>
              <a:chOff x="5049" y="1921"/>
              <a:chExt cx="252" cy="171"/>
            </a:xfrm>
          </p:grpSpPr>
          <p:sp>
            <p:nvSpPr>
              <p:cNvPr id="866383" name="Rectangle 79"/>
              <p:cNvSpPr>
                <a:spLocks noChangeArrowheads="1"/>
              </p:cNvSpPr>
              <p:nvPr/>
            </p:nvSpPr>
            <p:spPr bwMode="auto">
              <a:xfrm>
                <a:off x="5049" y="1996"/>
                <a:ext cx="135"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84" name="Freeform 80"/>
              <p:cNvSpPr>
                <a:spLocks/>
              </p:cNvSpPr>
              <p:nvPr/>
            </p:nvSpPr>
            <p:spPr bwMode="auto">
              <a:xfrm>
                <a:off x="5181" y="1921"/>
                <a:ext cx="120" cy="171"/>
              </a:xfrm>
              <a:custGeom>
                <a:avLst/>
                <a:gdLst>
                  <a:gd name="T0" fmla="*/ 0 w 120"/>
                  <a:gd name="T1" fmla="*/ 171 h 171"/>
                  <a:gd name="T2" fmla="*/ 120 w 120"/>
                  <a:gd name="T3" fmla="*/ 85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5"/>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9" name="Group 81"/>
            <p:cNvGrpSpPr>
              <a:grpSpLocks/>
            </p:cNvGrpSpPr>
            <p:nvPr/>
          </p:nvGrpSpPr>
          <p:grpSpPr bwMode="auto">
            <a:xfrm>
              <a:off x="4528" y="3287"/>
              <a:ext cx="757" cy="171"/>
              <a:chOff x="4528" y="3287"/>
              <a:chExt cx="757" cy="171"/>
            </a:xfrm>
          </p:grpSpPr>
          <p:sp>
            <p:nvSpPr>
              <p:cNvPr id="866386" name="Rectangle 82"/>
              <p:cNvSpPr>
                <a:spLocks noChangeArrowheads="1"/>
              </p:cNvSpPr>
              <p:nvPr/>
            </p:nvSpPr>
            <p:spPr bwMode="auto">
              <a:xfrm>
                <a:off x="4528" y="3361"/>
                <a:ext cx="642"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87" name="Freeform 83"/>
              <p:cNvSpPr>
                <a:spLocks/>
              </p:cNvSpPr>
              <p:nvPr/>
            </p:nvSpPr>
            <p:spPr bwMode="auto">
              <a:xfrm>
                <a:off x="5167" y="3287"/>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88" name="Rectangle 84"/>
            <p:cNvSpPr>
              <a:spLocks noChangeArrowheads="1"/>
            </p:cNvSpPr>
            <p:nvPr/>
          </p:nvSpPr>
          <p:spPr bwMode="auto">
            <a:xfrm>
              <a:off x="1515" y="3021"/>
              <a:ext cx="997" cy="228"/>
            </a:xfrm>
            <a:prstGeom prst="rect">
              <a:avLst/>
            </a:prstGeom>
            <a:no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20" name="Group 85"/>
            <p:cNvGrpSpPr>
              <a:grpSpLocks/>
            </p:cNvGrpSpPr>
            <p:nvPr/>
          </p:nvGrpSpPr>
          <p:grpSpPr bwMode="auto">
            <a:xfrm>
              <a:off x="2878" y="2157"/>
              <a:ext cx="186" cy="168"/>
              <a:chOff x="2878" y="2157"/>
              <a:chExt cx="186" cy="168"/>
            </a:xfrm>
          </p:grpSpPr>
          <p:sp>
            <p:nvSpPr>
              <p:cNvPr id="866390" name="Rectangle 86"/>
              <p:cNvSpPr>
                <a:spLocks noChangeArrowheads="1"/>
              </p:cNvSpPr>
              <p:nvPr/>
            </p:nvSpPr>
            <p:spPr bwMode="auto">
              <a:xfrm>
                <a:off x="2959" y="2157"/>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91" name="Freeform 87"/>
              <p:cNvSpPr>
                <a:spLocks/>
              </p:cNvSpPr>
              <p:nvPr/>
            </p:nvSpPr>
            <p:spPr bwMode="auto">
              <a:xfrm>
                <a:off x="2878" y="2217"/>
                <a:ext cx="186" cy="108"/>
              </a:xfrm>
              <a:custGeom>
                <a:avLst/>
                <a:gdLst>
                  <a:gd name="T0" fmla="*/ 0 w 186"/>
                  <a:gd name="T1" fmla="*/ 0 h 108"/>
                  <a:gd name="T2" fmla="*/ 92 w 186"/>
                  <a:gd name="T3" fmla="*/ 108 h 108"/>
                  <a:gd name="T4" fmla="*/ 186 w 186"/>
                  <a:gd name="T5" fmla="*/ 0 h 108"/>
                  <a:gd name="T6" fmla="*/ 0 w 186"/>
                  <a:gd name="T7" fmla="*/ 0 h 108"/>
                  <a:gd name="T8" fmla="*/ 0 60000 65536"/>
                  <a:gd name="T9" fmla="*/ 0 60000 65536"/>
                  <a:gd name="T10" fmla="*/ 0 60000 65536"/>
                  <a:gd name="T11" fmla="*/ 0 60000 65536"/>
                  <a:gd name="T12" fmla="*/ 0 w 186"/>
                  <a:gd name="T13" fmla="*/ 0 h 108"/>
                  <a:gd name="T14" fmla="*/ 186 w 186"/>
                  <a:gd name="T15" fmla="*/ 108 h 108"/>
                </a:gdLst>
                <a:ahLst/>
                <a:cxnLst>
                  <a:cxn ang="T8">
                    <a:pos x="T0" y="T1"/>
                  </a:cxn>
                  <a:cxn ang="T9">
                    <a:pos x="T2" y="T3"/>
                  </a:cxn>
                  <a:cxn ang="T10">
                    <a:pos x="T4" y="T5"/>
                  </a:cxn>
                  <a:cxn ang="T11">
                    <a:pos x="T6" y="T7"/>
                  </a:cxn>
                </a:cxnLst>
                <a:rect l="T12" t="T13" r="T14" b="T15"/>
                <a:pathLst>
                  <a:path w="186" h="108">
                    <a:moveTo>
                      <a:pt x="0" y="0"/>
                    </a:moveTo>
                    <a:lnTo>
                      <a:pt x="92" y="108"/>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1" name="Group 88"/>
            <p:cNvGrpSpPr>
              <a:grpSpLocks/>
            </p:cNvGrpSpPr>
            <p:nvPr/>
          </p:nvGrpSpPr>
          <p:grpSpPr bwMode="auto">
            <a:xfrm>
              <a:off x="2266" y="1746"/>
              <a:ext cx="186" cy="168"/>
              <a:chOff x="2266" y="1746"/>
              <a:chExt cx="186" cy="168"/>
            </a:xfrm>
          </p:grpSpPr>
          <p:sp>
            <p:nvSpPr>
              <p:cNvPr id="866393" name="Rectangle 89"/>
              <p:cNvSpPr>
                <a:spLocks noChangeArrowheads="1"/>
              </p:cNvSpPr>
              <p:nvPr/>
            </p:nvSpPr>
            <p:spPr bwMode="auto">
              <a:xfrm>
                <a:off x="2347" y="1746"/>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94" name="Freeform 90"/>
              <p:cNvSpPr>
                <a:spLocks/>
              </p:cNvSpPr>
              <p:nvPr/>
            </p:nvSpPr>
            <p:spPr bwMode="auto">
              <a:xfrm>
                <a:off x="2266" y="1805"/>
                <a:ext cx="186" cy="109"/>
              </a:xfrm>
              <a:custGeom>
                <a:avLst/>
                <a:gdLst>
                  <a:gd name="T0" fmla="*/ 0 w 186"/>
                  <a:gd name="T1" fmla="*/ 0 h 109"/>
                  <a:gd name="T2" fmla="*/ 94 w 186"/>
                  <a:gd name="T3" fmla="*/ 109 h 109"/>
                  <a:gd name="T4" fmla="*/ 186 w 186"/>
                  <a:gd name="T5" fmla="*/ 0 h 109"/>
                  <a:gd name="T6" fmla="*/ 0 w 186"/>
                  <a:gd name="T7" fmla="*/ 0 h 109"/>
                  <a:gd name="T8" fmla="*/ 0 60000 65536"/>
                  <a:gd name="T9" fmla="*/ 0 60000 65536"/>
                  <a:gd name="T10" fmla="*/ 0 60000 65536"/>
                  <a:gd name="T11" fmla="*/ 0 60000 65536"/>
                  <a:gd name="T12" fmla="*/ 0 w 186"/>
                  <a:gd name="T13" fmla="*/ 0 h 109"/>
                  <a:gd name="T14" fmla="*/ 186 w 186"/>
                  <a:gd name="T15" fmla="*/ 109 h 109"/>
                </a:gdLst>
                <a:ahLst/>
                <a:cxnLst>
                  <a:cxn ang="T8">
                    <a:pos x="T0" y="T1"/>
                  </a:cxn>
                  <a:cxn ang="T9">
                    <a:pos x="T2" y="T3"/>
                  </a:cxn>
                  <a:cxn ang="T10">
                    <a:pos x="T4" y="T5"/>
                  </a:cxn>
                  <a:cxn ang="T11">
                    <a:pos x="T6" y="T7"/>
                  </a:cxn>
                </a:cxnLst>
                <a:rect l="T12" t="T13" r="T14" b="T15"/>
                <a:pathLst>
                  <a:path w="186" h="109">
                    <a:moveTo>
                      <a:pt x="0" y="0"/>
                    </a:moveTo>
                    <a:lnTo>
                      <a:pt x="94" y="109"/>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95" name="Text Box 91"/>
            <p:cNvSpPr txBox="1">
              <a:spLocks noChangeArrowheads="1"/>
            </p:cNvSpPr>
            <p:nvPr/>
          </p:nvSpPr>
          <p:spPr bwMode="auto">
            <a:xfrm>
              <a:off x="1429" y="3007"/>
              <a:ext cx="826" cy="271"/>
            </a:xfrm>
            <a:prstGeom prst="rect">
              <a:avLst/>
            </a:prstGeom>
            <a:noFill/>
            <a:ln w="9525">
              <a:noFill/>
              <a:miter lim="800000"/>
              <a:headEnd/>
              <a:tailEnd/>
            </a:ln>
          </p:spPr>
          <p:txBody>
            <a:bodyPr wrap="none" lIns="91409" tIns="45705" rIns="91409" bIns="45705">
              <a:spAutoFit/>
            </a:bodyPr>
            <a:lstStyle/>
            <a:p>
              <a:pPr defTabSz="446088"/>
              <a:r>
                <a:rPr lang="zh-CN" altLang="en-US" sz="1400" b="1">
                  <a:solidFill>
                    <a:schemeClr val="bg2"/>
                  </a:solidFill>
                </a:rPr>
                <a:t>用户</a:t>
              </a:r>
              <a:r>
                <a:rPr lang="en-US" altLang="zh-CN" sz="1400" b="1">
                  <a:solidFill>
                    <a:schemeClr val="bg2"/>
                  </a:solidFill>
                </a:rPr>
                <a:t>/</a:t>
              </a:r>
              <a:r>
                <a:rPr lang="zh-CN" altLang="en-US" sz="1400" b="1">
                  <a:solidFill>
                    <a:schemeClr val="bg2"/>
                  </a:solidFill>
                </a:rPr>
                <a:t>用户代表</a:t>
              </a:r>
            </a:p>
          </p:txBody>
        </p:sp>
        <p:sp>
          <p:nvSpPr>
            <p:cNvPr id="866396" name="Text Box 92"/>
            <p:cNvSpPr txBox="1">
              <a:spLocks noChangeArrowheads="1"/>
            </p:cNvSpPr>
            <p:nvPr/>
          </p:nvSpPr>
          <p:spPr bwMode="auto">
            <a:xfrm>
              <a:off x="4105" y="1527"/>
              <a:ext cx="682" cy="271"/>
            </a:xfrm>
            <a:prstGeom prst="rect">
              <a:avLst/>
            </a:prstGeom>
            <a:noFill/>
            <a:ln w="9525">
              <a:noFill/>
              <a:miter lim="800000"/>
              <a:headEnd/>
              <a:tailEnd/>
            </a:ln>
          </p:spPr>
          <p:txBody>
            <a:bodyPr wrap="none" lIns="91409" tIns="45705" rIns="91409" bIns="45705">
              <a:spAutoFit/>
            </a:bodyPr>
            <a:lstStyle/>
            <a:p>
              <a:pPr defTabSz="446088"/>
              <a:r>
                <a:rPr lang="zh-CN" altLang="en-US" sz="1400" b="1">
                  <a:solidFill>
                    <a:schemeClr val="bg2"/>
                  </a:solidFill>
                </a:rPr>
                <a:t>评估有效性</a:t>
              </a:r>
            </a:p>
          </p:txBody>
        </p:sp>
        <p:grpSp>
          <p:nvGrpSpPr>
            <p:cNvPr id="22" name="Group 93"/>
            <p:cNvGrpSpPr>
              <a:grpSpLocks/>
            </p:cNvGrpSpPr>
            <p:nvPr/>
          </p:nvGrpSpPr>
          <p:grpSpPr bwMode="auto">
            <a:xfrm>
              <a:off x="3484" y="2562"/>
              <a:ext cx="186" cy="172"/>
              <a:chOff x="3484" y="2562"/>
              <a:chExt cx="186" cy="172"/>
            </a:xfrm>
          </p:grpSpPr>
          <p:sp>
            <p:nvSpPr>
              <p:cNvPr id="866398" name="Rectangle 94"/>
              <p:cNvSpPr>
                <a:spLocks noChangeArrowheads="1"/>
              </p:cNvSpPr>
              <p:nvPr/>
            </p:nvSpPr>
            <p:spPr bwMode="auto">
              <a:xfrm>
                <a:off x="3565" y="2562"/>
                <a:ext cx="23" cy="65"/>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99" name="Freeform 95"/>
              <p:cNvSpPr>
                <a:spLocks/>
              </p:cNvSpPr>
              <p:nvPr/>
            </p:nvSpPr>
            <p:spPr bwMode="auto">
              <a:xfrm>
                <a:off x="3484" y="2624"/>
                <a:ext cx="186" cy="110"/>
              </a:xfrm>
              <a:custGeom>
                <a:avLst/>
                <a:gdLst>
                  <a:gd name="T0" fmla="*/ 0 w 186"/>
                  <a:gd name="T1" fmla="*/ 0 h 110"/>
                  <a:gd name="T2" fmla="*/ 92 w 186"/>
                  <a:gd name="T3" fmla="*/ 110 h 110"/>
                  <a:gd name="T4" fmla="*/ 186 w 186"/>
                  <a:gd name="T5" fmla="*/ 0 h 110"/>
                  <a:gd name="T6" fmla="*/ 0 w 186"/>
                  <a:gd name="T7" fmla="*/ 0 h 110"/>
                  <a:gd name="T8" fmla="*/ 0 60000 65536"/>
                  <a:gd name="T9" fmla="*/ 0 60000 65536"/>
                  <a:gd name="T10" fmla="*/ 0 60000 65536"/>
                  <a:gd name="T11" fmla="*/ 0 60000 65536"/>
                  <a:gd name="T12" fmla="*/ 0 w 186"/>
                  <a:gd name="T13" fmla="*/ 0 h 110"/>
                  <a:gd name="T14" fmla="*/ 186 w 186"/>
                  <a:gd name="T15" fmla="*/ 110 h 110"/>
                </a:gdLst>
                <a:ahLst/>
                <a:cxnLst>
                  <a:cxn ang="T8">
                    <a:pos x="T0" y="T1"/>
                  </a:cxn>
                  <a:cxn ang="T9">
                    <a:pos x="T2" y="T3"/>
                  </a:cxn>
                  <a:cxn ang="T10">
                    <a:pos x="T4" y="T5"/>
                  </a:cxn>
                  <a:cxn ang="T11">
                    <a:pos x="T6" y="T7"/>
                  </a:cxn>
                </a:cxnLst>
                <a:rect l="T12" t="T13" r="T14" b="T15"/>
                <a:pathLst>
                  <a:path w="186" h="110">
                    <a:moveTo>
                      <a:pt x="0" y="0"/>
                    </a:moveTo>
                    <a:lnTo>
                      <a:pt x="92" y="110"/>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3" name="Group 96"/>
            <p:cNvGrpSpPr>
              <a:grpSpLocks/>
            </p:cNvGrpSpPr>
            <p:nvPr/>
          </p:nvGrpSpPr>
          <p:grpSpPr bwMode="auto">
            <a:xfrm>
              <a:off x="4085" y="2959"/>
              <a:ext cx="187" cy="173"/>
              <a:chOff x="4085" y="2959"/>
              <a:chExt cx="187" cy="173"/>
            </a:xfrm>
          </p:grpSpPr>
          <p:sp>
            <p:nvSpPr>
              <p:cNvPr id="866401" name="Rectangle 97"/>
              <p:cNvSpPr>
                <a:spLocks noChangeArrowheads="1"/>
              </p:cNvSpPr>
              <p:nvPr/>
            </p:nvSpPr>
            <p:spPr bwMode="auto">
              <a:xfrm>
                <a:off x="4166" y="2959"/>
                <a:ext cx="23" cy="65"/>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402" name="Freeform 98"/>
              <p:cNvSpPr>
                <a:spLocks/>
              </p:cNvSpPr>
              <p:nvPr/>
            </p:nvSpPr>
            <p:spPr bwMode="auto">
              <a:xfrm>
                <a:off x="4085" y="3022"/>
                <a:ext cx="187" cy="110"/>
              </a:xfrm>
              <a:custGeom>
                <a:avLst/>
                <a:gdLst>
                  <a:gd name="T0" fmla="*/ 0 w 187"/>
                  <a:gd name="T1" fmla="*/ 0 h 110"/>
                  <a:gd name="T2" fmla="*/ 94 w 187"/>
                  <a:gd name="T3" fmla="*/ 110 h 110"/>
                  <a:gd name="T4" fmla="*/ 187 w 187"/>
                  <a:gd name="T5" fmla="*/ 0 h 110"/>
                  <a:gd name="T6" fmla="*/ 0 w 187"/>
                  <a:gd name="T7" fmla="*/ 0 h 110"/>
                  <a:gd name="T8" fmla="*/ 0 60000 65536"/>
                  <a:gd name="T9" fmla="*/ 0 60000 65536"/>
                  <a:gd name="T10" fmla="*/ 0 60000 65536"/>
                  <a:gd name="T11" fmla="*/ 0 60000 65536"/>
                  <a:gd name="T12" fmla="*/ 0 w 187"/>
                  <a:gd name="T13" fmla="*/ 0 h 110"/>
                  <a:gd name="T14" fmla="*/ 187 w 187"/>
                  <a:gd name="T15" fmla="*/ 110 h 110"/>
                </a:gdLst>
                <a:ahLst/>
                <a:cxnLst>
                  <a:cxn ang="T8">
                    <a:pos x="T0" y="T1"/>
                  </a:cxn>
                  <a:cxn ang="T9">
                    <a:pos x="T2" y="T3"/>
                  </a:cxn>
                  <a:cxn ang="T10">
                    <a:pos x="T4" y="T5"/>
                  </a:cxn>
                  <a:cxn ang="T11">
                    <a:pos x="T6" y="T7"/>
                  </a:cxn>
                </a:cxnLst>
                <a:rect l="T12" t="T13" r="T14" b="T15"/>
                <a:pathLst>
                  <a:path w="187" h="110">
                    <a:moveTo>
                      <a:pt x="0" y="0"/>
                    </a:moveTo>
                    <a:lnTo>
                      <a:pt x="94" y="110"/>
                    </a:lnTo>
                    <a:lnTo>
                      <a:pt x="187"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sp>
        <p:nvSpPr>
          <p:cNvPr id="609283" name="AutoShape 3"/>
          <p:cNvSpPr>
            <a:spLocks noChangeArrowheads="1"/>
          </p:cNvSpPr>
          <p:nvPr/>
        </p:nvSpPr>
        <p:spPr bwMode="ltGray">
          <a:xfrm>
            <a:off x="1443405" y="4530295"/>
            <a:ext cx="1402373" cy="1077188"/>
          </a:xfrm>
          <a:prstGeom prst="chevron">
            <a:avLst>
              <a:gd name="adj" fmla="val 70495"/>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计划组织</a:t>
            </a:r>
          </a:p>
        </p:txBody>
      </p:sp>
      <p:sp>
        <p:nvSpPr>
          <p:cNvPr id="609284" name="AutoShape 4"/>
          <p:cNvSpPr>
            <a:spLocks noChangeArrowheads="1"/>
          </p:cNvSpPr>
          <p:nvPr/>
        </p:nvSpPr>
        <p:spPr bwMode="ltGray">
          <a:xfrm>
            <a:off x="2776905" y="4514420"/>
            <a:ext cx="1402373" cy="1077188"/>
          </a:xfrm>
          <a:prstGeom prst="chevron">
            <a:avLst>
              <a:gd name="adj" fmla="val 70495"/>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开发采购</a:t>
            </a:r>
            <a:endParaRPr lang="en-US" altLang="zh-CN" sz="1600" b="1">
              <a:solidFill>
                <a:schemeClr val="bg2"/>
              </a:solidFill>
            </a:endParaRPr>
          </a:p>
        </p:txBody>
      </p:sp>
      <p:sp>
        <p:nvSpPr>
          <p:cNvPr id="609285" name="AutoShape 5"/>
          <p:cNvSpPr>
            <a:spLocks noChangeArrowheads="1"/>
          </p:cNvSpPr>
          <p:nvPr/>
        </p:nvSpPr>
        <p:spPr bwMode="ltGray">
          <a:xfrm>
            <a:off x="4106008" y="4514420"/>
            <a:ext cx="1400908" cy="1077188"/>
          </a:xfrm>
          <a:prstGeom prst="chevron">
            <a:avLst>
              <a:gd name="adj" fmla="val 70421"/>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实施交付</a:t>
            </a:r>
            <a:endParaRPr lang="en-US" altLang="zh-CN" sz="1600" b="1">
              <a:solidFill>
                <a:schemeClr val="bg2"/>
              </a:solidFill>
            </a:endParaRPr>
          </a:p>
        </p:txBody>
      </p:sp>
      <p:sp>
        <p:nvSpPr>
          <p:cNvPr id="609286" name="AutoShape 6"/>
          <p:cNvSpPr>
            <a:spLocks noChangeArrowheads="1"/>
          </p:cNvSpPr>
          <p:nvPr/>
        </p:nvSpPr>
        <p:spPr bwMode="ltGray">
          <a:xfrm>
            <a:off x="5369169" y="4514420"/>
            <a:ext cx="1400908" cy="1077188"/>
          </a:xfrm>
          <a:prstGeom prst="chevron">
            <a:avLst>
              <a:gd name="adj" fmla="val 70421"/>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运行维护</a:t>
            </a:r>
            <a:endParaRPr lang="en-US" altLang="zh-CN" sz="1600" b="1">
              <a:solidFill>
                <a:schemeClr val="bg2"/>
              </a:solidFill>
            </a:endParaRPr>
          </a:p>
        </p:txBody>
      </p:sp>
      <p:sp>
        <p:nvSpPr>
          <p:cNvPr id="609287" name="AutoShape 7"/>
          <p:cNvSpPr>
            <a:spLocks noChangeArrowheads="1"/>
          </p:cNvSpPr>
          <p:nvPr/>
        </p:nvSpPr>
        <p:spPr bwMode="ltGray">
          <a:xfrm>
            <a:off x="6698273" y="4883751"/>
            <a:ext cx="1399442" cy="338524"/>
          </a:xfrm>
          <a:prstGeom prst="chevron">
            <a:avLst>
              <a:gd name="adj" fmla="val 70347"/>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废弃</a:t>
            </a:r>
          </a:p>
        </p:txBody>
      </p:sp>
      <p:sp>
        <p:nvSpPr>
          <p:cNvPr id="866408" name="AutoShape 13"/>
          <p:cNvSpPr>
            <a:spLocks noChangeArrowheads="1"/>
          </p:cNvSpPr>
          <p:nvPr/>
        </p:nvSpPr>
        <p:spPr bwMode="auto">
          <a:xfrm>
            <a:off x="1380393" y="5657851"/>
            <a:ext cx="6780335" cy="576263"/>
          </a:xfrm>
          <a:prstGeom prst="roundRect">
            <a:avLst>
              <a:gd name="adj" fmla="val 16667"/>
            </a:avLst>
          </a:prstGeom>
          <a:gradFill rotWithShape="1">
            <a:gsLst>
              <a:gs pos="0">
                <a:srgbClr val="99CCFF"/>
              </a:gs>
              <a:gs pos="100000">
                <a:srgbClr val="E3F1FF"/>
              </a:gs>
            </a:gsLst>
            <a:lin ang="5400000" scaled="1"/>
          </a:gradFill>
          <a:ln w="38100">
            <a:solidFill>
              <a:srgbClr val="3366FF"/>
            </a:solidFill>
            <a:round/>
            <a:headEnd/>
            <a:tailEnd/>
          </a:ln>
        </p:spPr>
        <p:txBody>
          <a:bodyPr wrap="none" lIns="91409" tIns="45705" rIns="91409" bIns="45705" anchor="ctr"/>
          <a:lstStyle/>
          <a:p>
            <a:pPr algn="ctr" eaLnBrk="0" hangingPunct="0"/>
            <a:endParaRPr lang="zh-CN" altLang="en-US">
              <a:latin typeface="Verdana" pitchFamily="34" charset="0"/>
            </a:endParaRPr>
          </a:p>
        </p:txBody>
      </p:sp>
      <p:sp>
        <p:nvSpPr>
          <p:cNvPr id="866409" name="Text Box 14"/>
          <p:cNvSpPr txBox="1">
            <a:spLocks noChangeArrowheads="1"/>
          </p:cNvSpPr>
          <p:nvPr/>
        </p:nvSpPr>
        <p:spPr bwMode="auto">
          <a:xfrm>
            <a:off x="2244970" y="5657850"/>
            <a:ext cx="4785946" cy="579438"/>
          </a:xfrm>
          <a:prstGeom prst="rect">
            <a:avLst/>
          </a:prstGeom>
          <a:noFill/>
          <a:ln w="9525">
            <a:noFill/>
            <a:miter lim="800000"/>
            <a:headEnd/>
            <a:tailEnd/>
          </a:ln>
        </p:spPr>
        <p:txBody>
          <a:bodyPr lIns="91409" tIns="45705" rIns="91409" bIns="45705">
            <a:spAutoFit/>
          </a:bodyPr>
          <a:lstStyle/>
          <a:p>
            <a:pPr algn="ctr"/>
            <a:r>
              <a:rPr lang="zh-CN" altLang="en-US" b="1">
                <a:solidFill>
                  <a:schemeClr val="bg2"/>
                </a:solidFill>
              </a:rPr>
              <a:t>将安全措施融入信息系统生命周期</a:t>
            </a:r>
            <a:endParaRPr lang="en-US" altLang="zh-CN" b="1">
              <a:solidFill>
                <a:schemeClr val="bg2"/>
              </a:solidFill>
            </a:endParaRPr>
          </a:p>
          <a:p>
            <a:pPr algn="ctr"/>
            <a:endParaRPr lang="zh-CN" altLang="en-US" sz="1400" b="1">
              <a:solidFill>
                <a:schemeClr val="bg2"/>
              </a:solidFill>
            </a:endParaRPr>
          </a:p>
        </p:txBody>
      </p:sp>
      <p:sp>
        <p:nvSpPr>
          <p:cNvPr id="866410" name="Line 15"/>
          <p:cNvSpPr>
            <a:spLocks noChangeShapeType="1"/>
          </p:cNvSpPr>
          <p:nvPr/>
        </p:nvSpPr>
        <p:spPr bwMode="auto">
          <a:xfrm>
            <a:off x="2045677" y="5297488"/>
            <a:ext cx="0" cy="360362"/>
          </a:xfrm>
          <a:prstGeom prst="line">
            <a:avLst/>
          </a:prstGeom>
          <a:noFill/>
          <a:ln w="38100">
            <a:solidFill>
              <a:schemeClr val="tx1"/>
            </a:solidFill>
            <a:round/>
            <a:headEnd type="triangle" w="med" len="med"/>
            <a:tailEnd type="triangle" w="med" len="med"/>
          </a:ln>
        </p:spPr>
        <p:txBody>
          <a:bodyPr/>
          <a:lstStyle/>
          <a:p>
            <a:endParaRPr lang="zh-CN" altLang="en-US">
              <a:solidFill>
                <a:schemeClr val="bg2"/>
              </a:solidFill>
            </a:endParaRPr>
          </a:p>
        </p:txBody>
      </p:sp>
      <p:sp>
        <p:nvSpPr>
          <p:cNvPr id="866411" name="Line 16"/>
          <p:cNvSpPr>
            <a:spLocks noChangeShapeType="1"/>
          </p:cNvSpPr>
          <p:nvPr/>
        </p:nvSpPr>
        <p:spPr bwMode="auto">
          <a:xfrm>
            <a:off x="3308838" y="5226051"/>
            <a:ext cx="0" cy="360363"/>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2" name="Line 17"/>
          <p:cNvSpPr>
            <a:spLocks noChangeShapeType="1"/>
          </p:cNvSpPr>
          <p:nvPr/>
        </p:nvSpPr>
        <p:spPr bwMode="auto">
          <a:xfrm>
            <a:off x="4705350"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3" name="Line 18"/>
          <p:cNvSpPr>
            <a:spLocks noChangeShapeType="1"/>
          </p:cNvSpPr>
          <p:nvPr/>
        </p:nvSpPr>
        <p:spPr bwMode="auto">
          <a:xfrm>
            <a:off x="6034454"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4" name="Line 19"/>
          <p:cNvSpPr>
            <a:spLocks noChangeShapeType="1"/>
          </p:cNvSpPr>
          <p:nvPr/>
        </p:nvSpPr>
        <p:spPr bwMode="auto">
          <a:xfrm>
            <a:off x="7496908"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7330" name="Rectangle 2"/>
          <p:cNvSpPr>
            <a:spLocks noGrp="1" noChangeArrowheads="1"/>
          </p:cNvSpPr>
          <p:nvPr>
            <p:ph type="title" idx="4294967295"/>
          </p:nvPr>
        </p:nvSpPr>
        <p:spPr>
          <a:xfrm>
            <a:off x="472316" y="821825"/>
            <a:ext cx="5474677" cy="487363"/>
          </a:xfrm>
        </p:spPr>
        <p:txBody>
          <a:bodyPr lIns="94597" tIns="47298" rIns="94597" bIns="47298"/>
          <a:lstStyle/>
          <a:p>
            <a:r>
              <a:rPr lang="zh-CN" altLang="en-US" sz="2800" dirty="0">
                <a:solidFill>
                  <a:schemeClr val="accent6"/>
                </a:solidFill>
                <a:latin typeface="微软雅黑" pitchFamily="34" charset="-122"/>
                <a:ea typeface="微软雅黑" pitchFamily="34" charset="-122"/>
              </a:rPr>
              <a:t>高素质的人员队伍</a:t>
            </a:r>
          </a:p>
        </p:txBody>
      </p:sp>
      <p:pic>
        <p:nvPicPr>
          <p:cNvPr id="867331" name="Picture 3" descr="图片2"/>
          <p:cNvPicPr>
            <a:picLocks noChangeAspect="1" noChangeArrowheads="1"/>
          </p:cNvPicPr>
          <p:nvPr/>
        </p:nvPicPr>
        <p:blipFill>
          <a:blip r:embed="rId2" cstate="print"/>
          <a:srcRect/>
          <a:stretch>
            <a:fillRect/>
          </a:stretch>
        </p:blipFill>
        <p:spPr bwMode="auto">
          <a:xfrm>
            <a:off x="849923" y="1600200"/>
            <a:ext cx="7778262" cy="49926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8354" name="Rectangle 2"/>
          <p:cNvSpPr>
            <a:spLocks noGrp="1" noChangeArrowheads="1"/>
          </p:cNvSpPr>
          <p:nvPr>
            <p:ph type="title" idx="4294967295"/>
          </p:nvPr>
        </p:nvSpPr>
        <p:spPr/>
        <p:txBody>
          <a:bodyPr lIns="91409" tIns="45705" rIns="91409" bIns="45705"/>
          <a:lstStyle/>
          <a:p>
            <a:r>
              <a:rPr lang="zh-CN" altLang="en-US" sz="2800"/>
              <a:t>信息系统安全保障模型</a:t>
            </a:r>
            <a:endParaRPr lang="en-US" altLang="zh-CN" sz="2800"/>
          </a:p>
        </p:txBody>
      </p:sp>
      <p:pic>
        <p:nvPicPr>
          <p:cNvPr id="868355" name="Picture 3" descr="图片1"/>
          <p:cNvPicPr>
            <a:picLocks noChangeAspect="1" noChangeArrowheads="1"/>
          </p:cNvPicPr>
          <p:nvPr/>
        </p:nvPicPr>
        <p:blipFill>
          <a:blip r:embed="rId3" cstate="print"/>
          <a:srcRect/>
          <a:stretch>
            <a:fillRect/>
          </a:stretch>
        </p:blipFill>
        <p:spPr bwMode="auto">
          <a:xfrm>
            <a:off x="1619251" y="1341438"/>
            <a:ext cx="5977303" cy="47355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0404" name="Picture 4" descr="支撑"/>
          <p:cNvPicPr>
            <a:picLocks noChangeAspect="1" noChangeArrowheads="1"/>
          </p:cNvPicPr>
          <p:nvPr/>
        </p:nvPicPr>
        <p:blipFill>
          <a:blip r:embed="rId2" cstate="print"/>
          <a:srcRect/>
          <a:stretch>
            <a:fillRect/>
          </a:stretch>
        </p:blipFill>
        <p:spPr bwMode="auto">
          <a:xfrm>
            <a:off x="372208" y="1295400"/>
            <a:ext cx="3072912" cy="5207000"/>
          </a:xfrm>
          <a:prstGeom prst="rect">
            <a:avLst/>
          </a:prstGeom>
          <a:noFill/>
          <a:ln w="9525">
            <a:noFill/>
            <a:miter lim="800000"/>
            <a:headEnd/>
            <a:tailEnd/>
          </a:ln>
        </p:spPr>
      </p:pic>
      <p:sp>
        <p:nvSpPr>
          <p:cNvPr id="717829" name="WordArt 5"/>
          <p:cNvSpPr>
            <a:spLocks noChangeArrowheads="1" noChangeShapeType="1" noTextEdit="1"/>
          </p:cNvSpPr>
          <p:nvPr/>
        </p:nvSpPr>
        <p:spPr bwMode="auto">
          <a:xfrm>
            <a:off x="3765595" y="3106441"/>
            <a:ext cx="4731278" cy="2081313"/>
          </a:xfrm>
          <a:prstGeom prst="rect">
            <a:avLst/>
          </a:prstGeom>
        </p:spPr>
        <p:txBody>
          <a:bodyPr wrap="none" fromWordArt="1">
            <a:prstTxWarp prst="textPlain">
              <a:avLst>
                <a:gd name="adj" fmla="val 50000"/>
              </a:avLst>
            </a:prstTxWarp>
          </a:bodyPr>
          <a:lstStyle/>
          <a:p>
            <a:pPr algn="ctr" defTabSz="449263" hangingPunct="0">
              <a:lnSpc>
                <a:spcPct val="99000"/>
              </a:lnSpc>
              <a:buClr>
                <a:srgbClr val="000000"/>
              </a:buClr>
              <a:buSzPct val="45000"/>
              <a:buFont typeface="Wingdings" pitchFamily="2" charset="2"/>
              <a:buNone/>
              <a:defRPr/>
            </a:pP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信息安全保障是为了</a:t>
            </a:r>
          </a:p>
          <a:p>
            <a:pPr algn="ctr" defTabSz="449263" hangingPunct="0">
              <a:lnSpc>
                <a:spcPct val="99000"/>
              </a:lnSpc>
              <a:buClr>
                <a:srgbClr val="000000"/>
              </a:buClr>
              <a:buSzPct val="45000"/>
              <a:buFont typeface="Wingdings" pitchFamily="2" charset="2"/>
              <a:buNone/>
              <a:defRPr/>
            </a:pP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支撑</a:t>
            </a:r>
            <a:r>
              <a:rPr lang="zh-CN" altLang="en-US" sz="3600" kern="10" dirty="0">
                <a:ln w="19050">
                  <a:solidFill>
                    <a:srgbClr val="99CCFF"/>
                  </a:solidFill>
                  <a:round/>
                  <a:headEnd/>
                  <a:tailEnd/>
                </a:ln>
                <a:solidFill>
                  <a:srgbClr val="FF0000"/>
                </a:solidFill>
                <a:effectLst>
                  <a:outerShdw dist="35921" dir="2700000" algn="ctr" rotWithShape="0">
                    <a:srgbClr val="990000"/>
                  </a:outerShdw>
                </a:effectLst>
                <a:latin typeface="宋体"/>
                <a:ea typeface="宋体"/>
              </a:rPr>
              <a:t>业务</a:t>
            </a: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高效稳定运行</a:t>
            </a:r>
          </a:p>
        </p:txBody>
      </p:sp>
      <p:sp>
        <p:nvSpPr>
          <p:cNvPr id="6" name="Rectangle 2"/>
          <p:cNvSpPr txBox="1">
            <a:spLocks noChangeArrowheads="1"/>
          </p:cNvSpPr>
          <p:nvPr/>
        </p:nvSpPr>
        <p:spPr bwMode="auto">
          <a:xfrm>
            <a:off x="503822" y="693487"/>
            <a:ext cx="7056438" cy="48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rPr>
              <a:t>安全保障的目标是支持业务</a:t>
            </a:r>
            <a:endParaRPr kumimoji="0" lang="zh-CN" altLang="en-US" sz="2800" b="0" i="0" u="none" strike="noStrike" kern="1200" cap="none" spc="0" normalizeH="0" baseline="0" noProof="0" dirty="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1427" name="Picture 4"/>
          <p:cNvPicPr>
            <a:picLocks noChangeAspect="1" noChangeArrowheads="1"/>
          </p:cNvPicPr>
          <p:nvPr/>
        </p:nvPicPr>
        <p:blipFill>
          <a:blip r:embed="rId2" cstate="print"/>
          <a:srcRect/>
          <a:stretch>
            <a:fillRect/>
          </a:stretch>
        </p:blipFill>
        <p:spPr bwMode="auto">
          <a:xfrm>
            <a:off x="1254369" y="1447800"/>
            <a:ext cx="2979127" cy="3200400"/>
          </a:xfrm>
          <a:prstGeom prst="rect">
            <a:avLst/>
          </a:prstGeom>
          <a:noFill/>
          <a:ln w="9525">
            <a:noFill/>
            <a:miter lim="800000"/>
            <a:headEnd/>
            <a:tailEnd/>
          </a:ln>
        </p:spPr>
      </p:pic>
      <p:pic>
        <p:nvPicPr>
          <p:cNvPr id="871428" name="Picture 5"/>
          <p:cNvPicPr>
            <a:picLocks noChangeAspect="1" noChangeArrowheads="1"/>
          </p:cNvPicPr>
          <p:nvPr/>
        </p:nvPicPr>
        <p:blipFill>
          <a:blip r:embed="rId3" cstate="print"/>
          <a:srcRect/>
          <a:stretch>
            <a:fillRect/>
          </a:stretch>
        </p:blipFill>
        <p:spPr bwMode="auto">
          <a:xfrm>
            <a:off x="4979377" y="1447800"/>
            <a:ext cx="2926374" cy="3213100"/>
          </a:xfrm>
          <a:prstGeom prst="rect">
            <a:avLst/>
          </a:prstGeom>
          <a:noFill/>
          <a:ln w="9525">
            <a:noFill/>
            <a:miter lim="800000"/>
            <a:headEnd/>
            <a:tailEnd/>
          </a:ln>
        </p:spPr>
      </p:pic>
      <p:sp>
        <p:nvSpPr>
          <p:cNvPr id="871429" name="WordArt 6"/>
          <p:cNvSpPr>
            <a:spLocks noChangeArrowheads="1" noChangeShapeType="1" noTextEdit="1"/>
          </p:cNvSpPr>
          <p:nvPr/>
        </p:nvSpPr>
        <p:spPr bwMode="auto">
          <a:xfrm>
            <a:off x="1223597" y="5257800"/>
            <a:ext cx="3009900" cy="484188"/>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336699"/>
                </a:solidFill>
                <a:effectLst>
                  <a:outerShdw dist="45791" dir="2021404" algn="ctr" rotWithShape="0">
                    <a:srgbClr val="B2B2B2">
                      <a:alpha val="79999"/>
                    </a:srgbClr>
                  </a:outerShdw>
                </a:effectLst>
                <a:latin typeface="宋体"/>
                <a:ea typeface="宋体"/>
              </a:rPr>
              <a:t>时时刻刻不放松</a:t>
            </a:r>
          </a:p>
        </p:txBody>
      </p:sp>
      <p:sp>
        <p:nvSpPr>
          <p:cNvPr id="871430" name="WordArt 7"/>
          <p:cNvSpPr>
            <a:spLocks noChangeArrowheads="1" noChangeShapeType="1" noTextEdit="1"/>
          </p:cNvSpPr>
          <p:nvPr/>
        </p:nvSpPr>
        <p:spPr bwMode="auto">
          <a:xfrm>
            <a:off x="4910505" y="5181600"/>
            <a:ext cx="3009900" cy="484188"/>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336699"/>
                </a:solidFill>
                <a:effectLst>
                  <a:outerShdw dist="45791" dir="2021404" algn="ctr" rotWithShape="0">
                    <a:srgbClr val="B2B2B2">
                      <a:alpha val="79999"/>
                    </a:srgbClr>
                  </a:outerShdw>
                </a:effectLst>
                <a:latin typeface="宋体"/>
                <a:ea typeface="宋体"/>
              </a:rPr>
              <a:t>如钻石历久弥新</a:t>
            </a:r>
          </a:p>
        </p:txBody>
      </p:sp>
      <p:sp>
        <p:nvSpPr>
          <p:cNvPr id="8" name="Rectangle 2"/>
          <p:cNvSpPr txBox="1">
            <a:spLocks noChangeArrowheads="1"/>
          </p:cNvSpPr>
          <p:nvPr/>
        </p:nvSpPr>
        <p:spPr bwMode="auto">
          <a:xfrm>
            <a:off x="535907" y="613276"/>
            <a:ext cx="7056438" cy="48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rPr>
              <a:t>信息安全保障需要持续进行</a:t>
            </a:r>
            <a:endParaRPr kumimoji="0" lang="zh-CN" altLang="en-US" sz="2800" b="0" i="0" u="none" strike="noStrike" kern="1200" cap="none" spc="0" normalizeH="0" baseline="0" noProof="0" dirty="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2451" name="Picture 4"/>
          <p:cNvPicPr>
            <a:picLocks noChangeAspect="1" noChangeArrowheads="1"/>
          </p:cNvPicPr>
          <p:nvPr/>
        </p:nvPicPr>
        <p:blipFill>
          <a:blip r:embed="rId2" cstate="print"/>
          <a:srcRect/>
          <a:stretch>
            <a:fillRect/>
          </a:stretch>
        </p:blipFill>
        <p:spPr bwMode="auto">
          <a:xfrm>
            <a:off x="321691" y="962532"/>
            <a:ext cx="3345473" cy="4648200"/>
          </a:xfrm>
          <a:prstGeom prst="rect">
            <a:avLst/>
          </a:prstGeom>
          <a:noFill/>
          <a:ln w="9525">
            <a:noFill/>
            <a:miter lim="800000"/>
            <a:headEnd/>
            <a:tailEnd/>
          </a:ln>
        </p:spPr>
      </p:pic>
      <p:sp>
        <p:nvSpPr>
          <p:cNvPr id="872452" name="WordArt 5"/>
          <p:cNvSpPr>
            <a:spLocks noChangeArrowheads="1" noChangeShapeType="1" noTextEdit="1"/>
          </p:cNvSpPr>
          <p:nvPr/>
        </p:nvSpPr>
        <p:spPr bwMode="auto">
          <a:xfrm>
            <a:off x="4034204" y="725743"/>
            <a:ext cx="4728796" cy="966788"/>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过度的保障本身就是灾难</a:t>
            </a:r>
          </a:p>
        </p:txBody>
      </p:sp>
      <p:sp>
        <p:nvSpPr>
          <p:cNvPr id="7" name="Rectangle 3"/>
          <p:cNvSpPr txBox="1">
            <a:spLocks noChangeArrowheads="1"/>
          </p:cNvSpPr>
          <p:nvPr/>
        </p:nvSpPr>
        <p:spPr bwMode="auto">
          <a:xfrm>
            <a:off x="3831982" y="1859219"/>
            <a:ext cx="5108331" cy="4537075"/>
          </a:xfrm>
          <a:prstGeom prst="rect">
            <a:avLst/>
          </a:prstGeom>
          <a:noFill/>
          <a:ln w="9525">
            <a:noFill/>
            <a:miter lim="800000"/>
            <a:headEnd/>
            <a:tailEnd/>
          </a:ln>
        </p:spPr>
        <p:txBody>
          <a:bodyPr lIns="94597" tIns="47298" rIns="94597" bIns="47298"/>
          <a:lstStyle/>
          <a:p>
            <a:pPr marL="352425" indent="-352425" defTabSz="946150">
              <a:spcBef>
                <a:spcPct val="20000"/>
              </a:spcBef>
              <a:buFontTx/>
              <a:buChar char="•"/>
            </a:pPr>
            <a:r>
              <a:rPr lang="zh-CN" altLang="en-US" sz="2900" b="1" dirty="0">
                <a:solidFill>
                  <a:schemeClr val="bg2"/>
                </a:solidFill>
              </a:rPr>
              <a:t>追求高技术？</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与我们的业务有关？</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我们的目标方向有否偏差？</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安全设施影响业务系统性能？</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增加多少额外操作？</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国家秘密吗？工作秘密吗？</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代价多大？</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风险可以忍受吗？</a:t>
            </a:r>
            <a:endParaRPr lang="en-US" altLang="zh-CN" sz="2500" b="1" dirty="0">
              <a:solidFill>
                <a:schemeClr val="bg2"/>
              </a:solidFill>
            </a:endParaRPr>
          </a:p>
          <a:p>
            <a:pPr marL="352425" indent="-352425" defTabSz="946150">
              <a:spcBef>
                <a:spcPct val="20000"/>
              </a:spcBef>
              <a:buFontTx/>
              <a:buChar char="•"/>
            </a:pPr>
            <a:endParaRPr lang="zh-CN" altLang="en-US" sz="2900" dirty="0">
              <a:solidFill>
                <a:schemeClr val="bg2"/>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3318"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9"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316"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一、课程框架</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55298" name="Picture 2"/>
          <p:cNvPicPr>
            <a:picLocks noChangeAspect="1" noChangeArrowheads="1"/>
          </p:cNvPicPr>
          <p:nvPr/>
        </p:nvPicPr>
        <p:blipFill>
          <a:blip r:embed="rId5"/>
          <a:srcRect/>
          <a:stretch>
            <a:fillRect/>
          </a:stretch>
        </p:blipFill>
        <p:spPr bwMode="auto">
          <a:xfrm>
            <a:off x="0" y="1608562"/>
            <a:ext cx="9148263" cy="42255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397031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学术论文分类</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学术论文写作程序</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学术论文的标准格式</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文献标识码</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中图分类号</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参考文献标准格式</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学术论文分类</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426958"/>
            <a:ext cx="6956609" cy="517064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研究报告</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一般由科研机构提供，某项研究成果</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学士学位论文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硕士学位论文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博士学位论文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期刊论文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会议论文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学术论文选题</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426958"/>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选题</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收集整理资料</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构建提纲</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撰写论文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0034" name="Rectangle 2"/>
          <p:cNvSpPr>
            <a:spLocks noGrp="1" noChangeArrowheads="1"/>
          </p:cNvSpPr>
          <p:nvPr>
            <p:ph type="title"/>
          </p:nvPr>
        </p:nvSpPr>
        <p:spPr>
          <a:xfrm>
            <a:off x="210804" y="705853"/>
            <a:ext cx="7124700" cy="817897"/>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论文的格式要求</a:t>
            </a:r>
          </a:p>
        </p:txBody>
      </p:sp>
      <p:sp>
        <p:nvSpPr>
          <p:cNvPr id="300035" name="Rectangle 3"/>
          <p:cNvSpPr>
            <a:spLocks noGrp="1" noChangeArrowheads="1"/>
          </p:cNvSpPr>
          <p:nvPr>
            <p:ph type="body" idx="1"/>
          </p:nvPr>
        </p:nvSpPr>
        <p:spPr>
          <a:xfrm>
            <a:off x="1735138" y="1765300"/>
            <a:ext cx="3049587" cy="3646488"/>
          </a:xfrm>
        </p:spPr>
        <p:txBody>
          <a:bodyPr/>
          <a:lstStyle/>
          <a:p>
            <a:pPr>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  题目</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目录</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关键词 </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正文</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参考文献</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1058" name="Rectangle 2"/>
          <p:cNvSpPr>
            <a:spLocks noGrp="1" noChangeArrowheads="1"/>
          </p:cNvSpPr>
          <p:nvPr>
            <p:ph type="title"/>
          </p:nvPr>
        </p:nvSpPr>
        <p:spPr>
          <a:xfrm>
            <a:off x="515604" y="481263"/>
            <a:ext cx="7124700" cy="833939"/>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题  目</a:t>
            </a:r>
          </a:p>
        </p:txBody>
      </p:sp>
      <p:sp>
        <p:nvSpPr>
          <p:cNvPr id="301059" name="Rectangle 3"/>
          <p:cNvSpPr>
            <a:spLocks noGrp="1" noChangeArrowheads="1"/>
          </p:cNvSpPr>
          <p:nvPr>
            <p:ph type="body" idx="1"/>
          </p:nvPr>
        </p:nvSpPr>
        <p:spPr>
          <a:xfrm>
            <a:off x="1094457" y="1623011"/>
            <a:ext cx="7388225" cy="4602163"/>
          </a:xfrm>
        </p:spPr>
        <p:txBody>
          <a:bodyPr/>
          <a:lstStyle/>
          <a:p>
            <a:pPr>
              <a:lnSpc>
                <a:spcPct val="150000"/>
              </a:lnSpc>
            </a:pPr>
            <a:r>
              <a:rPr lang="zh-CN" altLang="en-US" sz="2400" dirty="0" smtClean="0">
                <a:solidFill>
                  <a:schemeClr val="bg2"/>
                </a:solidFill>
                <a:latin typeface="微软雅黑" pitchFamily="34" charset="-122"/>
                <a:ea typeface="微软雅黑" pitchFamily="34" charset="-122"/>
              </a:rPr>
              <a:t>       论文题目要求准确、简练（不超过</a:t>
            </a:r>
            <a:r>
              <a:rPr lang="en-US" altLang="zh-CN" sz="2400" dirty="0" smtClean="0">
                <a:solidFill>
                  <a:schemeClr val="bg2"/>
                </a:solidFill>
                <a:latin typeface="微软雅黑" pitchFamily="34" charset="-122"/>
                <a:ea typeface="微软雅黑" pitchFamily="34" charset="-122"/>
              </a:rPr>
              <a:t>20</a:t>
            </a:r>
            <a:r>
              <a:rPr lang="zh-CN" altLang="en-US" sz="2400" dirty="0" smtClean="0">
                <a:solidFill>
                  <a:schemeClr val="bg2"/>
                </a:solidFill>
                <a:latin typeface="微软雅黑" pitchFamily="34" charset="-122"/>
                <a:ea typeface="微软雅黑" pitchFamily="34" charset="-122"/>
              </a:rPr>
              <a:t>个字）、醒目、新颖，题目名可适当长一点，好题目能看到</a:t>
            </a:r>
            <a:r>
              <a:rPr lang="en-US" altLang="zh-CN" sz="2400" dirty="0" smtClean="0">
                <a:solidFill>
                  <a:schemeClr val="bg2"/>
                </a:solidFill>
                <a:latin typeface="微软雅黑" pitchFamily="34" charset="-122"/>
                <a:ea typeface="微软雅黑" pitchFamily="34" charset="-122"/>
              </a:rPr>
              <a:t>2</a:t>
            </a:r>
            <a:r>
              <a:rPr lang="zh-CN" altLang="en-US" sz="2400" dirty="0" smtClean="0">
                <a:solidFill>
                  <a:schemeClr val="bg2"/>
                </a:solidFill>
                <a:latin typeface="微软雅黑" pitchFamily="34" charset="-122"/>
                <a:ea typeface="微软雅黑" pitchFamily="34" charset="-122"/>
              </a:rPr>
              <a:t>点</a:t>
            </a:r>
          </a:p>
          <a:p>
            <a:pPr>
              <a:buFont typeface="Arial" pitchFamily="34" charset="0"/>
              <a:buNone/>
            </a:pPr>
            <a:endParaRPr lang="zh-CN" altLang="en-US" dirty="0" smtClean="0"/>
          </a:p>
        </p:txBody>
      </p:sp>
      <p:grpSp>
        <p:nvGrpSpPr>
          <p:cNvPr id="2" name="Group 4"/>
          <p:cNvGrpSpPr>
            <a:grpSpLocks/>
          </p:cNvGrpSpPr>
          <p:nvPr/>
        </p:nvGrpSpPr>
        <p:grpSpPr bwMode="auto">
          <a:xfrm>
            <a:off x="1979613" y="4508500"/>
            <a:ext cx="5400675" cy="792163"/>
            <a:chOff x="0" y="0"/>
            <a:chExt cx="3072" cy="336"/>
          </a:xfrm>
        </p:grpSpPr>
        <p:sp>
          <p:nvSpPr>
            <p:cNvPr id="301061" name="Rectangle 5"/>
            <p:cNvSpPr>
              <a:spLocks noChangeArrowheads="1"/>
            </p:cNvSpPr>
            <p:nvPr/>
          </p:nvSpPr>
          <p:spPr bwMode="auto">
            <a:xfrm>
              <a:off x="0" y="0"/>
              <a:ext cx="1317" cy="336"/>
            </a:xfrm>
            <a:prstGeom prst="rect">
              <a:avLst/>
            </a:prstGeom>
            <a:solidFill>
              <a:srgbClr val="00B0F0"/>
            </a:solidFill>
            <a:ln w="9525">
              <a:solidFill>
                <a:srgbClr val="FFFF00"/>
              </a:solidFill>
              <a:miter lim="800000"/>
              <a:headEnd/>
              <a:tailEnd/>
            </a:ln>
            <a:effectLst/>
          </p:spPr>
          <p:txBody>
            <a:bodyPr wrap="none" anchor="ctr"/>
            <a:lstStyle/>
            <a:p>
              <a:pPr algn="ctr" eaLnBrk="1" hangingPunct="1"/>
              <a:r>
                <a:rPr lang="zh-CN" altLang="en-US" sz="2400" b="1" dirty="0">
                  <a:ea typeface="楷体_GB2312" pitchFamily="49" charset="-122"/>
                </a:rPr>
                <a:t>研究切入点</a:t>
              </a:r>
            </a:p>
          </p:txBody>
        </p:sp>
        <p:sp>
          <p:nvSpPr>
            <p:cNvPr id="301062" name="Rectangle 6"/>
            <p:cNvSpPr>
              <a:spLocks noChangeArrowheads="1"/>
            </p:cNvSpPr>
            <p:nvPr/>
          </p:nvSpPr>
          <p:spPr bwMode="auto">
            <a:xfrm>
              <a:off x="1755" y="0"/>
              <a:ext cx="1317" cy="336"/>
            </a:xfrm>
            <a:prstGeom prst="rect">
              <a:avLst/>
            </a:prstGeom>
            <a:solidFill>
              <a:srgbClr val="00B0F0"/>
            </a:solidFill>
            <a:ln w="9525">
              <a:solidFill>
                <a:srgbClr val="FFFF00"/>
              </a:solidFill>
              <a:miter lim="800000"/>
              <a:headEnd/>
              <a:tailEnd/>
            </a:ln>
            <a:effectLst/>
          </p:spPr>
          <p:txBody>
            <a:bodyPr wrap="none" anchor="ctr"/>
            <a:lstStyle/>
            <a:p>
              <a:pPr algn="ctr" eaLnBrk="1" hangingPunct="1"/>
              <a:r>
                <a:rPr lang="zh-CN" altLang="en-US" sz="2400" b="1" dirty="0">
                  <a:ea typeface="楷体_GB2312" pitchFamily="49" charset="-122"/>
                </a:rPr>
                <a:t>核心工作</a:t>
              </a:r>
            </a:p>
          </p:txBody>
        </p:sp>
        <p:sp>
          <p:nvSpPr>
            <p:cNvPr id="301063" name="Rectangle 7"/>
            <p:cNvSpPr>
              <a:spLocks noChangeArrowheads="1"/>
            </p:cNvSpPr>
            <p:nvPr/>
          </p:nvSpPr>
          <p:spPr bwMode="auto">
            <a:xfrm>
              <a:off x="1414" y="0"/>
              <a:ext cx="244" cy="336"/>
            </a:xfrm>
            <a:prstGeom prst="rect">
              <a:avLst/>
            </a:prstGeom>
            <a:noFill/>
            <a:ln w="9525">
              <a:noFill/>
              <a:miter lim="800000"/>
              <a:headEnd/>
              <a:tailEnd/>
            </a:ln>
            <a:effectLst/>
          </p:spPr>
          <p:txBody>
            <a:bodyPr wrap="none" anchor="ctr"/>
            <a:lstStyle/>
            <a:p>
              <a:pPr algn="ctr" eaLnBrk="1" hangingPunct="1"/>
              <a:r>
                <a:rPr lang="zh-CN" altLang="en-US" sz="2400" b="1">
                  <a:solidFill>
                    <a:schemeClr val="tx2"/>
                  </a:solidFill>
                </a:rPr>
                <a:t>＋</a:t>
              </a: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2082" name="Rectangle 2"/>
          <p:cNvSpPr>
            <a:spLocks noGrp="1" noChangeArrowheads="1"/>
          </p:cNvSpPr>
          <p:nvPr>
            <p:ph type="title"/>
          </p:nvPr>
        </p:nvSpPr>
        <p:spPr>
          <a:xfrm>
            <a:off x="547688" y="433137"/>
            <a:ext cx="7124700" cy="785813"/>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摘  要</a:t>
            </a:r>
          </a:p>
        </p:txBody>
      </p:sp>
      <p:sp>
        <p:nvSpPr>
          <p:cNvPr id="302083" name="Rectangle 3"/>
          <p:cNvSpPr>
            <a:spLocks noGrp="1" noChangeArrowheads="1"/>
          </p:cNvSpPr>
          <p:nvPr>
            <p:ph type="body" idx="1"/>
          </p:nvPr>
        </p:nvSpPr>
        <p:spPr>
          <a:xfrm>
            <a:off x="1168400" y="1609726"/>
            <a:ext cx="7486650" cy="2448928"/>
          </a:xfrm>
        </p:spPr>
        <p:txBody>
          <a:bodyPr/>
          <a:lstStyle/>
          <a:p>
            <a:pPr>
              <a:lnSpc>
                <a:spcPct val="150000"/>
              </a:lnSpc>
            </a:pPr>
            <a:r>
              <a:rPr lang="zh-CN" altLang="en-US" sz="2400" dirty="0" smtClean="0">
                <a:solidFill>
                  <a:schemeClr val="bg2"/>
                </a:solidFill>
                <a:latin typeface="微软雅黑" pitchFamily="34" charset="-122"/>
                <a:ea typeface="微软雅黑" pitchFamily="34" charset="-122"/>
              </a:rPr>
              <a:t>       论文摘要应概括地反映出原论文的主要内容，主要说明本论文的研究目的、内容、方法、成果和结论。要突出本论文的创造性成果或新见解，不要与引言相混淆。</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3106" name="Rectangle 2"/>
          <p:cNvSpPr>
            <a:spLocks noGrp="1" noChangeArrowheads="1"/>
          </p:cNvSpPr>
          <p:nvPr>
            <p:ph type="title"/>
          </p:nvPr>
        </p:nvSpPr>
        <p:spPr>
          <a:xfrm>
            <a:off x="403309" y="513347"/>
            <a:ext cx="7124700" cy="753729"/>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绪  论</a:t>
            </a:r>
          </a:p>
        </p:txBody>
      </p:sp>
      <p:sp>
        <p:nvSpPr>
          <p:cNvPr id="303107" name="Rectangle 3"/>
          <p:cNvSpPr>
            <a:spLocks noGrp="1" noChangeArrowheads="1"/>
          </p:cNvSpPr>
          <p:nvPr>
            <p:ph type="body" idx="1"/>
          </p:nvPr>
        </p:nvSpPr>
        <p:spPr>
          <a:xfrm>
            <a:off x="896938" y="1922463"/>
            <a:ext cx="6767512" cy="2120148"/>
          </a:xfrm>
        </p:spPr>
        <p:txBody>
          <a:bodyPr/>
          <a:lstStyle/>
          <a:p>
            <a:pPr>
              <a:lnSpc>
                <a:spcPct val="150000"/>
              </a:lnSpc>
            </a:pPr>
            <a:r>
              <a:rPr lang="zh-CN" altLang="en-US" sz="2400" dirty="0" smtClean="0">
                <a:solidFill>
                  <a:schemeClr val="bg2"/>
                </a:solidFill>
                <a:latin typeface="微软雅黑" pitchFamily="34" charset="-122"/>
                <a:ea typeface="微软雅黑" pitchFamily="34" charset="-122"/>
              </a:rPr>
              <a:t>         作者研究此项工作目的、范围国内外进展情况、前人成果本人设想、研究方法概述论文安排</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4130" name="Rectangle 2"/>
          <p:cNvSpPr>
            <a:spLocks noGrp="1" noChangeArrowheads="1"/>
          </p:cNvSpPr>
          <p:nvPr>
            <p:ph type="title"/>
          </p:nvPr>
        </p:nvSpPr>
        <p:spPr>
          <a:xfrm>
            <a:off x="387267" y="481263"/>
            <a:ext cx="7124700" cy="801855"/>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正  文</a:t>
            </a:r>
          </a:p>
        </p:txBody>
      </p:sp>
      <p:sp>
        <p:nvSpPr>
          <p:cNvPr id="304131" name="Rectangle 3"/>
          <p:cNvSpPr>
            <a:spLocks noGrp="1" noChangeArrowheads="1"/>
          </p:cNvSpPr>
          <p:nvPr>
            <p:ph type="body" idx="1"/>
          </p:nvPr>
        </p:nvSpPr>
        <p:spPr>
          <a:xfrm>
            <a:off x="742950" y="1765299"/>
            <a:ext cx="7422482" cy="3207753"/>
          </a:xfrm>
        </p:spPr>
        <p:txBody>
          <a:bodyPr/>
          <a:lstStyle/>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论文观点的理论分析（基本理论可放在综述部分、主要概念界定）</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调查研究及访谈过程和结果</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本人的论点及讨论等</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附有各种调查问卷和访谈提纲</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5154" name="Rectangle 2"/>
          <p:cNvSpPr>
            <a:spLocks noGrp="1" noChangeArrowheads="1"/>
          </p:cNvSpPr>
          <p:nvPr>
            <p:ph type="title"/>
          </p:nvPr>
        </p:nvSpPr>
        <p:spPr>
          <a:xfrm>
            <a:off x="339141" y="417095"/>
            <a:ext cx="7124700" cy="769771"/>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结  论</a:t>
            </a:r>
          </a:p>
        </p:txBody>
      </p:sp>
      <p:sp>
        <p:nvSpPr>
          <p:cNvPr id="305155" name="Rectangle 3"/>
          <p:cNvSpPr>
            <a:spLocks noGrp="1" noChangeArrowheads="1"/>
          </p:cNvSpPr>
          <p:nvPr>
            <p:ph type="body" idx="1"/>
          </p:nvPr>
        </p:nvSpPr>
        <p:spPr>
          <a:xfrm>
            <a:off x="457200" y="1600201"/>
            <a:ext cx="8430126" cy="3693694"/>
          </a:xfrm>
        </p:spPr>
        <p:txBody>
          <a:bodyPr/>
          <a:lstStyle/>
          <a:p>
            <a:pPr algn="just">
              <a:lnSpc>
                <a:spcPct val="150000"/>
              </a:lnSpc>
              <a:buFont typeface="Arial" pitchFamily="34" charset="0"/>
              <a:buNone/>
            </a:pPr>
            <a:r>
              <a:rPr lang="zh-CN" altLang="en-US" sz="2400" dirty="0" smtClean="0">
                <a:solidFill>
                  <a:schemeClr val="bg2"/>
                </a:solidFill>
                <a:latin typeface="微软雅黑" pitchFamily="34" charset="-122"/>
                <a:ea typeface="微软雅黑" pitchFamily="34" charset="-122"/>
              </a:rPr>
              <a:t>  结论是对正文的最终结论，应准确、完整、精炼。包括三部分</a:t>
            </a: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本论文主要研究内容和结论，意义，地位</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本论文主要创新点</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存在的问题、不足或进一步工作的设想</a:t>
            </a:r>
          </a:p>
          <a:p>
            <a:pPr algn="just">
              <a:lnSpc>
                <a:spcPct val="150000"/>
              </a:lnSpc>
              <a:buFont typeface="Arial" pitchFamily="34" charset="0"/>
              <a:buNone/>
            </a:pPr>
            <a:r>
              <a:rPr lang="zh-CN" altLang="en-US" sz="3600" dirty="0" smtClean="0">
                <a:latin typeface="楷体_GB2312" pitchFamily="49" charset="-122"/>
                <a:ea typeface="楷体_GB2312" pitchFamily="49" charset="-122"/>
              </a:rPr>
              <a:t>  </a:t>
            </a:r>
            <a:endParaRPr lang="zh-CN" altLang="en-US" sz="2800" dirty="0" smtClean="0">
              <a:latin typeface="宋体"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6178" name="Rectangle 2"/>
          <p:cNvSpPr>
            <a:spLocks noGrp="1" noChangeArrowheads="1"/>
          </p:cNvSpPr>
          <p:nvPr>
            <p:ph type="title"/>
          </p:nvPr>
        </p:nvSpPr>
        <p:spPr>
          <a:xfrm>
            <a:off x="355183" y="497306"/>
            <a:ext cx="7124700" cy="673518"/>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参考文献</a:t>
            </a:r>
          </a:p>
        </p:txBody>
      </p:sp>
      <p:sp>
        <p:nvSpPr>
          <p:cNvPr id="306179" name="Rectangle 3"/>
          <p:cNvSpPr>
            <a:spLocks noGrp="1" noChangeArrowheads="1"/>
          </p:cNvSpPr>
          <p:nvPr>
            <p:ph type="body" idx="1"/>
          </p:nvPr>
        </p:nvSpPr>
        <p:spPr>
          <a:xfrm>
            <a:off x="513348" y="1090863"/>
            <a:ext cx="8130256" cy="5309936"/>
          </a:xfrm>
        </p:spPr>
        <p:txBody>
          <a:bodyPr/>
          <a:lstStyle/>
          <a:p>
            <a:pPr>
              <a:spcBef>
                <a:spcPct val="0"/>
              </a:spcBef>
            </a:pPr>
            <a:r>
              <a:rPr lang="zh-CN" altLang="en-US" sz="2400" dirty="0" smtClean="0">
                <a:solidFill>
                  <a:srgbClr val="C00000"/>
                </a:solidFill>
                <a:ea typeface="黑体" pitchFamily="49" charset="-122"/>
              </a:rPr>
              <a:t>文章中引用他人成果或文章内容应注明参考文献</a:t>
            </a:r>
          </a:p>
          <a:p>
            <a:pPr>
              <a:spcBef>
                <a:spcPct val="0"/>
              </a:spcBef>
            </a:pPr>
            <a:r>
              <a:rPr lang="zh-CN" altLang="en-US" sz="2000" dirty="0" smtClean="0">
                <a:solidFill>
                  <a:schemeClr val="bg2"/>
                </a:solidFill>
                <a:latin typeface="宋体" pitchFamily="2" charset="-122"/>
              </a:rPr>
              <a:t>期刊： </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题名</a:t>
            </a:r>
            <a:r>
              <a:rPr lang="en-US" altLang="zh-CN" sz="2000" dirty="0" smtClean="0">
                <a:solidFill>
                  <a:schemeClr val="bg2"/>
                </a:solidFill>
                <a:latin typeface="宋体" pitchFamily="2" charset="-122"/>
              </a:rPr>
              <a:t>[J].</a:t>
            </a:r>
            <a:r>
              <a:rPr lang="zh-CN" altLang="en-US" sz="2000" dirty="0" smtClean="0">
                <a:solidFill>
                  <a:schemeClr val="bg2"/>
                </a:solidFill>
                <a:latin typeface="宋体" pitchFamily="2" charset="-122"/>
              </a:rPr>
              <a:t>期刊名称，出版年份，卷号（期号）：起止页码</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专著：</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著者，译者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书名</a:t>
            </a:r>
            <a:r>
              <a:rPr lang="en-US" altLang="zh-CN" sz="2000" dirty="0" smtClean="0">
                <a:solidFill>
                  <a:schemeClr val="bg2"/>
                </a:solidFill>
                <a:latin typeface="宋体" pitchFamily="2" charset="-122"/>
              </a:rPr>
              <a:t>[M].</a:t>
            </a:r>
            <a:r>
              <a:rPr lang="zh-CN" altLang="en-US" sz="2000" dirty="0" smtClean="0">
                <a:solidFill>
                  <a:schemeClr val="bg2"/>
                </a:solidFill>
                <a:latin typeface="宋体" pitchFamily="2" charset="-122"/>
              </a:rPr>
              <a:t>出版地：出版社，出版年份：起止页码</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论文集：</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著者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题名</a:t>
            </a:r>
            <a:r>
              <a:rPr lang="en-US" altLang="zh-CN" sz="2000" dirty="0" smtClean="0">
                <a:solidFill>
                  <a:schemeClr val="bg2"/>
                </a:solidFill>
                <a:latin typeface="宋体" pitchFamily="2" charset="-122"/>
              </a:rPr>
              <a:t>[C].</a:t>
            </a:r>
            <a:r>
              <a:rPr lang="zh-CN" altLang="en-US" sz="2000" dirty="0" smtClean="0">
                <a:solidFill>
                  <a:schemeClr val="bg2"/>
                </a:solidFill>
                <a:latin typeface="宋体" pitchFamily="2" charset="-122"/>
              </a:rPr>
              <a:t>编者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论文集名，出版地：出版社，出版年份：起止页码</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学位论文：</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题名</a:t>
            </a:r>
            <a:r>
              <a:rPr lang="en-US" altLang="zh-CN" sz="2000" dirty="0" smtClean="0">
                <a:solidFill>
                  <a:schemeClr val="bg2"/>
                </a:solidFill>
                <a:latin typeface="宋体" pitchFamily="2" charset="-122"/>
              </a:rPr>
              <a:t>[D].</a:t>
            </a:r>
            <a:r>
              <a:rPr lang="zh-CN" altLang="en-US" sz="2000" dirty="0" smtClean="0">
                <a:solidFill>
                  <a:schemeClr val="bg2"/>
                </a:solidFill>
                <a:latin typeface="宋体" pitchFamily="2" charset="-122"/>
              </a:rPr>
              <a:t>保存地：保存单位，年份</a:t>
            </a:r>
            <a:r>
              <a:rPr lang="en-US" altLang="zh-CN" sz="2000" dirty="0" smtClean="0">
                <a:solidFill>
                  <a:schemeClr val="bg2"/>
                </a:solidFill>
                <a:latin typeface="宋体" pitchFamily="2" charset="-122"/>
              </a:rPr>
              <a:t>. </a:t>
            </a:r>
          </a:p>
          <a:p>
            <a:pPr>
              <a:spcBef>
                <a:spcPct val="0"/>
              </a:spcBef>
            </a:pPr>
            <a:r>
              <a:rPr lang="zh-CN" altLang="en-US" sz="2000" dirty="0" smtClean="0">
                <a:solidFill>
                  <a:schemeClr val="bg2"/>
                </a:solidFill>
                <a:latin typeface="宋体" pitchFamily="2" charset="-122"/>
              </a:rPr>
              <a:t>专利文献：序号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专利所有者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专利题名</a:t>
            </a:r>
            <a:r>
              <a:rPr lang="en-US" altLang="zh-CN" sz="2000" dirty="0" smtClean="0">
                <a:solidFill>
                  <a:schemeClr val="bg2"/>
                </a:solidFill>
                <a:latin typeface="宋体" pitchFamily="2" charset="-122"/>
              </a:rPr>
              <a:t>[P].</a:t>
            </a:r>
            <a:r>
              <a:rPr lang="zh-CN" altLang="en-US" sz="2000" dirty="0" smtClean="0">
                <a:solidFill>
                  <a:schemeClr val="bg2"/>
                </a:solidFill>
                <a:latin typeface="宋体" pitchFamily="2" charset="-122"/>
              </a:rPr>
              <a:t>专利国别：专利号，发布日期</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报纸文章：</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文献题名</a:t>
            </a:r>
            <a:r>
              <a:rPr lang="en-US" altLang="zh-CN" sz="2000" dirty="0" smtClean="0">
                <a:solidFill>
                  <a:schemeClr val="bg2"/>
                </a:solidFill>
                <a:latin typeface="宋体" pitchFamily="2" charset="-122"/>
              </a:rPr>
              <a:t>[N] .</a:t>
            </a:r>
            <a:r>
              <a:rPr lang="zh-CN" altLang="en-US" sz="2000" dirty="0" smtClean="0">
                <a:solidFill>
                  <a:schemeClr val="bg2"/>
                </a:solidFill>
                <a:latin typeface="宋体" pitchFamily="2" charset="-122"/>
              </a:rPr>
              <a:t>报纸名，出版日期（版次）</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国际、国家标准：</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标准代号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标准名称</a:t>
            </a:r>
            <a:r>
              <a:rPr lang="en-US" altLang="zh-CN" sz="2000" dirty="0" smtClean="0">
                <a:solidFill>
                  <a:schemeClr val="bg2"/>
                </a:solidFill>
                <a:latin typeface="宋体" pitchFamily="2" charset="-122"/>
              </a:rPr>
              <a:t>[S].</a:t>
            </a:r>
            <a:r>
              <a:rPr lang="zh-CN" altLang="en-US" sz="2000" dirty="0" smtClean="0">
                <a:solidFill>
                  <a:schemeClr val="bg2"/>
                </a:solidFill>
                <a:latin typeface="宋体" pitchFamily="2" charset="-122"/>
              </a:rPr>
              <a:t>出版地：出版者，出版年份</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电子文献：</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电子文献题名</a:t>
            </a:r>
            <a:r>
              <a:rPr lang="en-US" altLang="zh-CN" sz="2000" dirty="0" smtClean="0">
                <a:solidFill>
                  <a:schemeClr val="bg2"/>
                </a:solidFill>
                <a:latin typeface="宋体" pitchFamily="2" charset="-122"/>
              </a:rPr>
              <a:t>[EB/OL].</a:t>
            </a:r>
            <a:r>
              <a:rPr lang="zh-CN" altLang="en-US" sz="2000" dirty="0" smtClean="0">
                <a:solidFill>
                  <a:schemeClr val="bg2"/>
                </a:solidFill>
                <a:latin typeface="宋体" pitchFamily="2" charset="-122"/>
              </a:rPr>
              <a:t>电子文献的出版或可获得的地址，发表日期或更新日期∕引用日期（任选）</a:t>
            </a:r>
            <a:r>
              <a:rPr lang="en-US" altLang="zh-CN" sz="2000" dirty="0" smtClean="0">
                <a:solidFill>
                  <a:schemeClr val="bg2"/>
                </a:solidFill>
                <a:latin typeface="宋体" pitchFamily="2" charset="-122"/>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327150" y="1677988"/>
            <a:ext cx="5329238" cy="460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框架</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形式</a:t>
            </a:r>
            <a:endParaRPr lang="en-US" altLang="zh-CN" sz="36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认识信息素养</a:t>
            </a:r>
            <a:endParaRPr lang="en-US" altLang="zh-CN"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1" end="1"/>
                                            </p:txEl>
                                          </p:spTgt>
                                        </p:tgtEl>
                                        <p:attrNameLst>
                                          <p:attrName>style.visibility</p:attrName>
                                        </p:attrNameLst>
                                      </p:cBhvr>
                                      <p:to>
                                        <p:strVal val="visible"/>
                                      </p:to>
                                    </p:set>
                                    <p:anim calcmode="lin" valueType="num">
                                      <p:cBhvr>
                                        <p:cTn id="7" dur="500" decel="50000" fill="hold">
                                          <p:stCondLst>
                                            <p:cond delay="0"/>
                                          </p:stCondLst>
                                        </p:cTn>
                                        <p:tgtEl>
                                          <p:spTgt spid="5130">
                                            <p:txEl>
                                              <p:pRg st="1" end="1"/>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1" end="1"/>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1" end="1"/>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1" end="1"/>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1" end="1"/>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1" end="1"/>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1" end="1"/>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7202" name="Rectangle 2"/>
          <p:cNvSpPr>
            <a:spLocks noGrp="1"/>
          </p:cNvSpPr>
          <p:nvPr>
            <p:ph type="title"/>
          </p:nvPr>
        </p:nvSpPr>
        <p:spPr/>
        <p:txBody>
          <a:bodyPr/>
          <a:lstStyle/>
          <a:p>
            <a:endParaRPr lang="zh-CN" altLang="en-US" smtClean="0"/>
          </a:p>
        </p:txBody>
      </p:sp>
      <p:pic>
        <p:nvPicPr>
          <p:cNvPr id="307203" name="Picture 3"/>
          <p:cNvPicPr>
            <a:picLocks noGrp="1" noChangeAspect="1" noChangeArrowheads="1"/>
          </p:cNvPicPr>
          <p:nvPr>
            <p:ph type="body" idx="1"/>
          </p:nvPr>
        </p:nvPicPr>
        <p:blipFill>
          <a:blip r:embed="rId2" cstate="print"/>
          <a:srcRect/>
          <a:stretch>
            <a:fillRect/>
          </a:stretch>
        </p:blipFill>
        <p:spPr>
          <a:xfrm>
            <a:off x="484355" y="1234992"/>
            <a:ext cx="8229600" cy="4411662"/>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0"/>
          <p:cNvSpPr>
            <a:spLocks noChangeArrowheads="1"/>
          </p:cNvSpPr>
          <p:nvPr/>
        </p:nvSpPr>
        <p:spPr bwMode="auto">
          <a:xfrm>
            <a:off x="2760663" y="2647950"/>
            <a:ext cx="4462462" cy="143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7200" b="1" dirty="0" smtClean="0">
                <a:solidFill>
                  <a:schemeClr val="accent2">
                    <a:lumMod val="20000"/>
                    <a:lumOff val="80000"/>
                  </a:schemeClr>
                </a:solidFill>
                <a:latin typeface="幼圆" panose="02010509060101010101" pitchFamily="49" charset="-122"/>
                <a:ea typeface="幼圆" panose="02010509060101010101" pitchFamily="49" charset="-122"/>
                <a:sym typeface="Calibri" panose="020F0502020204030204" pitchFamily="34" charset="0"/>
              </a:rPr>
              <a:t>Thanks</a:t>
            </a:r>
            <a:endParaRPr lang="zh-CN" altLang="zh-CN" sz="7200" b="1" dirty="0" smtClean="0">
              <a:solidFill>
                <a:schemeClr val="accent2">
                  <a:lumMod val="20000"/>
                  <a:lumOff val="80000"/>
                </a:schemeClr>
              </a:solidFill>
              <a:latin typeface="幼圆" panose="02010509060101010101" pitchFamily="49" charset="-122"/>
              <a:ea typeface="幼圆" panose="02010509060101010101" pitchFamily="49" charset="-122"/>
              <a:sym typeface="Calibri" panose="020F0502020204030204" pitchFamily="34" charset="0"/>
            </a:endParaRPr>
          </a:p>
        </p:txBody>
      </p:sp>
      <p:pic>
        <p:nvPicPr>
          <p:cNvPr id="16387" name="图片 14"/>
          <p:cNvPicPr>
            <a:picLocks noChangeAspect="1"/>
          </p:cNvPicPr>
          <p:nvPr/>
        </p:nvPicPr>
        <p:blipFill>
          <a:blip r:embed="rId2" cstate="print">
            <a:extLst>
              <a:ext uri="{28A0092B-C50C-407E-A947-70E740481C1C}">
                <a14:useLocalDpi xmlns:a14="http://schemas.microsoft.com/office/drawing/2010/main" xmlns="" val="0"/>
              </a:ext>
            </a:extLst>
          </a:blip>
          <a:srcRect l="20432" t="4443" r="22231" b="32346"/>
          <a:stretch>
            <a:fillRect/>
          </a:stretch>
        </p:blipFill>
        <p:spPr bwMode="auto">
          <a:xfrm>
            <a:off x="5589588" y="23813"/>
            <a:ext cx="619125"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图片 15"/>
          <p:cNvPicPr>
            <a:picLocks noChangeAspect="1"/>
          </p:cNvPicPr>
          <p:nvPr/>
        </p:nvPicPr>
        <p:blipFill>
          <a:blip r:embed="rId3" cstate="print">
            <a:extLst>
              <a:ext uri="{28A0092B-C50C-407E-A947-70E740481C1C}">
                <a14:useLocalDpi xmlns:a14="http://schemas.microsoft.com/office/drawing/2010/main" xmlns="" val="0"/>
              </a:ext>
            </a:extLst>
          </a:blip>
          <a:srcRect l="8124" t="66331" r="13905" b="15274"/>
          <a:stretch>
            <a:fillRect/>
          </a:stretch>
        </p:blipFill>
        <p:spPr bwMode="auto">
          <a:xfrm>
            <a:off x="6289675" y="41275"/>
            <a:ext cx="2827338" cy="58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5367"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364"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二、课程形式</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365" name="内容占位符 4"/>
          <p:cNvSpPr txBox="1">
            <a:spLocks/>
          </p:cNvSpPr>
          <p:nvPr/>
        </p:nvSpPr>
        <p:spPr bwMode="auto">
          <a:xfrm>
            <a:off x="862012" y="1882775"/>
            <a:ext cx="784055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性质：专业必修</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学分：</a:t>
            </a:r>
            <a:r>
              <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学分     </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学时：</a:t>
            </a:r>
            <a:r>
              <a:rPr lang="en-US" altLang="zh-CN"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30</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学时</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考核方式</a:t>
            </a:r>
            <a:r>
              <a:rPr lang="zh-CN" altLang="en-US" sz="2800" dirty="0" smtClean="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大作业</a:t>
            </a:r>
            <a:r>
              <a:rPr lang="en-US" altLang="zh-CN"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平时考勤</a:t>
            </a:r>
            <a:endPar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 calcmode="lin" valueType="num">
                                      <p:cBhvr>
                                        <p:cTn id="7" dur="1000" fill="hold"/>
                                        <p:tgtEl>
                                          <p:spTgt spid="1536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536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536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36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5365">
                                            <p:txEl>
                                              <p:pRg st="1" end="1"/>
                                            </p:txEl>
                                          </p:spTgt>
                                        </p:tgtEl>
                                        <p:attrNameLst>
                                          <p:attrName>style.visibility</p:attrName>
                                        </p:attrNameLst>
                                      </p:cBhvr>
                                      <p:to>
                                        <p:strVal val="visible"/>
                                      </p:to>
                                    </p:set>
                                    <p:anim calcmode="lin" valueType="num">
                                      <p:cBhvr>
                                        <p:cTn id="15" dur="1000" fill="hold"/>
                                        <p:tgtEl>
                                          <p:spTgt spid="1536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536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5365">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5365">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5365">
                                            <p:txEl>
                                              <p:pRg st="2" end="2"/>
                                            </p:txEl>
                                          </p:spTgt>
                                        </p:tgtEl>
                                        <p:attrNameLst>
                                          <p:attrName>style.visibility</p:attrName>
                                        </p:attrNameLst>
                                      </p:cBhvr>
                                      <p:to>
                                        <p:strVal val="visible"/>
                                      </p:to>
                                    </p:set>
                                    <p:anim calcmode="lin" valueType="num">
                                      <p:cBhvr>
                                        <p:cTn id="23" dur="1000" fill="hold"/>
                                        <p:tgtEl>
                                          <p:spTgt spid="1536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536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536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5365">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5365">
                                            <p:txEl>
                                              <p:pRg st="3" end="3"/>
                                            </p:txEl>
                                          </p:spTgt>
                                        </p:tgtEl>
                                        <p:attrNameLst>
                                          <p:attrName>style.visibility</p:attrName>
                                        </p:attrNameLst>
                                      </p:cBhvr>
                                      <p:to>
                                        <p:strVal val="visible"/>
                                      </p:to>
                                    </p:set>
                                    <p:anim calcmode="lin" valueType="num">
                                      <p:cBhvr>
                                        <p:cTn id="31" dur="1000" fill="hold"/>
                                        <p:tgtEl>
                                          <p:spTgt spid="1536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536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5365">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5365">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5367"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8"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364"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二、课程形式</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2" name="组合 11"/>
          <p:cNvGrpSpPr/>
          <p:nvPr/>
        </p:nvGrpSpPr>
        <p:grpSpPr>
          <a:xfrm>
            <a:off x="3449218" y="1576960"/>
            <a:ext cx="5984342" cy="2918839"/>
            <a:chOff x="3449218" y="1576960"/>
            <a:chExt cx="5984342" cy="2918839"/>
          </a:xfrm>
        </p:grpSpPr>
        <p:graphicFrame>
          <p:nvGraphicFramePr>
            <p:cNvPr id="8" name="内容占位符 3"/>
            <p:cNvGraphicFramePr>
              <a:graphicFrameLocks/>
            </p:cNvGraphicFramePr>
            <p:nvPr/>
          </p:nvGraphicFramePr>
          <p:xfrm>
            <a:off x="3449218" y="1576960"/>
            <a:ext cx="5984342" cy="2918839"/>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5193040" y="2869148"/>
              <a:ext cx="2262158" cy="584775"/>
            </a:xfrm>
            <a:prstGeom prst="rect">
              <a:avLst/>
            </a:prstGeom>
            <a:noFill/>
          </p:spPr>
          <p:txBody>
            <a:bodyPr wrap="none" rtlCol="0">
              <a:spAutoFit/>
            </a:bodyPr>
            <a:lstStyle/>
            <a:p>
              <a:r>
                <a:rPr lang="zh-CN" altLang="en-US" sz="3200" dirty="0" smtClean="0">
                  <a:latin typeface="微软雅黑" pitchFamily="34" charset="-122"/>
                  <a:ea typeface="微软雅黑" pitchFamily="34" charset="-122"/>
                </a:rPr>
                <a:t>期末：</a:t>
              </a:r>
              <a:r>
                <a:rPr lang="en-US" altLang="zh-CN" sz="3200" dirty="0" smtClean="0">
                  <a:latin typeface="微软雅黑" pitchFamily="34" charset="-122"/>
                  <a:ea typeface="微软雅黑" pitchFamily="34" charset="-122"/>
                </a:rPr>
                <a:t>70%</a:t>
              </a:r>
              <a:endParaRPr lang="zh-CN" altLang="en-US" sz="3200" dirty="0">
                <a:latin typeface="微软雅黑" pitchFamily="34" charset="-122"/>
                <a:ea typeface="微软雅黑" pitchFamily="34" charset="-122"/>
              </a:endParaRPr>
            </a:p>
          </p:txBody>
        </p:sp>
        <p:sp>
          <p:nvSpPr>
            <p:cNvPr id="10" name="TextBox 9"/>
            <p:cNvSpPr txBox="1"/>
            <p:nvPr/>
          </p:nvSpPr>
          <p:spPr>
            <a:xfrm>
              <a:off x="6579880" y="2148840"/>
              <a:ext cx="1558280"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平时：</a:t>
              </a:r>
              <a:r>
                <a:rPr lang="en-US" altLang="zh-CN" sz="2000" dirty="0" smtClean="0">
                  <a:latin typeface="微软雅黑" pitchFamily="34" charset="-122"/>
                  <a:ea typeface="微软雅黑" pitchFamily="34" charset="-122"/>
                </a:rPr>
                <a:t>30%</a:t>
              </a:r>
              <a:endParaRPr lang="zh-CN" altLang="en-US" sz="2000" dirty="0">
                <a:latin typeface="微软雅黑" pitchFamily="34" charset="-122"/>
                <a:ea typeface="微软雅黑" pitchFamily="34" charset="-122"/>
              </a:endParaRPr>
            </a:p>
          </p:txBody>
        </p:sp>
      </p:grpSp>
      <p:sp>
        <p:nvSpPr>
          <p:cNvPr id="11" name="内容占位符 4"/>
          <p:cNvSpPr txBox="1">
            <a:spLocks/>
          </p:cNvSpPr>
          <p:nvPr/>
        </p:nvSpPr>
        <p:spPr bwMode="auto">
          <a:xfrm>
            <a:off x="862012" y="1882775"/>
            <a:ext cx="784055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性质：专业必修</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学分：</a:t>
            </a:r>
            <a:r>
              <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学分     </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学时：</a:t>
            </a:r>
            <a:r>
              <a:rPr lang="en-US" altLang="zh-CN" sz="280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30</a:t>
            </a:r>
            <a:r>
              <a:rPr lang="zh-CN" altLang="en-US" sz="280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学时</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考核方式</a:t>
            </a:r>
            <a:r>
              <a:rPr lang="zh-CN" altLang="en-US" sz="2800" dirty="0" smtClean="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大作业</a:t>
            </a:r>
            <a:r>
              <a:rPr lang="en-US" altLang="zh-CN"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平时考勤</a:t>
            </a:r>
            <a:endPar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 calcmode="lin" valueType="num">
                                      <p:cBhvr>
                                        <p:cTn id="15"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p:cTn id="23"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p:cTn id="31" dur="10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1">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1">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1">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xmlns=""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327150" y="1677988"/>
            <a:ext cx="5329238" cy="460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框架</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形式</a:t>
            </a:r>
            <a:endParaRPr lang="en-US" altLang="zh-CN"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认识信息素养</a:t>
            </a:r>
            <a:endParaRPr lang="en-US" altLang="zh-CN" sz="32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xmlns=""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xmlns=""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130">
                                            <p:txEl>
                                              <p:pRg st="2" end="2"/>
                                            </p:txEl>
                                          </p:spTgt>
                                        </p:tgtEl>
                                        <p:attrNameLst>
                                          <p:attrName>style.visibility</p:attrName>
                                        </p:attrNameLst>
                                      </p:cBhvr>
                                      <p:to>
                                        <p:strVal val="visible"/>
                                      </p:to>
                                    </p:set>
                                    <p:anim calcmode="lin" valueType="num">
                                      <p:cBhvr>
                                        <p:cTn id="7" dur="500" decel="50000" fill="hold">
                                          <p:stCondLst>
                                            <p:cond delay="0"/>
                                          </p:stCondLst>
                                        </p:cTn>
                                        <p:tgtEl>
                                          <p:spTgt spid="5130">
                                            <p:txEl>
                                              <p:pRg st="2" end="2"/>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2" end="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2" end="2"/>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2" end="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2" end="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2" end="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2" end="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cs_template">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cs_templat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E89117"/>
      </a:dk1>
      <a:lt1>
        <a:srgbClr val="FFFFFF"/>
      </a:lt1>
      <a:dk2>
        <a:srgbClr val="000000"/>
      </a:dk2>
      <a:lt2>
        <a:srgbClr val="FEDD78"/>
      </a:lt2>
      <a:accent1>
        <a:srgbClr val="3399FF"/>
      </a:accent1>
      <a:accent2>
        <a:srgbClr val="C4D73F"/>
      </a:accent2>
      <a:accent3>
        <a:srgbClr val="AAAAAA"/>
      </a:accent3>
      <a:accent4>
        <a:srgbClr val="DADADA"/>
      </a:accent4>
      <a:accent5>
        <a:srgbClr val="ADCAFF"/>
      </a:accent5>
      <a:accent6>
        <a:srgbClr val="B1C338"/>
      </a:accent6>
      <a:hlink>
        <a:srgbClr val="004C99"/>
      </a:hlink>
      <a:folHlink>
        <a:srgbClr val="004C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157257930</TotalTime>
  <Pages>0</Pages>
  <Words>3061</Words>
  <Characters>0</Characters>
  <Application>Microsoft Office PowerPoint</Application>
  <DocSecurity>0</DocSecurity>
  <PresentationFormat>全屏显示(4:3)</PresentationFormat>
  <Lines>0</Lines>
  <Paragraphs>498</Paragraphs>
  <Slides>61</Slides>
  <Notes>31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61</vt:i4>
      </vt:variant>
    </vt:vector>
  </HeadingPairs>
  <TitlesOfParts>
    <vt:vector size="63" baseType="lpstr">
      <vt:lpstr>scs_template</vt:lpstr>
      <vt:lpstr>Microsoft Visio 2003-2010 绘图</vt:lpstr>
      <vt:lpstr>幻灯片 1</vt:lpstr>
      <vt:lpstr>自我介绍</vt:lpstr>
      <vt:lpstr>目  录</vt:lpstr>
      <vt:lpstr>一、课程框架</vt:lpstr>
      <vt:lpstr>一、课程框架</vt:lpstr>
      <vt:lpstr>目  录</vt:lpstr>
      <vt:lpstr>二、课程形式</vt:lpstr>
      <vt:lpstr>二、课程形式</vt:lpstr>
      <vt:lpstr>目  录</vt:lpstr>
      <vt:lpstr>目  录</vt:lpstr>
      <vt:lpstr>1、信息、素养</vt:lpstr>
      <vt:lpstr>幻灯片 12</vt:lpstr>
      <vt:lpstr>幻灯片 13</vt:lpstr>
      <vt:lpstr>幻灯片 14</vt:lpstr>
      <vt:lpstr>2、信息意识</vt:lpstr>
      <vt:lpstr>幻灯片 16</vt:lpstr>
      <vt:lpstr>课程目标</vt:lpstr>
      <vt:lpstr>幻灯片 18</vt:lpstr>
      <vt:lpstr>幻灯片 19</vt:lpstr>
      <vt:lpstr>幻灯片 20</vt:lpstr>
      <vt:lpstr>2、信息能力</vt:lpstr>
      <vt:lpstr>3、信息技术</vt:lpstr>
      <vt:lpstr>4、信息检索</vt:lpstr>
      <vt:lpstr>5、信息安全</vt:lpstr>
      <vt:lpstr>5、信息安全</vt:lpstr>
      <vt:lpstr>幻灯片 26</vt:lpstr>
      <vt:lpstr>幻灯片 27</vt:lpstr>
      <vt:lpstr>幻灯片 28</vt:lpstr>
      <vt:lpstr>什么是信息安全</vt:lpstr>
      <vt:lpstr>5、信息安全</vt:lpstr>
      <vt:lpstr>幻灯片 31</vt:lpstr>
      <vt:lpstr>幻灯片 32</vt:lpstr>
      <vt:lpstr>幻灯片 33</vt:lpstr>
      <vt:lpstr>什么是信息安全风险</vt:lpstr>
      <vt:lpstr>常见威胁</vt:lpstr>
      <vt:lpstr>5、信息安全</vt:lpstr>
      <vt:lpstr>为什么需要信息安全保障</vt:lpstr>
      <vt:lpstr>5、信息安全</vt:lpstr>
      <vt:lpstr>幻灯片 39</vt:lpstr>
      <vt:lpstr>软件生命周期</vt:lpstr>
      <vt:lpstr>5、信息安全</vt:lpstr>
      <vt:lpstr>完善的信息安全技术体系考虑过程</vt:lpstr>
      <vt:lpstr>有效的信息安全管理体系</vt:lpstr>
      <vt:lpstr>科学的信息安全工程过程</vt:lpstr>
      <vt:lpstr>高素质的人员队伍</vt:lpstr>
      <vt:lpstr>信息系统安全保障模型</vt:lpstr>
      <vt:lpstr>幻灯片 47</vt:lpstr>
      <vt:lpstr>幻灯片 48</vt:lpstr>
      <vt:lpstr>幻灯片 49</vt:lpstr>
      <vt:lpstr>学术论文</vt:lpstr>
      <vt:lpstr>学术论文分类</vt:lpstr>
      <vt:lpstr>学术论文选题</vt:lpstr>
      <vt:lpstr>论文的格式要求</vt:lpstr>
      <vt:lpstr>题  目</vt:lpstr>
      <vt:lpstr>摘  要</vt:lpstr>
      <vt:lpstr>绪  论</vt:lpstr>
      <vt:lpstr>正  文</vt:lpstr>
      <vt:lpstr>结  论</vt:lpstr>
      <vt:lpstr>参考文献</vt:lpstr>
      <vt:lpstr>幻灯片 60</vt:lpstr>
      <vt:lpstr>幻灯片 61</vt:lpstr>
    </vt:vector>
  </TitlesOfParts>
  <Manager/>
  <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Barb</dc:creator>
  <cp:keywords/>
  <dc:description/>
  <cp:lastModifiedBy>李玮玮</cp:lastModifiedBy>
  <cp:revision>369</cp:revision>
  <cp:lastPrinted>1899-12-30T00:00:00Z</cp:lastPrinted>
  <dcterms:created xsi:type="dcterms:W3CDTF">2012-04-08T16:29:00Z</dcterms:created>
  <dcterms:modified xsi:type="dcterms:W3CDTF">2017-07-05T09:29:37Z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2052-8.1.0.3089</vt:lpwstr>
  </property>
</Properties>
</file>